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7" r:id="rId1"/>
  </p:sldMasterIdLst>
  <p:notesMasterIdLst>
    <p:notesMasterId r:id="rId57"/>
  </p:notesMasterIdLst>
  <p:sldIdLst>
    <p:sldId id="396" r:id="rId2"/>
    <p:sldId id="395" r:id="rId3"/>
    <p:sldId id="309" r:id="rId4"/>
    <p:sldId id="312" r:id="rId5"/>
    <p:sldId id="378" r:id="rId6"/>
    <p:sldId id="311" r:id="rId7"/>
    <p:sldId id="310" r:id="rId8"/>
    <p:sldId id="369" r:id="rId9"/>
    <p:sldId id="389" r:id="rId10"/>
    <p:sldId id="313" r:id="rId11"/>
    <p:sldId id="370" r:id="rId12"/>
    <p:sldId id="346" r:id="rId13"/>
    <p:sldId id="347" r:id="rId14"/>
    <p:sldId id="314" r:id="rId15"/>
    <p:sldId id="316" r:id="rId16"/>
    <p:sldId id="361" r:id="rId17"/>
    <p:sldId id="358" r:id="rId18"/>
    <p:sldId id="350" r:id="rId19"/>
    <p:sldId id="391" r:id="rId20"/>
    <p:sldId id="376" r:id="rId21"/>
    <p:sldId id="381" r:id="rId22"/>
    <p:sldId id="318" r:id="rId23"/>
    <p:sldId id="377" r:id="rId24"/>
    <p:sldId id="379" r:id="rId25"/>
    <p:sldId id="374" r:id="rId26"/>
    <p:sldId id="390" r:id="rId27"/>
    <p:sldId id="365" r:id="rId28"/>
    <p:sldId id="360" r:id="rId29"/>
    <p:sldId id="359" r:id="rId30"/>
    <p:sldId id="364" r:id="rId31"/>
    <p:sldId id="367" r:id="rId32"/>
    <p:sldId id="362" r:id="rId33"/>
    <p:sldId id="382" r:id="rId34"/>
    <p:sldId id="380" r:id="rId35"/>
    <p:sldId id="354" r:id="rId36"/>
    <p:sldId id="325" r:id="rId37"/>
    <p:sldId id="355" r:id="rId38"/>
    <p:sldId id="363" r:id="rId39"/>
    <p:sldId id="332" r:id="rId40"/>
    <p:sldId id="348" r:id="rId41"/>
    <p:sldId id="387" r:id="rId42"/>
    <p:sldId id="333" r:id="rId43"/>
    <p:sldId id="334" r:id="rId44"/>
    <p:sldId id="335" r:id="rId45"/>
    <p:sldId id="336" r:id="rId46"/>
    <p:sldId id="337" r:id="rId47"/>
    <p:sldId id="338" r:id="rId48"/>
    <p:sldId id="383" r:id="rId49"/>
    <p:sldId id="339" r:id="rId50"/>
    <p:sldId id="385" r:id="rId51"/>
    <p:sldId id="384" r:id="rId52"/>
    <p:sldId id="340" r:id="rId53"/>
    <p:sldId id="342" r:id="rId54"/>
    <p:sldId id="341" r:id="rId55"/>
    <p:sldId id="329" r:id="rId56"/>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 Kelowna" initials="" lastIdx="5" clrIdx="0"/>
  <p:cmAuthor id="2" name="Barb Johnston" initials="BJ" lastIdx="32" clrIdx="1">
    <p:extLst>
      <p:ext uri="{19B8F6BF-5375-455C-9EA6-DF929625EA0E}">
        <p15:presenceInfo xmlns:p15="http://schemas.microsoft.com/office/powerpoint/2012/main" userId="Barb Johnston" providerId="None"/>
      </p:ext>
    </p:extLst>
  </p:cmAuthor>
  <p:cmAuthor id="3" name="Elizabeth Warwick" initials="EW" lastIdx="8" clrIdx="2">
    <p:extLst>
      <p:ext uri="{19B8F6BF-5375-455C-9EA6-DF929625EA0E}">
        <p15:presenceInfo xmlns:p15="http://schemas.microsoft.com/office/powerpoint/2012/main" userId="f268f0c788a233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1B6"/>
    <a:srgbClr val="0563C1"/>
    <a:srgbClr val="FFFFFF"/>
    <a:srgbClr val="00A5E6"/>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46" autoAdjust="0"/>
    <p:restoredTop sz="86431" autoAdjust="0"/>
  </p:normalViewPr>
  <p:slideViewPr>
    <p:cSldViewPr snapToGrid="0">
      <p:cViewPr varScale="1">
        <p:scale>
          <a:sx n="45" d="100"/>
          <a:sy n="45" d="100"/>
        </p:scale>
        <p:origin x="192" y="896"/>
      </p:cViewPr>
      <p:guideLst/>
    </p:cSldViewPr>
  </p:slideViewPr>
  <p:outlineViewPr>
    <p:cViewPr>
      <p:scale>
        <a:sx n="33" d="100"/>
        <a:sy n="33" d="100"/>
      </p:scale>
      <p:origin x="0" y="-12560"/>
    </p:cViewPr>
  </p:outlineViewPr>
  <p:notesTextViewPr>
    <p:cViewPr>
      <p:scale>
        <a:sx n="1" d="1"/>
        <a:sy n="1" d="1"/>
      </p:scale>
      <p:origin x="0" y="0"/>
    </p:cViewPr>
  </p:notesTextViewPr>
  <p:notesViewPr>
    <p:cSldViewPr snapToGrid="0">
      <p:cViewPr varScale="1">
        <p:scale>
          <a:sx n="71" d="100"/>
          <a:sy n="71" d="100"/>
        </p:scale>
        <p:origin x="359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6E6A8-0298-884A-A22F-D279AF786BB1}" type="datetimeFigureOut">
              <a:rPr lang="en-IS" smtClean="0"/>
              <a:t>11/25/21</a:t>
            </a:fld>
            <a:endParaRPr lang="en-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9D535-17E6-274D-B6F0-D0DDB2F43649}" type="slidenum">
              <a:rPr lang="en-IS" smtClean="0"/>
              <a:t>‹#›</a:t>
            </a:fld>
            <a:endParaRPr lang="en-IS"/>
          </a:p>
        </p:txBody>
      </p:sp>
    </p:spTree>
    <p:extLst>
      <p:ext uri="{BB962C8B-B14F-4D97-AF65-F5344CB8AC3E}">
        <p14:creationId xmlns:p14="http://schemas.microsoft.com/office/powerpoint/2010/main" val="292635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3</a:t>
            </a:fld>
            <a:endParaRPr lang="en-IS"/>
          </a:p>
        </p:txBody>
      </p:sp>
    </p:spTree>
    <p:extLst>
      <p:ext uri="{BB962C8B-B14F-4D97-AF65-F5344CB8AC3E}">
        <p14:creationId xmlns:p14="http://schemas.microsoft.com/office/powerpoint/2010/main" val="114684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22</a:t>
            </a:fld>
            <a:endParaRPr lang="en-IS"/>
          </a:p>
        </p:txBody>
      </p:sp>
    </p:spTree>
    <p:extLst>
      <p:ext uri="{BB962C8B-B14F-4D97-AF65-F5344CB8AC3E}">
        <p14:creationId xmlns:p14="http://schemas.microsoft.com/office/powerpoint/2010/main" val="178160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28</a:t>
            </a:fld>
            <a:endParaRPr lang="en-IS"/>
          </a:p>
        </p:txBody>
      </p:sp>
    </p:spTree>
    <p:extLst>
      <p:ext uri="{BB962C8B-B14F-4D97-AF65-F5344CB8AC3E}">
        <p14:creationId xmlns:p14="http://schemas.microsoft.com/office/powerpoint/2010/main" val="307380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29</a:t>
            </a:fld>
            <a:endParaRPr lang="en-IS"/>
          </a:p>
        </p:txBody>
      </p:sp>
    </p:spTree>
    <p:extLst>
      <p:ext uri="{BB962C8B-B14F-4D97-AF65-F5344CB8AC3E}">
        <p14:creationId xmlns:p14="http://schemas.microsoft.com/office/powerpoint/2010/main" val="219431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35</a:t>
            </a:fld>
            <a:endParaRPr lang="en-IS"/>
          </a:p>
        </p:txBody>
      </p:sp>
    </p:spTree>
    <p:extLst>
      <p:ext uri="{BB962C8B-B14F-4D97-AF65-F5344CB8AC3E}">
        <p14:creationId xmlns:p14="http://schemas.microsoft.com/office/powerpoint/2010/main" val="279015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36</a:t>
            </a:fld>
            <a:endParaRPr lang="en-IS"/>
          </a:p>
        </p:txBody>
      </p:sp>
    </p:spTree>
    <p:extLst>
      <p:ext uri="{BB962C8B-B14F-4D97-AF65-F5344CB8AC3E}">
        <p14:creationId xmlns:p14="http://schemas.microsoft.com/office/powerpoint/2010/main" val="851494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37</a:t>
            </a:fld>
            <a:endParaRPr lang="en-IS"/>
          </a:p>
        </p:txBody>
      </p:sp>
    </p:spTree>
    <p:extLst>
      <p:ext uri="{BB962C8B-B14F-4D97-AF65-F5344CB8AC3E}">
        <p14:creationId xmlns:p14="http://schemas.microsoft.com/office/powerpoint/2010/main" val="305362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39</a:t>
            </a:fld>
            <a:endParaRPr lang="en-IS"/>
          </a:p>
        </p:txBody>
      </p:sp>
    </p:spTree>
    <p:extLst>
      <p:ext uri="{BB962C8B-B14F-4D97-AF65-F5344CB8AC3E}">
        <p14:creationId xmlns:p14="http://schemas.microsoft.com/office/powerpoint/2010/main" val="34424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40</a:t>
            </a:fld>
            <a:endParaRPr lang="en-IS"/>
          </a:p>
        </p:txBody>
      </p:sp>
    </p:spTree>
    <p:extLst>
      <p:ext uri="{BB962C8B-B14F-4D97-AF65-F5344CB8AC3E}">
        <p14:creationId xmlns:p14="http://schemas.microsoft.com/office/powerpoint/2010/main" val="209251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44</a:t>
            </a:fld>
            <a:endParaRPr lang="en-IS"/>
          </a:p>
        </p:txBody>
      </p:sp>
    </p:spTree>
    <p:extLst>
      <p:ext uri="{BB962C8B-B14F-4D97-AF65-F5344CB8AC3E}">
        <p14:creationId xmlns:p14="http://schemas.microsoft.com/office/powerpoint/2010/main" val="3742776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46</a:t>
            </a:fld>
            <a:endParaRPr lang="en-IS"/>
          </a:p>
        </p:txBody>
      </p:sp>
    </p:spTree>
    <p:extLst>
      <p:ext uri="{BB962C8B-B14F-4D97-AF65-F5344CB8AC3E}">
        <p14:creationId xmlns:p14="http://schemas.microsoft.com/office/powerpoint/2010/main" val="312237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S"/>
              <a:t> </a:t>
            </a:r>
          </a:p>
        </p:txBody>
      </p:sp>
      <p:sp>
        <p:nvSpPr>
          <p:cNvPr id="4" name="Slide Number Placeholder 3"/>
          <p:cNvSpPr>
            <a:spLocks noGrp="1"/>
          </p:cNvSpPr>
          <p:nvPr>
            <p:ph type="sldNum" sz="quarter" idx="5"/>
          </p:nvPr>
        </p:nvSpPr>
        <p:spPr/>
        <p:txBody>
          <a:bodyPr/>
          <a:lstStyle/>
          <a:p>
            <a:fld id="{D289D535-17E6-274D-B6F0-D0DDB2F43649}" type="slidenum">
              <a:rPr lang="en-IS" smtClean="0"/>
              <a:t>4</a:t>
            </a:fld>
            <a:endParaRPr lang="en-IS"/>
          </a:p>
        </p:txBody>
      </p:sp>
    </p:spTree>
    <p:extLst>
      <p:ext uri="{BB962C8B-B14F-4D97-AF65-F5344CB8AC3E}">
        <p14:creationId xmlns:p14="http://schemas.microsoft.com/office/powerpoint/2010/main" val="1219454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49</a:t>
            </a:fld>
            <a:endParaRPr lang="en-IS"/>
          </a:p>
        </p:txBody>
      </p:sp>
    </p:spTree>
    <p:extLst>
      <p:ext uri="{BB962C8B-B14F-4D97-AF65-F5344CB8AC3E}">
        <p14:creationId xmlns:p14="http://schemas.microsoft.com/office/powerpoint/2010/main" val="3087273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51</a:t>
            </a:fld>
            <a:endParaRPr lang="en-IS"/>
          </a:p>
        </p:txBody>
      </p:sp>
    </p:spTree>
    <p:extLst>
      <p:ext uri="{BB962C8B-B14F-4D97-AF65-F5344CB8AC3E}">
        <p14:creationId xmlns:p14="http://schemas.microsoft.com/office/powerpoint/2010/main" val="84289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52</a:t>
            </a:fld>
            <a:endParaRPr lang="en-IS"/>
          </a:p>
        </p:txBody>
      </p:sp>
    </p:spTree>
    <p:extLst>
      <p:ext uri="{BB962C8B-B14F-4D97-AF65-F5344CB8AC3E}">
        <p14:creationId xmlns:p14="http://schemas.microsoft.com/office/powerpoint/2010/main" val="940936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54</a:t>
            </a:fld>
            <a:endParaRPr lang="en-IS"/>
          </a:p>
        </p:txBody>
      </p:sp>
    </p:spTree>
    <p:extLst>
      <p:ext uri="{BB962C8B-B14F-4D97-AF65-F5344CB8AC3E}">
        <p14:creationId xmlns:p14="http://schemas.microsoft.com/office/powerpoint/2010/main" val="4122354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55</a:t>
            </a:fld>
            <a:endParaRPr lang="en-IS"/>
          </a:p>
        </p:txBody>
      </p:sp>
    </p:spTree>
    <p:extLst>
      <p:ext uri="{BB962C8B-B14F-4D97-AF65-F5344CB8AC3E}">
        <p14:creationId xmlns:p14="http://schemas.microsoft.com/office/powerpoint/2010/main" val="322740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7</a:t>
            </a:fld>
            <a:endParaRPr lang="en-IS"/>
          </a:p>
        </p:txBody>
      </p:sp>
    </p:spTree>
    <p:extLst>
      <p:ext uri="{BB962C8B-B14F-4D97-AF65-F5344CB8AC3E}">
        <p14:creationId xmlns:p14="http://schemas.microsoft.com/office/powerpoint/2010/main" val="63028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12</a:t>
            </a:fld>
            <a:endParaRPr lang="en-IS"/>
          </a:p>
        </p:txBody>
      </p:sp>
    </p:spTree>
    <p:extLst>
      <p:ext uri="{BB962C8B-B14F-4D97-AF65-F5344CB8AC3E}">
        <p14:creationId xmlns:p14="http://schemas.microsoft.com/office/powerpoint/2010/main" val="76762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a:p>
        </p:txBody>
      </p:sp>
      <p:sp>
        <p:nvSpPr>
          <p:cNvPr id="4" name="Slide Number Placeholder 3"/>
          <p:cNvSpPr>
            <a:spLocks noGrp="1"/>
          </p:cNvSpPr>
          <p:nvPr>
            <p:ph type="sldNum" sz="quarter" idx="5"/>
          </p:nvPr>
        </p:nvSpPr>
        <p:spPr/>
        <p:txBody>
          <a:bodyPr/>
          <a:lstStyle/>
          <a:p>
            <a:fld id="{D289D535-17E6-274D-B6F0-D0DDB2F43649}" type="slidenum">
              <a:rPr lang="en-IS" smtClean="0"/>
              <a:t>14</a:t>
            </a:fld>
            <a:endParaRPr lang="en-IS"/>
          </a:p>
        </p:txBody>
      </p:sp>
    </p:spTree>
    <p:extLst>
      <p:ext uri="{BB962C8B-B14F-4D97-AF65-F5344CB8AC3E}">
        <p14:creationId xmlns:p14="http://schemas.microsoft.com/office/powerpoint/2010/main" val="256275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fld id="{D289D535-17E6-274D-B6F0-D0DDB2F43649}" type="slidenum">
              <a:rPr lang="en-IS" smtClean="0"/>
              <a:t>15</a:t>
            </a:fld>
            <a:endParaRPr lang="en-IS"/>
          </a:p>
        </p:txBody>
      </p:sp>
    </p:spTree>
    <p:extLst>
      <p:ext uri="{BB962C8B-B14F-4D97-AF65-F5344CB8AC3E}">
        <p14:creationId xmlns:p14="http://schemas.microsoft.com/office/powerpoint/2010/main" val="139030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16</a:t>
            </a:fld>
            <a:endParaRPr lang="en-IS"/>
          </a:p>
        </p:txBody>
      </p:sp>
    </p:spTree>
    <p:extLst>
      <p:ext uri="{BB962C8B-B14F-4D97-AF65-F5344CB8AC3E}">
        <p14:creationId xmlns:p14="http://schemas.microsoft.com/office/powerpoint/2010/main" val="280525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89D535-17E6-274D-B6F0-D0DDB2F43649}" type="slidenum">
              <a:rPr lang="en-IS" smtClean="0"/>
              <a:t>17</a:t>
            </a:fld>
            <a:endParaRPr lang="en-IS"/>
          </a:p>
        </p:txBody>
      </p:sp>
    </p:spTree>
    <p:extLst>
      <p:ext uri="{BB962C8B-B14F-4D97-AF65-F5344CB8AC3E}">
        <p14:creationId xmlns:p14="http://schemas.microsoft.com/office/powerpoint/2010/main" val="199647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89D535-17E6-274D-B6F0-D0DDB2F43649}" type="slidenum">
              <a:rPr lang="en-IS" smtClean="0"/>
              <a:t>18</a:t>
            </a:fld>
            <a:endParaRPr lang="en-IS"/>
          </a:p>
        </p:txBody>
      </p:sp>
    </p:spTree>
    <p:extLst>
      <p:ext uri="{BB962C8B-B14F-4D97-AF65-F5344CB8AC3E}">
        <p14:creationId xmlns:p14="http://schemas.microsoft.com/office/powerpoint/2010/main" val="7405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B6A9-35E4-3F40-8B70-043CC4A5D722}"/>
              </a:ext>
            </a:extLst>
          </p:cNvPr>
          <p:cNvSpPr>
            <a:spLocks noGrp="1"/>
          </p:cNvSpPr>
          <p:nvPr>
            <p:ph type="ctrTitle" hasCustomPrompt="1"/>
          </p:nvPr>
        </p:nvSpPr>
        <p:spPr>
          <a:xfrm>
            <a:off x="0" y="1143000"/>
            <a:ext cx="12192000" cy="2286000"/>
          </a:xfrm>
          <a:solidFill>
            <a:schemeClr val="accent5">
              <a:lumMod val="75000"/>
            </a:schemeClr>
          </a:solidFill>
        </p:spPr>
        <p:txBody>
          <a:bodyPr anchor="b">
            <a:normAutofit/>
          </a:bodyPr>
          <a:lstStyle>
            <a:lvl1pPr algn="ctr">
              <a:defRPr sz="6000"/>
            </a:lvl1pPr>
          </a:lstStyle>
          <a:p>
            <a:r>
              <a:rPr lang="en-GB" dirty="0"/>
              <a:t>Click to edit Master title style5</a:t>
            </a:r>
            <a:endParaRPr lang="en-IS" dirty="0"/>
          </a:p>
        </p:txBody>
      </p:sp>
      <p:sp>
        <p:nvSpPr>
          <p:cNvPr id="3" name="Subtitle 2">
            <a:extLst>
              <a:ext uri="{FF2B5EF4-FFF2-40B4-BE49-F238E27FC236}">
                <a16:creationId xmlns:a16="http://schemas.microsoft.com/office/drawing/2014/main" id="{93AFF148-AEF9-C649-B6D5-FEACE8491B56}"/>
              </a:ext>
            </a:extLst>
          </p:cNvPr>
          <p:cNvSpPr>
            <a:spLocks noGrp="1"/>
          </p:cNvSpPr>
          <p:nvPr>
            <p:ph type="subTitle" idx="1"/>
          </p:nvPr>
        </p:nvSpPr>
        <p:spPr>
          <a:xfrm>
            <a:off x="0" y="3429000"/>
            <a:ext cx="12192000" cy="1600200"/>
          </a:xfrm>
          <a:solidFill>
            <a:schemeClr val="accent5">
              <a:lumMod val="75000"/>
            </a:schemeClr>
          </a:solidFill>
        </p:spPr>
        <p:txBody>
          <a:bodyPr anchor="ctr" anchorCtr="0"/>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S" dirty="0"/>
          </a:p>
        </p:txBody>
      </p:sp>
      <p:sp>
        <p:nvSpPr>
          <p:cNvPr id="7" name="Footer Placeholder 4">
            <a:extLst>
              <a:ext uri="{FF2B5EF4-FFF2-40B4-BE49-F238E27FC236}">
                <a16:creationId xmlns:a16="http://schemas.microsoft.com/office/drawing/2014/main" id="{1CDA8DEA-8EF7-4E26-9339-0C3533C98E25}"/>
              </a:ext>
            </a:extLst>
          </p:cNvPr>
          <p:cNvSpPr>
            <a:spLocks noGrp="1"/>
          </p:cNvSpPr>
          <p:nvPr>
            <p:ph type="ftr" sz="quarter" idx="3"/>
          </p:nvPr>
        </p:nvSpPr>
        <p:spPr>
          <a:xfrm>
            <a:off x="3349593" y="6356350"/>
            <a:ext cx="56885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4085799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8CAD-4E93-FE4B-B839-139A8138F4DE}"/>
              </a:ext>
            </a:extLst>
          </p:cNvPr>
          <p:cNvSpPr>
            <a:spLocks noGrp="1"/>
          </p:cNvSpPr>
          <p:nvPr>
            <p:ph type="title"/>
          </p:nvPr>
        </p:nvSpPr>
        <p:spPr>
          <a:solidFill>
            <a:schemeClr val="accent5">
              <a:lumMod val="75000"/>
            </a:schemeClr>
          </a:solidFill>
        </p:spPr>
        <p:txBody>
          <a:bodyPr/>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311C39C0-986A-CF48-BDC2-BB0E102BC8D8}"/>
              </a:ext>
            </a:extLst>
          </p:cNvPr>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Footer Placeholder 4">
            <a:extLst>
              <a:ext uri="{FF2B5EF4-FFF2-40B4-BE49-F238E27FC236}">
                <a16:creationId xmlns:a16="http://schemas.microsoft.com/office/drawing/2014/main" id="{9E271BD5-9A05-459D-B9E7-C3302637F81F}"/>
              </a:ext>
            </a:extLst>
          </p:cNvPr>
          <p:cNvSpPr>
            <a:spLocks noGrp="1"/>
          </p:cNvSpPr>
          <p:nvPr>
            <p:ph type="ftr" sz="quarter" idx="3"/>
          </p:nvPr>
        </p:nvSpPr>
        <p:spPr>
          <a:xfrm>
            <a:off x="3166712" y="6356350"/>
            <a:ext cx="57751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6838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1F73F-0ADB-EC46-AC84-F55244F1D02C}"/>
              </a:ext>
            </a:extLst>
          </p:cNvPr>
          <p:cNvSpPr>
            <a:spLocks noGrp="1"/>
          </p:cNvSpPr>
          <p:nvPr>
            <p:ph type="title" orient="vert"/>
          </p:nvPr>
        </p:nvSpPr>
        <p:spPr>
          <a:xfrm>
            <a:off x="8724900" y="365125"/>
            <a:ext cx="2628900" cy="5811838"/>
          </a:xfrm>
          <a:solidFill>
            <a:schemeClr val="accent5">
              <a:lumMod val="75000"/>
            </a:schemeClr>
          </a:solidFill>
        </p:spPr>
        <p:txBody>
          <a:bodyPr vert="eaVert"/>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51359BAA-0E66-604D-B50F-00749481BB99}"/>
              </a:ext>
            </a:extLst>
          </p:cNvPr>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Footer Placeholder 4">
            <a:extLst>
              <a:ext uri="{FF2B5EF4-FFF2-40B4-BE49-F238E27FC236}">
                <a16:creationId xmlns:a16="http://schemas.microsoft.com/office/drawing/2014/main" id="{13D6BACB-1234-42D7-9E9C-96CE51B4C53D}"/>
              </a:ext>
            </a:extLst>
          </p:cNvPr>
          <p:cNvSpPr>
            <a:spLocks noGrp="1"/>
          </p:cNvSpPr>
          <p:nvPr>
            <p:ph type="ftr" sz="quarter" idx="3"/>
          </p:nvPr>
        </p:nvSpPr>
        <p:spPr>
          <a:xfrm>
            <a:off x="3205213" y="6356350"/>
            <a:ext cx="56404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407043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0ABF-1A5E-6341-9D85-B2F22D0A3A95}"/>
              </a:ext>
            </a:extLst>
          </p:cNvPr>
          <p:cNvSpPr>
            <a:spLocks noGrp="1"/>
          </p:cNvSpPr>
          <p:nvPr>
            <p:ph type="title"/>
          </p:nvPr>
        </p:nvSpPr>
        <p:spPr>
          <a:solidFill>
            <a:srgbClr val="2EA1B6"/>
          </a:solidFill>
        </p:spPr>
        <p:txBody>
          <a:bodyPr/>
          <a:lstStyle/>
          <a:p>
            <a:r>
              <a:rPr lang="en-GB"/>
              <a:t>Click to edit Master title style</a:t>
            </a:r>
            <a:endParaRPr lang="en-IS"/>
          </a:p>
        </p:txBody>
      </p:sp>
      <p:sp>
        <p:nvSpPr>
          <p:cNvPr id="3" name="Content Placeholder 2">
            <a:extLst>
              <a:ext uri="{FF2B5EF4-FFF2-40B4-BE49-F238E27FC236}">
                <a16:creationId xmlns:a16="http://schemas.microsoft.com/office/drawing/2014/main" id="{86D55B49-2EB5-D942-A08C-81F00A9794B7}"/>
              </a:ext>
            </a:extLst>
          </p:cNvPr>
          <p:cNvSpPr>
            <a:spLocks noGrp="1"/>
          </p:cNvSpPr>
          <p:nvPr>
            <p:ph idx="1"/>
          </p:nvPr>
        </p:nvSpPr>
        <p:spPr/>
        <p:txBody>
          <a:bodyPr>
            <a:noAutofit/>
          </a:bodyPr>
          <a:lstStyle>
            <a:lvl1pPr>
              <a:lnSpc>
                <a:spcPct val="100000"/>
              </a:lnSpc>
              <a:defRPr sz="2800"/>
            </a:lvl1pPr>
            <a:lvl2pPr>
              <a:lnSpc>
                <a:spcPct val="100000"/>
              </a:lnSpc>
              <a:defRPr sz="2800"/>
            </a:lvl2pPr>
            <a:lvl3pPr>
              <a:lnSpc>
                <a:spcPct val="100000"/>
              </a:lnSpc>
              <a:defRPr sz="2800"/>
            </a:lvl3pPr>
            <a:lvl4pPr>
              <a:lnSpc>
                <a:spcPct val="100000"/>
              </a:lnSpc>
              <a:defRPr sz="2800"/>
            </a:lvl4pPr>
            <a:lvl5pPr>
              <a:lnSpc>
                <a:spcPct val="100000"/>
              </a:lnSpc>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6" name="Footer Placeholder 4">
            <a:extLst>
              <a:ext uri="{FF2B5EF4-FFF2-40B4-BE49-F238E27FC236}">
                <a16:creationId xmlns:a16="http://schemas.microsoft.com/office/drawing/2014/main" id="{45B69A4E-4D09-4956-BE3D-7F463199ED91}"/>
              </a:ext>
            </a:extLst>
          </p:cNvPr>
          <p:cNvSpPr>
            <a:spLocks noGrp="1"/>
          </p:cNvSpPr>
          <p:nvPr>
            <p:ph type="ftr" sz="quarter" idx="3"/>
          </p:nvPr>
        </p:nvSpPr>
        <p:spPr>
          <a:xfrm>
            <a:off x="2723948" y="6356350"/>
            <a:ext cx="630309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418614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DF97-5C7B-5741-97C4-E602A1CD60F5}"/>
              </a:ext>
            </a:extLst>
          </p:cNvPr>
          <p:cNvSpPr>
            <a:spLocks noGrp="1"/>
          </p:cNvSpPr>
          <p:nvPr>
            <p:ph type="title"/>
          </p:nvPr>
        </p:nvSpPr>
        <p:spPr>
          <a:xfrm>
            <a:off x="0" y="1371600"/>
            <a:ext cx="12192000" cy="2743200"/>
          </a:xfrm>
          <a:solidFill>
            <a:schemeClr val="accent5">
              <a:lumMod val="75000"/>
            </a:schemeClr>
          </a:solidFill>
        </p:spPr>
        <p:txBody>
          <a:bodyPr tIns="45720" anchor="ctr" anchorCtr="0"/>
          <a:lstStyle>
            <a:lvl1pPr>
              <a:defRPr sz="6000"/>
            </a:lvl1pPr>
          </a:lstStyle>
          <a:p>
            <a:r>
              <a:rPr lang="en-GB"/>
              <a:t>Click to edit Master title style</a:t>
            </a:r>
            <a:endParaRPr lang="en-IS"/>
          </a:p>
        </p:txBody>
      </p:sp>
      <p:sp>
        <p:nvSpPr>
          <p:cNvPr id="3" name="Text Placeholder 2">
            <a:extLst>
              <a:ext uri="{FF2B5EF4-FFF2-40B4-BE49-F238E27FC236}">
                <a16:creationId xmlns:a16="http://schemas.microsoft.com/office/drawing/2014/main" id="{EF871354-08BC-7044-9EE3-960908A63B57}"/>
              </a:ext>
            </a:extLst>
          </p:cNvPr>
          <p:cNvSpPr>
            <a:spLocks noGrp="1"/>
          </p:cNvSpPr>
          <p:nvPr>
            <p:ph type="body" idx="1"/>
          </p:nvPr>
        </p:nvSpPr>
        <p:spPr>
          <a:xfrm>
            <a:off x="831850" y="4114801"/>
            <a:ext cx="10515600" cy="197485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Footer Placeholder 4">
            <a:extLst>
              <a:ext uri="{FF2B5EF4-FFF2-40B4-BE49-F238E27FC236}">
                <a16:creationId xmlns:a16="http://schemas.microsoft.com/office/drawing/2014/main" id="{FD697919-C3FB-43CA-8FCD-797172527CD2}"/>
              </a:ext>
            </a:extLst>
          </p:cNvPr>
          <p:cNvSpPr>
            <a:spLocks noGrp="1"/>
          </p:cNvSpPr>
          <p:nvPr>
            <p:ph type="ftr" sz="quarter" idx="3"/>
          </p:nvPr>
        </p:nvSpPr>
        <p:spPr>
          <a:xfrm>
            <a:off x="3137836" y="6356350"/>
            <a:ext cx="59869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235514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9941-11C0-3A47-A343-880422FD5F7F}"/>
              </a:ext>
            </a:extLst>
          </p:cNvPr>
          <p:cNvSpPr>
            <a:spLocks noGrp="1"/>
          </p:cNvSpPr>
          <p:nvPr>
            <p:ph type="title"/>
          </p:nvPr>
        </p:nvSpPr>
        <p:spPr>
          <a:solidFill>
            <a:schemeClr val="accent5">
              <a:lumMod val="75000"/>
            </a:schemeClr>
          </a:solidFill>
        </p:spPr>
        <p:txBody>
          <a:bodyPr/>
          <a:lstStyle/>
          <a:p>
            <a:r>
              <a:rPr lang="en-GB"/>
              <a:t>Click to edit Master title style</a:t>
            </a:r>
            <a:endParaRPr lang="en-IS"/>
          </a:p>
        </p:txBody>
      </p:sp>
      <p:sp>
        <p:nvSpPr>
          <p:cNvPr id="3" name="Content Placeholder 2">
            <a:extLst>
              <a:ext uri="{FF2B5EF4-FFF2-40B4-BE49-F238E27FC236}">
                <a16:creationId xmlns:a16="http://schemas.microsoft.com/office/drawing/2014/main" id="{9283FEAD-FCA5-064D-89D7-A33551069183}"/>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4" name="Content Placeholder 3">
            <a:extLst>
              <a:ext uri="{FF2B5EF4-FFF2-40B4-BE49-F238E27FC236}">
                <a16:creationId xmlns:a16="http://schemas.microsoft.com/office/drawing/2014/main" id="{B056CED8-6258-A840-A69D-80DC95E439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8" name="Footer Placeholder 4">
            <a:extLst>
              <a:ext uri="{FF2B5EF4-FFF2-40B4-BE49-F238E27FC236}">
                <a16:creationId xmlns:a16="http://schemas.microsoft.com/office/drawing/2014/main" id="{5B736491-963E-46AE-A7D6-7C6222F7CBC1}"/>
              </a:ext>
            </a:extLst>
          </p:cNvPr>
          <p:cNvSpPr txBox="1">
            <a:spLocks/>
          </p:cNvSpPr>
          <p:nvPr userDrawn="1"/>
        </p:nvSpPr>
        <p:spPr>
          <a:xfrm>
            <a:off x="3262965" y="6356350"/>
            <a:ext cx="5650030" cy="365125"/>
          </a:xfrm>
          <a:prstGeom prst="rect">
            <a:avLst/>
          </a:prstGeom>
        </p:spPr>
        <p:txBody>
          <a:bodyPr vert="horz" lIns="91440" tIns="45720" rIns="91440" bIns="45720" rtlCol="0" anchor="ctr"/>
          <a:lstStyle>
            <a:defPPr>
              <a:defRPr lang="en-I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Starting a Conversation About Mental Health: Foundational Training for Students</a:t>
            </a:r>
          </a:p>
        </p:txBody>
      </p:sp>
    </p:spTree>
    <p:extLst>
      <p:ext uri="{BB962C8B-B14F-4D97-AF65-F5344CB8AC3E}">
        <p14:creationId xmlns:p14="http://schemas.microsoft.com/office/powerpoint/2010/main" val="179280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B772-10D6-144B-B572-F0ED1133603A}"/>
              </a:ext>
            </a:extLst>
          </p:cNvPr>
          <p:cNvSpPr>
            <a:spLocks noGrp="1"/>
          </p:cNvSpPr>
          <p:nvPr>
            <p:ph type="title"/>
          </p:nvPr>
        </p:nvSpPr>
        <p:spPr>
          <a:xfrm>
            <a:off x="0" y="1"/>
            <a:ext cx="12192000" cy="1690688"/>
          </a:xfrm>
          <a:solidFill>
            <a:schemeClr val="accent5">
              <a:lumMod val="75000"/>
            </a:schemeClr>
          </a:solidFill>
        </p:spPr>
        <p:txBody>
          <a:bodyPr/>
          <a:lstStyle/>
          <a:p>
            <a:r>
              <a:rPr lang="en-GB"/>
              <a:t>Click to edit Master title style</a:t>
            </a:r>
            <a:endParaRPr lang="en-IS"/>
          </a:p>
        </p:txBody>
      </p:sp>
      <p:sp>
        <p:nvSpPr>
          <p:cNvPr id="3" name="Text Placeholder 2">
            <a:extLst>
              <a:ext uri="{FF2B5EF4-FFF2-40B4-BE49-F238E27FC236}">
                <a16:creationId xmlns:a16="http://schemas.microsoft.com/office/drawing/2014/main" id="{4554E278-BD04-754C-A711-0531F75EC72D}"/>
              </a:ext>
            </a:extLst>
          </p:cNvPr>
          <p:cNvSpPr>
            <a:spLocks noGrp="1"/>
          </p:cNvSpPr>
          <p:nvPr>
            <p:ph type="body" idx="1"/>
          </p:nvPr>
        </p:nvSpPr>
        <p:spPr>
          <a:xfrm>
            <a:off x="839788" y="1828800"/>
            <a:ext cx="5157787" cy="914400"/>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7D0D821-0FE9-E145-83D8-2422C4401691}"/>
              </a:ext>
            </a:extLst>
          </p:cNvPr>
          <p:cNvSpPr>
            <a:spLocks noGrp="1"/>
          </p:cNvSpPr>
          <p:nvPr>
            <p:ph sz="half" idx="2"/>
          </p:nvPr>
        </p:nvSpPr>
        <p:spPr>
          <a:xfrm>
            <a:off x="839788" y="2743199"/>
            <a:ext cx="5157787" cy="3446464"/>
          </a:xfrm>
        </p:spPr>
        <p:txBody>
          <a:bodyPr>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5" name="Text Placeholder 4">
            <a:extLst>
              <a:ext uri="{FF2B5EF4-FFF2-40B4-BE49-F238E27FC236}">
                <a16:creationId xmlns:a16="http://schemas.microsoft.com/office/drawing/2014/main" id="{13B476A8-2B02-3946-9DDD-40579BBFE4E5}"/>
              </a:ext>
            </a:extLst>
          </p:cNvPr>
          <p:cNvSpPr>
            <a:spLocks noGrp="1"/>
          </p:cNvSpPr>
          <p:nvPr>
            <p:ph type="body" sz="quarter" idx="3"/>
          </p:nvPr>
        </p:nvSpPr>
        <p:spPr>
          <a:xfrm>
            <a:off x="6172200" y="1828800"/>
            <a:ext cx="5183188" cy="914400"/>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9DE049FF-E35A-8946-A041-BA673D3CE6D6}"/>
              </a:ext>
            </a:extLst>
          </p:cNvPr>
          <p:cNvSpPr>
            <a:spLocks noGrp="1"/>
          </p:cNvSpPr>
          <p:nvPr>
            <p:ph sz="quarter" idx="4"/>
          </p:nvPr>
        </p:nvSpPr>
        <p:spPr>
          <a:xfrm>
            <a:off x="6172200" y="2743199"/>
            <a:ext cx="5183188" cy="3446463"/>
          </a:xfrm>
        </p:spPr>
        <p:txBody>
          <a:bodyPr>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10" name="Footer Placeholder 4">
            <a:extLst>
              <a:ext uri="{FF2B5EF4-FFF2-40B4-BE49-F238E27FC236}">
                <a16:creationId xmlns:a16="http://schemas.microsoft.com/office/drawing/2014/main" id="{A2E2B0DD-F17B-4A0A-93C3-0AAE382A92D0}"/>
              </a:ext>
            </a:extLst>
          </p:cNvPr>
          <p:cNvSpPr>
            <a:spLocks noGrp="1"/>
          </p:cNvSpPr>
          <p:nvPr>
            <p:ph type="ftr" sz="quarter" idx="10"/>
          </p:nvPr>
        </p:nvSpPr>
        <p:spPr>
          <a:xfrm>
            <a:off x="3378466" y="6356350"/>
            <a:ext cx="56307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250591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E8AF-5752-AA47-9C65-BD08E151E2CE}"/>
              </a:ext>
            </a:extLst>
          </p:cNvPr>
          <p:cNvSpPr>
            <a:spLocks noGrp="1"/>
          </p:cNvSpPr>
          <p:nvPr>
            <p:ph type="title"/>
          </p:nvPr>
        </p:nvSpPr>
        <p:spPr>
          <a:solidFill>
            <a:schemeClr val="accent5">
              <a:lumMod val="75000"/>
            </a:schemeClr>
          </a:solidFill>
        </p:spPr>
        <p:txBody>
          <a:bodyPr/>
          <a:lstStyle/>
          <a:p>
            <a:r>
              <a:rPr lang="en-GB"/>
              <a:t>Click to edit Master title style</a:t>
            </a:r>
            <a:endParaRPr lang="en-IS"/>
          </a:p>
        </p:txBody>
      </p:sp>
      <p:sp>
        <p:nvSpPr>
          <p:cNvPr id="6" name="Footer Placeholder 4">
            <a:extLst>
              <a:ext uri="{FF2B5EF4-FFF2-40B4-BE49-F238E27FC236}">
                <a16:creationId xmlns:a16="http://schemas.microsoft.com/office/drawing/2014/main" id="{2FECC640-F6FE-4EBB-85EC-FEDF468E6FC6}"/>
              </a:ext>
            </a:extLst>
          </p:cNvPr>
          <p:cNvSpPr>
            <a:spLocks noGrp="1"/>
          </p:cNvSpPr>
          <p:nvPr>
            <p:ph type="ftr" sz="quarter" idx="3"/>
          </p:nvPr>
        </p:nvSpPr>
        <p:spPr>
          <a:xfrm>
            <a:off x="3311091" y="6356350"/>
            <a:ext cx="59099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86363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6A4F8-E05A-46CF-BE99-4C4D4496BA3C}"/>
              </a:ext>
            </a:extLst>
          </p:cNvPr>
          <p:cNvSpPr>
            <a:spLocks noGrp="1"/>
          </p:cNvSpPr>
          <p:nvPr>
            <p:ph type="ftr" sz="quarter" idx="3"/>
          </p:nvPr>
        </p:nvSpPr>
        <p:spPr>
          <a:xfrm>
            <a:off x="3272589" y="6356350"/>
            <a:ext cx="56596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6354560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2661-CF4A-CE4B-BC4C-8A8F5B7CD0C7}"/>
              </a:ext>
            </a:extLst>
          </p:cNvPr>
          <p:cNvSpPr>
            <a:spLocks noGrp="1"/>
          </p:cNvSpPr>
          <p:nvPr>
            <p:ph type="title"/>
          </p:nvPr>
        </p:nvSpPr>
        <p:spPr>
          <a:xfrm>
            <a:off x="839788" y="457200"/>
            <a:ext cx="3932237" cy="1600200"/>
          </a:xfrm>
          <a:solidFill>
            <a:schemeClr val="accent5">
              <a:lumMod val="75000"/>
            </a:schemeClr>
          </a:solidFill>
        </p:spPr>
        <p:txBody>
          <a:bodyPr lIns="228600" rIns="228600" anchor="ctr" anchorCtr="0"/>
          <a:lstStyle>
            <a:lvl1pPr marL="0" indent="0">
              <a:defRPr sz="3200"/>
            </a:lvl1p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7EEDD638-139E-F94A-8AE6-3D242E975552}"/>
              </a:ext>
            </a:extLst>
          </p:cNvPr>
          <p:cNvSpPr>
            <a:spLocks noGrp="1"/>
          </p:cNvSpPr>
          <p:nvPr>
            <p:ph idx="1"/>
          </p:nvPr>
        </p:nvSpPr>
        <p:spPr>
          <a:xfrm>
            <a:off x="5183188" y="457201"/>
            <a:ext cx="6172200" cy="5403850"/>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4" name="Text Placeholder 3">
            <a:extLst>
              <a:ext uri="{FF2B5EF4-FFF2-40B4-BE49-F238E27FC236}">
                <a16:creationId xmlns:a16="http://schemas.microsoft.com/office/drawing/2014/main" id="{8925B177-1FD1-164A-AEAF-668FC886A47B}"/>
              </a:ext>
            </a:extLst>
          </p:cNvPr>
          <p:cNvSpPr>
            <a:spLocks noGrp="1"/>
          </p:cNvSpPr>
          <p:nvPr>
            <p:ph type="body" sz="half" idx="2"/>
          </p:nvPr>
        </p:nvSpPr>
        <p:spPr>
          <a:xfrm>
            <a:off x="839788" y="2057400"/>
            <a:ext cx="3932237" cy="3811588"/>
          </a:xfrm>
        </p:spPr>
        <p:txBody>
          <a:bodyPr tIns="118872"/>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Footer Placeholder 4">
            <a:extLst>
              <a:ext uri="{FF2B5EF4-FFF2-40B4-BE49-F238E27FC236}">
                <a16:creationId xmlns:a16="http://schemas.microsoft.com/office/drawing/2014/main" id="{335D8D4D-8CB7-4084-B43C-FF1F9BCDC950}"/>
              </a:ext>
            </a:extLst>
          </p:cNvPr>
          <p:cNvSpPr>
            <a:spLocks noGrp="1"/>
          </p:cNvSpPr>
          <p:nvPr>
            <p:ph type="ftr" sz="quarter" idx="3"/>
          </p:nvPr>
        </p:nvSpPr>
        <p:spPr>
          <a:xfrm>
            <a:off x="3224463" y="6356350"/>
            <a:ext cx="60350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9121019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9BB66C-03E0-2A4D-B87C-11EDD19DB22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
        <p:nvSpPr>
          <p:cNvPr id="8" name="Title 1">
            <a:extLst>
              <a:ext uri="{FF2B5EF4-FFF2-40B4-BE49-F238E27FC236}">
                <a16:creationId xmlns:a16="http://schemas.microsoft.com/office/drawing/2014/main" id="{03CD5A40-4D96-499C-A94C-15E53D0D0A54}"/>
              </a:ext>
            </a:extLst>
          </p:cNvPr>
          <p:cNvSpPr>
            <a:spLocks noGrp="1"/>
          </p:cNvSpPr>
          <p:nvPr>
            <p:ph type="title"/>
          </p:nvPr>
        </p:nvSpPr>
        <p:spPr>
          <a:xfrm>
            <a:off x="839788" y="457200"/>
            <a:ext cx="3932237" cy="1600200"/>
          </a:xfrm>
          <a:solidFill>
            <a:schemeClr val="accent5">
              <a:lumMod val="75000"/>
            </a:schemeClr>
          </a:solidFill>
        </p:spPr>
        <p:txBody>
          <a:bodyPr lIns="228600" rIns="228600" anchor="ctr" anchorCtr="0"/>
          <a:lstStyle>
            <a:lvl1pPr marL="0" indent="0">
              <a:defRPr sz="3200"/>
            </a:lvl1pPr>
          </a:lstStyle>
          <a:p>
            <a:r>
              <a:rPr lang="en-GB" dirty="0"/>
              <a:t>Click to edit Master title style</a:t>
            </a:r>
            <a:endParaRPr lang="en-IS" dirty="0"/>
          </a:p>
        </p:txBody>
      </p:sp>
      <p:sp>
        <p:nvSpPr>
          <p:cNvPr id="9" name="Text Placeholder 3">
            <a:extLst>
              <a:ext uri="{FF2B5EF4-FFF2-40B4-BE49-F238E27FC236}">
                <a16:creationId xmlns:a16="http://schemas.microsoft.com/office/drawing/2014/main" id="{7049CB3A-C7BF-43CF-A695-3EA65EC37208}"/>
              </a:ext>
            </a:extLst>
          </p:cNvPr>
          <p:cNvSpPr>
            <a:spLocks noGrp="1"/>
          </p:cNvSpPr>
          <p:nvPr>
            <p:ph type="body" sz="half" idx="2"/>
          </p:nvPr>
        </p:nvSpPr>
        <p:spPr>
          <a:xfrm>
            <a:off x="839788" y="2057400"/>
            <a:ext cx="3932237" cy="3811588"/>
          </a:xfrm>
        </p:spPr>
        <p:txBody>
          <a:bodyPr tIns="118872"/>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1" name="Footer Placeholder 4">
            <a:extLst>
              <a:ext uri="{FF2B5EF4-FFF2-40B4-BE49-F238E27FC236}">
                <a16:creationId xmlns:a16="http://schemas.microsoft.com/office/drawing/2014/main" id="{721C9010-94A5-4828-AE5F-5475F88B197A}"/>
              </a:ext>
            </a:extLst>
          </p:cNvPr>
          <p:cNvSpPr>
            <a:spLocks noGrp="1"/>
          </p:cNvSpPr>
          <p:nvPr>
            <p:ph type="ftr" sz="quarter" idx="3"/>
          </p:nvPr>
        </p:nvSpPr>
        <p:spPr>
          <a:xfrm>
            <a:off x="3137836" y="6356350"/>
            <a:ext cx="59099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61649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56363-1FE6-8E4E-B285-3C1378FAD99F}"/>
              </a:ext>
            </a:extLst>
          </p:cNvPr>
          <p:cNvSpPr>
            <a:spLocks noGrp="1"/>
          </p:cNvSpPr>
          <p:nvPr>
            <p:ph type="title"/>
          </p:nvPr>
        </p:nvSpPr>
        <p:spPr>
          <a:xfrm>
            <a:off x="0" y="1"/>
            <a:ext cx="12192000" cy="1690688"/>
          </a:xfrm>
          <a:prstGeom prst="rect">
            <a:avLst/>
          </a:prstGeom>
          <a:solidFill>
            <a:schemeClr val="accent5">
              <a:lumMod val="75000"/>
            </a:schemeClr>
          </a:solidFill>
        </p:spPr>
        <p:txBody>
          <a:bodyPr vert="horz" lIns="91440" tIns="45720" rIns="91440" bIns="45720" rtlCol="0" anchor="ctr">
            <a:noAutofit/>
          </a:bodyPr>
          <a:lstStyle/>
          <a:p>
            <a:r>
              <a:rPr lang="en-GB" dirty="0"/>
              <a:t>Click to edit Master title style</a:t>
            </a:r>
            <a:endParaRPr lang="en-IS" dirty="0"/>
          </a:p>
        </p:txBody>
      </p:sp>
      <p:sp>
        <p:nvSpPr>
          <p:cNvPr id="3" name="Text Placeholder 2">
            <a:extLst>
              <a:ext uri="{FF2B5EF4-FFF2-40B4-BE49-F238E27FC236}">
                <a16:creationId xmlns:a16="http://schemas.microsoft.com/office/drawing/2014/main" id="{1B922153-D1B9-0A4A-8F25-AE568F12B226}"/>
              </a:ext>
            </a:extLst>
          </p:cNvPr>
          <p:cNvSpPr>
            <a:spLocks noGrp="1"/>
          </p:cNvSpPr>
          <p:nvPr>
            <p:ph type="body" idx="1"/>
          </p:nvPr>
        </p:nvSpPr>
        <p:spPr>
          <a:xfrm>
            <a:off x="838200" y="1828800"/>
            <a:ext cx="10515600" cy="4343400"/>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cxnSp>
        <p:nvCxnSpPr>
          <p:cNvPr id="7" name="Straight Connector 6">
            <a:extLst>
              <a:ext uri="{FF2B5EF4-FFF2-40B4-BE49-F238E27FC236}">
                <a16:creationId xmlns:a16="http://schemas.microsoft.com/office/drawing/2014/main" id="{D8A89CBA-DF88-43A9-B41A-6F3203EAD908}"/>
              </a:ext>
            </a:extLst>
          </p:cNvPr>
          <p:cNvCxnSpPr/>
          <p:nvPr userDrawn="1"/>
        </p:nvCxnSpPr>
        <p:spPr>
          <a:xfrm>
            <a:off x="838200" y="6253018"/>
            <a:ext cx="10515600" cy="0"/>
          </a:xfrm>
          <a:prstGeom prst="line">
            <a:avLst/>
          </a:prstGeom>
          <a:ln>
            <a:solidFill>
              <a:srgbClr val="00A5E6"/>
            </a:solidFill>
          </a:ln>
        </p:spPr>
        <p:style>
          <a:lnRef idx="3">
            <a:schemeClr val="accent1"/>
          </a:lnRef>
          <a:fillRef idx="0">
            <a:schemeClr val="accent1"/>
          </a:fillRef>
          <a:effectRef idx="2">
            <a:schemeClr val="accent1"/>
          </a:effectRef>
          <a:fontRef idx="minor">
            <a:schemeClr val="tx1"/>
          </a:fontRef>
        </p:style>
      </p:cxnSp>
      <p:sp>
        <p:nvSpPr>
          <p:cNvPr id="8" name="Slide Number Placeholder 5">
            <a:extLst>
              <a:ext uri="{FF2B5EF4-FFF2-40B4-BE49-F238E27FC236}">
                <a16:creationId xmlns:a16="http://schemas.microsoft.com/office/drawing/2014/main" id="{ABAF2640-F811-4CCD-887B-BFF712A603E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I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pPr algn="r"/>
              <a:t>‹#›</a:t>
            </a:fld>
            <a:endParaRPr lang="en-US" dirty="0"/>
          </a:p>
        </p:txBody>
      </p:sp>
      <p:pic>
        <p:nvPicPr>
          <p:cNvPr id="10" name="Picture 9">
            <a:extLst>
              <a:ext uri="{FF2B5EF4-FFF2-40B4-BE49-F238E27FC236}">
                <a16:creationId xmlns:a16="http://schemas.microsoft.com/office/drawing/2014/main" id="{EA1BA6EE-B069-4884-82A3-61FDF67DF2CD}"/>
              </a:ext>
            </a:extLst>
          </p:cNvPr>
          <p:cNvPicPr>
            <a:picLocks noChangeAspect="1"/>
          </p:cNvPicPr>
          <p:nvPr userDrawn="1"/>
        </p:nvPicPr>
        <p:blipFill>
          <a:blip r:embed="rId13"/>
          <a:stretch>
            <a:fillRect/>
          </a:stretch>
        </p:blipFill>
        <p:spPr>
          <a:xfrm>
            <a:off x="838200" y="6356350"/>
            <a:ext cx="1003837" cy="365760"/>
          </a:xfrm>
          <a:prstGeom prst="rect">
            <a:avLst/>
          </a:prstGeom>
        </p:spPr>
      </p:pic>
      <p:sp>
        <p:nvSpPr>
          <p:cNvPr id="11" name="Footer Placeholder 4">
            <a:extLst>
              <a:ext uri="{FF2B5EF4-FFF2-40B4-BE49-F238E27FC236}">
                <a16:creationId xmlns:a16="http://schemas.microsoft.com/office/drawing/2014/main" id="{BCAA19CE-8D83-43EC-BC1D-CDE79DA4B8D1}"/>
              </a:ext>
            </a:extLst>
          </p:cNvPr>
          <p:cNvSpPr>
            <a:spLocks noGrp="1"/>
          </p:cNvSpPr>
          <p:nvPr>
            <p:ph type="ftr" sz="quarter" idx="3"/>
          </p:nvPr>
        </p:nvSpPr>
        <p:spPr>
          <a:xfrm>
            <a:off x="3070459" y="6356350"/>
            <a:ext cx="58810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41184163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sldNum="0" hdr="0" dt="0"/>
  <p:txStyles>
    <p:titleStyle>
      <a:lvl1pPr marL="738188" indent="0"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bpp-pcpe.phac-aspc.gc.ca/public-health-topics/mental-health-and-wellne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ZlAI_FN3r0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thenounproject.com/alvarobueno" TargetMode="External"/><Relationship Id="rId13" Type="http://schemas.openxmlformats.org/officeDocument/2006/relationships/hyperlink" Target="https://commons.wikimedia.org/wiki/File:Lotus_flower_(978659).jpg" TargetMode="External"/><Relationship Id="rId3" Type="http://schemas.openxmlformats.org/officeDocument/2006/relationships/hyperlink" Target="https://unsplash.com/@leorivas" TargetMode="External"/><Relationship Id="rId7" Type="http://schemas.openxmlformats.org/officeDocument/2006/relationships/hyperlink" Target="https://creativecommons.org/licenses/by-sa/4.0/" TargetMode="External"/><Relationship Id="rId12" Type="http://schemas.openxmlformats.org/officeDocument/2006/relationships/hyperlink" Target="https://commons.wikimedia.org/wiki/File:Lotus_flower_(978659)." TargetMode="External"/><Relationship Id="rId2" Type="http://schemas.openxmlformats.org/officeDocument/2006/relationships/notesSlide" Target="../notesSlides/notesSlide24.xml"/><Relationship Id="rId16" Type="http://schemas.openxmlformats.org/officeDocument/2006/relationships/hyperlink" Target="https://commons.wikimedia.org/wiki/File:Diversity_speech_bubble_icons.svg" TargetMode="External"/><Relationship Id="rId1" Type="http://schemas.openxmlformats.org/officeDocument/2006/relationships/slideLayout" Target="../slideLayouts/slideLayout2.xml"/><Relationship Id="rId6" Type="http://schemas.openxmlformats.org/officeDocument/2006/relationships/hyperlink" Target="https://commons.wikimedia.org/wiki/File:Lake_in_Dome_Creek.jpg" TargetMode="External"/><Relationship Id="rId11" Type="http://schemas.openxmlformats.org/officeDocument/2006/relationships/hyperlink" Target="https://creativecommons.org/licenses/by-sa/4.0/deed.en" TargetMode="External"/><Relationship Id="rId5" Type="http://schemas.openxmlformats.org/officeDocument/2006/relationships/hyperlink" Target="https://commons.wikimedia.org/wiki/File:Lake_in_Dome_Creek.jpg._Creative_Commons_Attribution-Share_Alike_4.0_International_license" TargetMode="External"/><Relationship Id="rId15" Type="http://schemas.openxmlformats.org/officeDocument/2006/relationships/hyperlink" Target="https://creativecommons.org/publicdomain/zero/1.0/deed.en" TargetMode="External"/><Relationship Id="rId10" Type="http://schemas.openxmlformats.org/officeDocument/2006/relationships/hyperlink" Target="https://commons.wikimedia.org/wiki/File:Practicing-Empathy.jpg" TargetMode="External"/><Relationship Id="rId4" Type="http://schemas.openxmlformats.org/officeDocument/2006/relationships/hyperlink" Target="https://unsplash.com/license" TargetMode="External"/><Relationship Id="rId9" Type="http://schemas.openxmlformats.org/officeDocument/2006/relationships/hyperlink" Target="https://thenounproject.com/search/?q=2283668&amp;i=2283668" TargetMode="External"/><Relationship Id="rId14" Type="http://schemas.openxmlformats.org/officeDocument/2006/relationships/hyperlink" Target="https://en.wikipedia.org/wiki/en:Creative_Comm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2F2F09-9C91-6A43-8B05-19D30B847EA9}"/>
              </a:ext>
              <a:ext uri="{C183D7F6-B498-43B3-948B-1728B52AA6E4}">
                <adec:decorative xmlns:adec="http://schemas.microsoft.com/office/drawing/2017/decorative" val="1"/>
              </a:ext>
            </a:extLst>
          </p:cNvPr>
          <p:cNvPicPr>
            <a:picLocks noChangeAspect="1"/>
          </p:cNvPicPr>
          <p:nvPr/>
        </p:nvPicPr>
        <p:blipFill rotWithShape="1">
          <a:blip r:embed="rId2"/>
          <a:srcRect t="8390"/>
          <a:stretch/>
        </p:blipFill>
        <p:spPr>
          <a:xfrm>
            <a:off x="0" y="0"/>
            <a:ext cx="12192000" cy="6850340"/>
          </a:xfrm>
          <a:prstGeom prst="rect">
            <a:avLst/>
          </a:prstGeom>
        </p:spPr>
      </p:pic>
      <p:sp>
        <p:nvSpPr>
          <p:cNvPr id="2" name="Title 1">
            <a:extLst>
              <a:ext uri="{FF2B5EF4-FFF2-40B4-BE49-F238E27FC236}">
                <a16:creationId xmlns:a16="http://schemas.microsoft.com/office/drawing/2014/main" id="{8725FE06-4FED-CF43-AACD-7A3980CBBDE7}"/>
              </a:ext>
            </a:extLst>
          </p:cNvPr>
          <p:cNvSpPr>
            <a:spLocks noGrp="1"/>
          </p:cNvSpPr>
          <p:nvPr>
            <p:ph type="title"/>
          </p:nvPr>
        </p:nvSpPr>
        <p:spPr>
          <a:xfrm>
            <a:off x="0" y="1568714"/>
            <a:ext cx="7812157" cy="4532828"/>
          </a:xfrm>
          <a:solidFill>
            <a:schemeClr val="bg1">
              <a:alpha val="83000"/>
            </a:schemeClr>
          </a:solidFill>
        </p:spPr>
        <p:txBody>
          <a:bodyPr tIns="180000" anchor="ctr"/>
          <a:lstStyle/>
          <a:p>
            <a:pPr>
              <a:lnSpc>
                <a:spcPct val="100000"/>
              </a:lnSpc>
              <a:spcBef>
                <a:spcPts val="0"/>
              </a:spcBef>
              <a:spcAft>
                <a:spcPts val="2400"/>
              </a:spcAft>
            </a:pPr>
            <a:r>
              <a:rPr lang="en-US" dirty="0">
                <a:solidFill>
                  <a:schemeClr val="accent1">
                    <a:lumMod val="75000"/>
                  </a:schemeClr>
                </a:solidFill>
              </a:rPr>
              <a:t>Starting a Conversation</a:t>
            </a:r>
            <a:br>
              <a:rPr lang="en-US" dirty="0">
                <a:solidFill>
                  <a:schemeClr val="accent1">
                    <a:lumMod val="75000"/>
                  </a:schemeClr>
                </a:solidFill>
              </a:rPr>
            </a:br>
            <a:r>
              <a:rPr lang="en-US" dirty="0">
                <a:solidFill>
                  <a:schemeClr val="accent1">
                    <a:lumMod val="75000"/>
                  </a:schemeClr>
                </a:solidFill>
              </a:rPr>
              <a:t>about Mental Health</a:t>
            </a:r>
            <a:br>
              <a:rPr lang="en-US" dirty="0">
                <a:solidFill>
                  <a:schemeClr val="accent1">
                    <a:lumMod val="75000"/>
                  </a:schemeClr>
                </a:solidFill>
              </a:rPr>
            </a:br>
            <a:r>
              <a:rPr lang="en-US" sz="1800" dirty="0">
                <a:solidFill>
                  <a:schemeClr val="accent1">
                    <a:lumMod val="75000"/>
                  </a:schemeClr>
                </a:solidFill>
              </a:rPr>
              <a:t>  </a:t>
            </a:r>
            <a:br>
              <a:rPr lang="en-US" dirty="0">
                <a:solidFill>
                  <a:schemeClr val="accent1">
                    <a:lumMod val="75000"/>
                  </a:schemeClr>
                </a:solidFill>
              </a:rPr>
            </a:br>
            <a:r>
              <a:rPr lang="en-US" sz="3200" b="0" i="1" dirty="0">
                <a:solidFill>
                  <a:schemeClr val="tx1"/>
                </a:solidFill>
              </a:rPr>
              <a:t>Foundational Training for Students</a:t>
            </a:r>
            <a:br>
              <a:rPr lang="en-US" sz="3200" b="0" i="1" dirty="0">
                <a:solidFill>
                  <a:schemeClr val="tx1"/>
                </a:solidFill>
              </a:rPr>
            </a:br>
            <a:br>
              <a:rPr lang="en-US" sz="3200" b="0" i="1" dirty="0">
                <a:solidFill>
                  <a:schemeClr val="tx1"/>
                </a:solidFill>
              </a:rPr>
            </a:br>
            <a:br>
              <a:rPr lang="en-US" sz="3200" b="0" i="1" dirty="0">
                <a:solidFill>
                  <a:schemeClr val="tx1"/>
                </a:solidFill>
              </a:rPr>
            </a:br>
            <a:br>
              <a:rPr lang="en-US" sz="3200" b="0" i="1" dirty="0">
                <a:solidFill>
                  <a:schemeClr val="tx1"/>
                </a:solidFill>
              </a:rPr>
            </a:br>
            <a:endParaRPr lang="en-US" sz="3200" b="0" i="1" dirty="0">
              <a:solidFill>
                <a:schemeClr val="tx1"/>
              </a:solidFill>
            </a:endParaRPr>
          </a:p>
        </p:txBody>
      </p:sp>
      <p:cxnSp>
        <p:nvCxnSpPr>
          <p:cNvPr id="9" name="Straight Connector 8">
            <a:extLst>
              <a:ext uri="{FF2B5EF4-FFF2-40B4-BE49-F238E27FC236}">
                <a16:creationId xmlns:a16="http://schemas.microsoft.com/office/drawing/2014/main" id="{A51EC90D-6AFB-4C4D-961C-880968E7C59A}"/>
              </a:ext>
              <a:ext uri="{C183D7F6-B498-43B3-948B-1728B52AA6E4}">
                <adec:decorative xmlns:adec="http://schemas.microsoft.com/office/drawing/2017/decorative" val="1"/>
              </a:ext>
            </a:extLst>
          </p:cNvPr>
          <p:cNvCxnSpPr>
            <a:cxnSpLocks/>
          </p:cNvCxnSpPr>
          <p:nvPr/>
        </p:nvCxnSpPr>
        <p:spPr>
          <a:xfrm>
            <a:off x="663510" y="4555058"/>
            <a:ext cx="6407228"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grpSp>
        <p:nvGrpSpPr>
          <p:cNvPr id="17" name="Group 16" descr="Three logos from the partners for the development of this resource. The partners are the British Columbia Ministry of Advanced Educationl and Skill Training, The University of British Columbia, and BCcampus. ">
            <a:extLst>
              <a:ext uri="{FF2B5EF4-FFF2-40B4-BE49-F238E27FC236}">
                <a16:creationId xmlns:a16="http://schemas.microsoft.com/office/drawing/2014/main" id="{AB3BDBBD-E0E5-4B41-BAF0-9E0B39C78802}"/>
              </a:ext>
            </a:extLst>
          </p:cNvPr>
          <p:cNvGrpSpPr/>
          <p:nvPr/>
        </p:nvGrpSpPr>
        <p:grpSpPr>
          <a:xfrm>
            <a:off x="460236" y="4735359"/>
            <a:ext cx="6756289" cy="952239"/>
            <a:chOff x="450772" y="3962090"/>
            <a:chExt cx="5392812" cy="760069"/>
          </a:xfrm>
        </p:grpSpPr>
        <p:pic>
          <p:nvPicPr>
            <p:cNvPr id="10" name="Picture 9">
              <a:extLst>
                <a:ext uri="{FF2B5EF4-FFF2-40B4-BE49-F238E27FC236}">
                  <a16:creationId xmlns:a16="http://schemas.microsoft.com/office/drawing/2014/main" id="{DF9D819D-8F84-E94D-8999-0B7F7917A84A}"/>
                </a:ext>
              </a:extLst>
            </p:cNvPr>
            <p:cNvPicPr>
              <a:picLocks noChangeAspect="1"/>
            </p:cNvPicPr>
            <p:nvPr/>
          </p:nvPicPr>
          <p:blipFill>
            <a:blip r:embed="rId3"/>
            <a:stretch>
              <a:fillRect/>
            </a:stretch>
          </p:blipFill>
          <p:spPr>
            <a:xfrm>
              <a:off x="2420124" y="4044551"/>
              <a:ext cx="2104691" cy="661959"/>
            </a:xfrm>
            <a:prstGeom prst="rect">
              <a:avLst/>
            </a:prstGeom>
          </p:spPr>
        </p:pic>
        <p:pic>
          <p:nvPicPr>
            <p:cNvPr id="11" name="Picture 10">
              <a:extLst>
                <a:ext uri="{FF2B5EF4-FFF2-40B4-BE49-F238E27FC236}">
                  <a16:creationId xmlns:a16="http://schemas.microsoft.com/office/drawing/2014/main" id="{D6A74583-43B7-374D-95B8-2EEE11A21746}"/>
                </a:ext>
              </a:extLst>
            </p:cNvPr>
            <p:cNvPicPr>
              <a:picLocks noChangeAspect="1"/>
            </p:cNvPicPr>
            <p:nvPr/>
          </p:nvPicPr>
          <p:blipFill>
            <a:blip r:embed="rId4"/>
            <a:stretch>
              <a:fillRect/>
            </a:stretch>
          </p:blipFill>
          <p:spPr>
            <a:xfrm>
              <a:off x="4547168" y="4154914"/>
              <a:ext cx="1296416" cy="466929"/>
            </a:xfrm>
            <a:prstGeom prst="rect">
              <a:avLst/>
            </a:prstGeom>
          </p:spPr>
        </p:pic>
        <p:pic>
          <p:nvPicPr>
            <p:cNvPr id="12" name="Picture 11">
              <a:extLst>
                <a:ext uri="{FF2B5EF4-FFF2-40B4-BE49-F238E27FC236}">
                  <a16:creationId xmlns:a16="http://schemas.microsoft.com/office/drawing/2014/main" id="{71EB0C4B-D248-2645-AF03-9FEA07D93D28}"/>
                </a:ext>
              </a:extLst>
            </p:cNvPr>
            <p:cNvPicPr>
              <a:picLocks noChangeAspect="1"/>
            </p:cNvPicPr>
            <p:nvPr/>
          </p:nvPicPr>
          <p:blipFill>
            <a:blip r:embed="rId5"/>
            <a:stretch>
              <a:fillRect/>
            </a:stretch>
          </p:blipFill>
          <p:spPr>
            <a:xfrm>
              <a:off x="450772" y="3962090"/>
              <a:ext cx="1932378" cy="760069"/>
            </a:xfrm>
            <a:prstGeom prst="rect">
              <a:avLst/>
            </a:prstGeom>
          </p:spPr>
        </p:pic>
      </p:grpSp>
    </p:spTree>
    <p:extLst>
      <p:ext uri="{BB962C8B-B14F-4D97-AF65-F5344CB8AC3E}">
        <p14:creationId xmlns:p14="http://schemas.microsoft.com/office/powerpoint/2010/main" val="192977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5C558E-9325-423F-858F-7569363B7765}"/>
              </a:ext>
            </a:extLst>
          </p:cNvPr>
          <p:cNvSpPr>
            <a:spLocks noGrp="1"/>
          </p:cNvSpPr>
          <p:nvPr>
            <p:ph type="title"/>
          </p:nvPr>
        </p:nvSpPr>
        <p:spPr>
          <a:solidFill>
            <a:srgbClr val="2EA1B6"/>
          </a:solidFill>
        </p:spPr>
        <p:txBody>
          <a:bodyPr/>
          <a:lstStyle/>
          <a:p>
            <a:pPr marL="0" algn="ctr"/>
            <a:r>
              <a:rPr lang="en-US" dirty="0"/>
              <a:t>What Is Mental Health?</a:t>
            </a:r>
            <a:endParaRPr lang="en-CA" dirty="0"/>
          </a:p>
        </p:txBody>
      </p:sp>
      <p:sp>
        <p:nvSpPr>
          <p:cNvPr id="8" name="Footer Placeholder 4">
            <a:extLst>
              <a:ext uri="{FF2B5EF4-FFF2-40B4-BE49-F238E27FC236}">
                <a16:creationId xmlns:a16="http://schemas.microsoft.com/office/drawing/2014/main" id="{D501F714-495C-45BE-A293-1935BBEB53A0}"/>
              </a:ext>
            </a:extLst>
          </p:cNvPr>
          <p:cNvSpPr>
            <a:spLocks noGrp="1"/>
          </p:cNvSpPr>
          <p:nvPr>
            <p:ph type="ftr" sz="quarter" idx="3"/>
          </p:nvPr>
        </p:nvSpPr>
        <p:spPr>
          <a:xfrm>
            <a:off x="3189767" y="6356350"/>
            <a:ext cx="56352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05918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E2AD-6F4B-C546-990A-A1F3DDC7FA94}"/>
              </a:ext>
            </a:extLst>
          </p:cNvPr>
          <p:cNvSpPr>
            <a:spLocks noGrp="1"/>
          </p:cNvSpPr>
          <p:nvPr>
            <p:ph type="title"/>
          </p:nvPr>
        </p:nvSpPr>
        <p:spPr/>
        <p:txBody>
          <a:bodyPr/>
          <a:lstStyle/>
          <a:p>
            <a:r>
              <a:rPr lang="en-US" dirty="0"/>
              <a:t>Defining Mental Health</a:t>
            </a:r>
          </a:p>
        </p:txBody>
      </p:sp>
      <p:sp>
        <p:nvSpPr>
          <p:cNvPr id="3" name="Content Placeholder 2">
            <a:extLst>
              <a:ext uri="{FF2B5EF4-FFF2-40B4-BE49-F238E27FC236}">
                <a16:creationId xmlns:a16="http://schemas.microsoft.com/office/drawing/2014/main" id="{4D4E6C40-5823-324C-9FC6-BEDAF0F76951}"/>
              </a:ext>
            </a:extLst>
          </p:cNvPr>
          <p:cNvSpPr>
            <a:spLocks noGrp="1"/>
          </p:cNvSpPr>
          <p:nvPr>
            <p:ph idx="1"/>
          </p:nvPr>
        </p:nvSpPr>
        <p:spPr/>
        <p:txBody>
          <a:bodyPr/>
          <a:lstStyle/>
          <a:p>
            <a:pPr marL="0" indent="0">
              <a:buNone/>
            </a:pPr>
            <a:r>
              <a:rPr lang="en-CA" sz="3200" dirty="0"/>
              <a:t>Take a few moments to think about the following:</a:t>
            </a:r>
          </a:p>
          <a:p>
            <a:endParaRPr lang="en-CA" sz="3200" dirty="0"/>
          </a:p>
          <a:p>
            <a:pPr lvl="1"/>
            <a:r>
              <a:rPr lang="en-CA" sz="3200" dirty="0"/>
              <a:t>What do you think of when you think of mental health?</a:t>
            </a:r>
          </a:p>
          <a:p>
            <a:pPr lvl="1"/>
            <a:r>
              <a:rPr lang="en-CA" sz="3200" dirty="0"/>
              <a:t>How would you define mental health?</a:t>
            </a:r>
          </a:p>
          <a:p>
            <a:endParaRPr lang="en-CA" sz="3200" i="1" dirty="0"/>
          </a:p>
          <a:p>
            <a:endParaRPr lang="en-CA" sz="3200" dirty="0"/>
          </a:p>
          <a:p>
            <a:endParaRPr lang="en-CA" dirty="0"/>
          </a:p>
          <a:p>
            <a:pPr marL="0" indent="0">
              <a:buNone/>
            </a:pPr>
            <a:endParaRPr lang="en-CA" dirty="0"/>
          </a:p>
          <a:p>
            <a:pPr marL="0" indent="0">
              <a:buNone/>
            </a:pPr>
            <a:endParaRPr lang="en-CA" dirty="0"/>
          </a:p>
          <a:p>
            <a:pPr marL="0" indent="0">
              <a:buNone/>
            </a:pPr>
            <a:br>
              <a:rPr lang="en-CA" dirty="0"/>
            </a:br>
            <a:endParaRPr lang="en-US" dirty="0"/>
          </a:p>
        </p:txBody>
      </p:sp>
      <p:sp>
        <p:nvSpPr>
          <p:cNvPr id="4" name="Footer Placeholder 3">
            <a:extLst>
              <a:ext uri="{FF2B5EF4-FFF2-40B4-BE49-F238E27FC236}">
                <a16:creationId xmlns:a16="http://schemas.microsoft.com/office/drawing/2014/main" id="{6EF45685-CE37-7443-8D4C-1BA0A765AA81}"/>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418297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B55F-FC95-734D-9FD7-E67408CAD86E}"/>
              </a:ext>
            </a:extLst>
          </p:cNvPr>
          <p:cNvSpPr>
            <a:spLocks noGrp="1"/>
          </p:cNvSpPr>
          <p:nvPr>
            <p:ph type="title"/>
          </p:nvPr>
        </p:nvSpPr>
        <p:spPr/>
        <p:txBody>
          <a:bodyPr/>
          <a:lstStyle/>
          <a:p>
            <a:r>
              <a:rPr lang="en-US" dirty="0"/>
              <a:t>One Definition of Mental Health</a:t>
            </a:r>
          </a:p>
        </p:txBody>
      </p:sp>
      <p:sp>
        <p:nvSpPr>
          <p:cNvPr id="3" name="Content Placeholder 2">
            <a:extLst>
              <a:ext uri="{FF2B5EF4-FFF2-40B4-BE49-F238E27FC236}">
                <a16:creationId xmlns:a16="http://schemas.microsoft.com/office/drawing/2014/main" id="{ED2FF87C-41DE-314F-B2BE-19E382F213C3}"/>
              </a:ext>
            </a:extLst>
          </p:cNvPr>
          <p:cNvSpPr>
            <a:spLocks noGrp="1"/>
          </p:cNvSpPr>
          <p:nvPr>
            <p:ph idx="1"/>
          </p:nvPr>
        </p:nvSpPr>
        <p:spPr/>
        <p:txBody>
          <a:bodyPr>
            <a:normAutofit lnSpcReduction="10000"/>
          </a:bodyPr>
          <a:lstStyle/>
          <a:p>
            <a:r>
              <a:rPr lang="en-CA" dirty="0"/>
              <a:t>Mental health is the capacity of every individual to feel, think, and act in ways that enhance their ability to enjoy life and deal with challenges. </a:t>
            </a:r>
          </a:p>
          <a:p>
            <a:r>
              <a:rPr lang="en-CA" dirty="0"/>
              <a:t>It is a positive sense of emotional and spiritual well-being that respects the importance of culture, equity, social justice, interconnections, and personal dignity.</a:t>
            </a:r>
          </a:p>
          <a:p>
            <a:endParaRPr lang="en-CA" dirty="0"/>
          </a:p>
          <a:p>
            <a:endParaRPr lang="en-CA" dirty="0"/>
          </a:p>
          <a:p>
            <a:pPr marL="0" indent="0">
              <a:buNone/>
            </a:pPr>
            <a:r>
              <a:rPr lang="en-CA" sz="1500" dirty="0"/>
              <a:t>Source: Public Health Agency of Canada. (n.d.). </a:t>
            </a:r>
            <a:r>
              <a:rPr lang="en-CA" sz="1500" i="1" dirty="0"/>
              <a:t>Mental health and wellness</a:t>
            </a:r>
            <a:r>
              <a:rPr lang="en-CA" sz="1500" dirty="0"/>
              <a:t>. </a:t>
            </a:r>
            <a:r>
              <a:rPr lang="en-CA" sz="1500" u="sng" dirty="0">
                <a:hlinkClick r:id="rId3"/>
              </a:rPr>
              <a:t>https://cbpp-pcpe.phac-aspc.gc.ca/public-health-topics/mental-health-and-wellness</a:t>
            </a:r>
            <a:endParaRPr lang="en-CA" sz="1500" u="sng" dirty="0"/>
          </a:p>
          <a:p>
            <a:endParaRPr lang="en-CA" dirty="0"/>
          </a:p>
        </p:txBody>
      </p:sp>
      <p:sp>
        <p:nvSpPr>
          <p:cNvPr id="9" name="Footer Placeholder 4">
            <a:extLst>
              <a:ext uri="{FF2B5EF4-FFF2-40B4-BE49-F238E27FC236}">
                <a16:creationId xmlns:a16="http://schemas.microsoft.com/office/drawing/2014/main" id="{4FB8964E-B346-49FF-BA59-1EB319EC0817}"/>
              </a:ext>
            </a:extLst>
          </p:cNvPr>
          <p:cNvSpPr>
            <a:spLocks noGrp="1"/>
          </p:cNvSpPr>
          <p:nvPr>
            <p:ph type="ftr" sz="quarter" idx="3"/>
          </p:nvPr>
        </p:nvSpPr>
        <p:spPr>
          <a:xfrm>
            <a:off x="3200400" y="6356350"/>
            <a:ext cx="56990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11335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A762-E2AB-7240-A339-1129272D0807}"/>
              </a:ext>
            </a:extLst>
          </p:cNvPr>
          <p:cNvSpPr>
            <a:spLocks noGrp="1"/>
          </p:cNvSpPr>
          <p:nvPr>
            <p:ph type="title"/>
          </p:nvPr>
        </p:nvSpPr>
        <p:spPr/>
        <p:txBody>
          <a:bodyPr/>
          <a:lstStyle/>
          <a:p>
            <a:r>
              <a:rPr lang="en-US" dirty="0"/>
              <a:t>What Is Mental Wellness?</a:t>
            </a:r>
          </a:p>
        </p:txBody>
      </p:sp>
      <p:pic>
        <p:nvPicPr>
          <p:cNvPr id="9" name="Content Placeholder 8"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303A8D45-6418-41FA-8E4B-123E7DEB80EE}"/>
              </a:ext>
            </a:extLst>
          </p:cNvPr>
          <p:cNvPicPr>
            <a:picLocks noGrp="1" noChangeAspect="1"/>
          </p:cNvPicPr>
          <p:nvPr>
            <p:ph idx="1"/>
          </p:nvPr>
        </p:nvPicPr>
        <p:blipFill>
          <a:blip r:embed="rId2"/>
          <a:srcRect/>
          <a:stretch/>
        </p:blipFill>
        <p:spPr>
          <a:xfrm>
            <a:off x="3924300" y="1828800"/>
            <a:ext cx="4343400" cy="4343400"/>
          </a:xfrm>
        </p:spPr>
      </p:pic>
      <p:sp>
        <p:nvSpPr>
          <p:cNvPr id="8" name="Footer Placeholder 4">
            <a:extLst>
              <a:ext uri="{FF2B5EF4-FFF2-40B4-BE49-F238E27FC236}">
                <a16:creationId xmlns:a16="http://schemas.microsoft.com/office/drawing/2014/main" id="{3BAAB2B0-2EEE-4264-B806-1C86292DB5DD}"/>
              </a:ext>
            </a:extLst>
          </p:cNvPr>
          <p:cNvSpPr>
            <a:spLocks noGrp="1"/>
          </p:cNvSpPr>
          <p:nvPr>
            <p:ph type="ftr" sz="quarter" idx="3"/>
          </p:nvPr>
        </p:nvSpPr>
        <p:spPr>
          <a:xfrm>
            <a:off x="3287949" y="6356350"/>
            <a:ext cx="59241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85986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525E-947C-0F43-9AED-6F24EEFFC4DB}"/>
              </a:ext>
            </a:extLst>
          </p:cNvPr>
          <p:cNvSpPr>
            <a:spLocks noGrp="1"/>
          </p:cNvSpPr>
          <p:nvPr>
            <p:ph type="title"/>
          </p:nvPr>
        </p:nvSpPr>
        <p:spPr/>
        <p:txBody>
          <a:bodyPr/>
          <a:lstStyle/>
          <a:p>
            <a:r>
              <a:rPr lang="en-CA" dirty="0"/>
              <a:t>Wellness Wheel</a:t>
            </a:r>
            <a:endParaRPr lang="en-IS"/>
          </a:p>
        </p:txBody>
      </p:sp>
      <p:sp>
        <p:nvSpPr>
          <p:cNvPr id="3" name="Content Placeholder 2">
            <a:extLst>
              <a:ext uri="{FF2B5EF4-FFF2-40B4-BE49-F238E27FC236}">
                <a16:creationId xmlns:a16="http://schemas.microsoft.com/office/drawing/2014/main" id="{D4505C4C-580D-484F-B2B7-0FB796488283}"/>
              </a:ext>
            </a:extLst>
          </p:cNvPr>
          <p:cNvSpPr>
            <a:spLocks noGrp="1"/>
          </p:cNvSpPr>
          <p:nvPr>
            <p:ph idx="1"/>
          </p:nvPr>
        </p:nvSpPr>
        <p:spPr>
          <a:xfrm>
            <a:off x="838200" y="1828800"/>
            <a:ext cx="7742274" cy="4343400"/>
          </a:xfrm>
        </p:spPr>
        <p:txBody>
          <a:bodyPr>
            <a:normAutofit/>
          </a:bodyPr>
          <a:lstStyle/>
          <a:p>
            <a:pPr marL="0" indent="0">
              <a:buNone/>
            </a:pPr>
            <a:r>
              <a:rPr lang="en-CA" sz="2800" dirty="0"/>
              <a:t>The Wellness Wheel aligns with an Indigenous perspective that views individuals holistically. </a:t>
            </a:r>
          </a:p>
          <a:p>
            <a:r>
              <a:rPr lang="en-CA" sz="2800" dirty="0"/>
              <a:t>Wellness is a state of balance.</a:t>
            </a:r>
          </a:p>
          <a:p>
            <a:r>
              <a:rPr lang="en-US" sz="2800" dirty="0"/>
              <a:t>All dimensions of wellness are interconnected.</a:t>
            </a:r>
          </a:p>
          <a:p>
            <a:r>
              <a:rPr lang="en-US" sz="2800" dirty="0"/>
              <a:t>All dimensions are equally important to finding balance. </a:t>
            </a:r>
            <a:endParaRPr lang="en-CA" sz="2800" dirty="0"/>
          </a:p>
        </p:txBody>
      </p:sp>
      <p:pic>
        <p:nvPicPr>
          <p:cNvPr id="6" name="Picture 5"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4AFE925E-F2FC-704A-9636-F3383FF6BEFD}"/>
              </a:ext>
            </a:extLst>
          </p:cNvPr>
          <p:cNvPicPr>
            <a:picLocks noChangeAspect="1"/>
          </p:cNvPicPr>
          <p:nvPr/>
        </p:nvPicPr>
        <p:blipFill>
          <a:blip r:embed="rId3"/>
          <a:stretch>
            <a:fillRect/>
          </a:stretch>
        </p:blipFill>
        <p:spPr>
          <a:xfrm>
            <a:off x="8580474" y="3018378"/>
            <a:ext cx="2971794" cy="2971794"/>
          </a:xfrm>
          <a:prstGeom prst="rect">
            <a:avLst/>
          </a:prstGeom>
        </p:spPr>
      </p:pic>
      <p:sp>
        <p:nvSpPr>
          <p:cNvPr id="8" name="Footer Placeholder 4">
            <a:extLst>
              <a:ext uri="{FF2B5EF4-FFF2-40B4-BE49-F238E27FC236}">
                <a16:creationId xmlns:a16="http://schemas.microsoft.com/office/drawing/2014/main" id="{9984DA09-0F40-451C-B75E-5CFCBDA0311C}"/>
              </a:ext>
            </a:extLst>
          </p:cNvPr>
          <p:cNvSpPr>
            <a:spLocks noGrp="1"/>
          </p:cNvSpPr>
          <p:nvPr>
            <p:ph type="ftr" sz="quarter" idx="3"/>
          </p:nvPr>
        </p:nvSpPr>
        <p:spPr>
          <a:xfrm>
            <a:off x="3232298" y="6356350"/>
            <a:ext cx="57522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20833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B43F-4E1E-D24D-9EA9-0F1953977B5B}"/>
              </a:ext>
            </a:extLst>
          </p:cNvPr>
          <p:cNvSpPr>
            <a:spLocks noGrp="1"/>
          </p:cNvSpPr>
          <p:nvPr>
            <p:ph type="title"/>
          </p:nvPr>
        </p:nvSpPr>
        <p:spPr/>
        <p:txBody>
          <a:bodyPr>
            <a:normAutofit/>
          </a:bodyPr>
          <a:lstStyle/>
          <a:p>
            <a:r>
              <a:rPr lang="en-IS"/>
              <a:t>Mental Health Continuum</a:t>
            </a:r>
            <a:endParaRPr lang="en-IS" sz="1600">
              <a:solidFill>
                <a:srgbClr val="0070C0"/>
              </a:solidFill>
            </a:endParaRPr>
          </a:p>
        </p:txBody>
      </p:sp>
      <p:pic>
        <p:nvPicPr>
          <p:cNvPr id="11" name="Content Placeholder 10" descr="A continuum that, moving from left to right, shows No Distress, coloured green and labelled Healthy, indicating normal functioning; then Mental Distress, coloured yellow and labelled Mild, indicating common and reversible distress; then Mental Health Problem, coloured orange and labelled Moderate, indicating significant funcational impairement; finally Mental Illness, coloured red and labelled Severe, indicating severe and persistant functional impairment. ">
            <a:extLst>
              <a:ext uri="{FF2B5EF4-FFF2-40B4-BE49-F238E27FC236}">
                <a16:creationId xmlns:a16="http://schemas.microsoft.com/office/drawing/2014/main" id="{FC178FFE-2E1E-4888-B79F-CF1BECC333F5}"/>
              </a:ext>
            </a:extLst>
          </p:cNvPr>
          <p:cNvPicPr>
            <a:picLocks noGrp="1" noChangeAspect="1"/>
          </p:cNvPicPr>
          <p:nvPr>
            <p:ph idx="1"/>
          </p:nvPr>
        </p:nvPicPr>
        <p:blipFill>
          <a:blip r:embed="rId3"/>
          <a:stretch>
            <a:fillRect/>
          </a:stretch>
        </p:blipFill>
        <p:spPr>
          <a:xfrm>
            <a:off x="922262" y="2091447"/>
            <a:ext cx="10349688" cy="3604245"/>
          </a:xfrm>
        </p:spPr>
      </p:pic>
      <p:sp>
        <p:nvSpPr>
          <p:cNvPr id="4" name="TextBox 3">
            <a:extLst>
              <a:ext uri="{FF2B5EF4-FFF2-40B4-BE49-F238E27FC236}">
                <a16:creationId xmlns:a16="http://schemas.microsoft.com/office/drawing/2014/main" id="{1910FDFA-69C3-2C46-BABC-F8E2C4B3F586}"/>
              </a:ext>
              <a:ext uri="{C183D7F6-B498-43B3-948B-1728B52AA6E4}">
                <adec:decorative xmlns:adec="http://schemas.microsoft.com/office/drawing/2017/decorative" val="1"/>
              </a:ext>
            </a:extLst>
          </p:cNvPr>
          <p:cNvSpPr txBox="1"/>
          <p:nvPr/>
        </p:nvSpPr>
        <p:spPr>
          <a:xfrm>
            <a:off x="1733037" y="2517936"/>
            <a:ext cx="1487780" cy="369332"/>
          </a:xfrm>
          <a:prstGeom prst="rect">
            <a:avLst/>
          </a:prstGeom>
          <a:noFill/>
        </p:spPr>
        <p:txBody>
          <a:bodyPr wrap="square" rtlCol="0">
            <a:spAutoFit/>
          </a:bodyPr>
          <a:lstStyle/>
          <a:p>
            <a:pPr algn="ctr"/>
            <a:r>
              <a:rPr lang="en-US" b="1" dirty="0"/>
              <a:t>No Distress</a:t>
            </a:r>
          </a:p>
        </p:txBody>
      </p:sp>
      <p:sp>
        <p:nvSpPr>
          <p:cNvPr id="3" name="Rectangle 2">
            <a:extLst>
              <a:ext uri="{FF2B5EF4-FFF2-40B4-BE49-F238E27FC236}">
                <a16:creationId xmlns:a16="http://schemas.microsoft.com/office/drawing/2014/main" id="{D7466F48-05B3-6A48-9FDB-FAE990E154D4}"/>
              </a:ext>
              <a:ext uri="{C183D7F6-B498-43B3-948B-1728B52AA6E4}">
                <adec:decorative xmlns:adec="http://schemas.microsoft.com/office/drawing/2017/decorative" val="1"/>
              </a:ext>
            </a:extLst>
          </p:cNvPr>
          <p:cNvSpPr/>
          <p:nvPr/>
        </p:nvSpPr>
        <p:spPr>
          <a:xfrm>
            <a:off x="3948894" y="2514781"/>
            <a:ext cx="1672381" cy="369332"/>
          </a:xfrm>
          <a:prstGeom prst="rect">
            <a:avLst/>
          </a:prstGeom>
        </p:spPr>
        <p:txBody>
          <a:bodyPr wrap="none">
            <a:spAutoFit/>
          </a:bodyPr>
          <a:lstStyle/>
          <a:p>
            <a:pPr algn="ctr"/>
            <a:r>
              <a:rPr lang="en-US" b="1" dirty="0"/>
              <a:t>Mental Distress</a:t>
            </a:r>
          </a:p>
        </p:txBody>
      </p:sp>
      <p:sp>
        <p:nvSpPr>
          <p:cNvPr id="5" name="Rectangle 4">
            <a:extLst>
              <a:ext uri="{FF2B5EF4-FFF2-40B4-BE49-F238E27FC236}">
                <a16:creationId xmlns:a16="http://schemas.microsoft.com/office/drawing/2014/main" id="{9700CA14-75C1-B34D-9959-5F1DD4B9CD8E}"/>
              </a:ext>
              <a:ext uri="{C183D7F6-B498-43B3-948B-1728B52AA6E4}">
                <adec:decorative xmlns:adec="http://schemas.microsoft.com/office/drawing/2017/decorative" val="1"/>
              </a:ext>
            </a:extLst>
          </p:cNvPr>
          <p:cNvSpPr/>
          <p:nvPr/>
        </p:nvSpPr>
        <p:spPr>
          <a:xfrm>
            <a:off x="6055561" y="2514781"/>
            <a:ext cx="2420086" cy="369332"/>
          </a:xfrm>
          <a:prstGeom prst="rect">
            <a:avLst/>
          </a:prstGeom>
        </p:spPr>
        <p:txBody>
          <a:bodyPr wrap="none">
            <a:spAutoFit/>
          </a:bodyPr>
          <a:lstStyle/>
          <a:p>
            <a:pPr algn="ctr"/>
            <a:r>
              <a:rPr lang="en-US" b="1" dirty="0"/>
              <a:t>Mental Health Problem</a:t>
            </a:r>
          </a:p>
        </p:txBody>
      </p:sp>
      <p:sp>
        <p:nvSpPr>
          <p:cNvPr id="9" name="Rectangle 8">
            <a:extLst>
              <a:ext uri="{FF2B5EF4-FFF2-40B4-BE49-F238E27FC236}">
                <a16:creationId xmlns:a16="http://schemas.microsoft.com/office/drawing/2014/main" id="{56F40992-E502-2A43-8141-52C4E715F654}"/>
              </a:ext>
              <a:ext uri="{C183D7F6-B498-43B3-948B-1728B52AA6E4}">
                <adec:decorative xmlns:adec="http://schemas.microsoft.com/office/drawing/2017/decorative" val="1"/>
              </a:ext>
            </a:extLst>
          </p:cNvPr>
          <p:cNvSpPr/>
          <p:nvPr/>
        </p:nvSpPr>
        <p:spPr>
          <a:xfrm>
            <a:off x="9115870" y="2514781"/>
            <a:ext cx="1518814" cy="369332"/>
          </a:xfrm>
          <a:prstGeom prst="rect">
            <a:avLst/>
          </a:prstGeom>
        </p:spPr>
        <p:txBody>
          <a:bodyPr wrap="none">
            <a:spAutoFit/>
          </a:bodyPr>
          <a:lstStyle/>
          <a:p>
            <a:pPr algn="ctr"/>
            <a:r>
              <a:rPr lang="en-US" b="1" dirty="0"/>
              <a:t>Mental Illness</a:t>
            </a:r>
          </a:p>
        </p:txBody>
      </p:sp>
      <p:sp>
        <p:nvSpPr>
          <p:cNvPr id="8" name="Footer Placeholder 4">
            <a:extLst>
              <a:ext uri="{FF2B5EF4-FFF2-40B4-BE49-F238E27FC236}">
                <a16:creationId xmlns:a16="http://schemas.microsoft.com/office/drawing/2014/main" id="{2C8D4EE1-DDAE-4F82-934C-D6FECC4B12D1}"/>
              </a:ext>
            </a:extLst>
          </p:cNvPr>
          <p:cNvSpPr>
            <a:spLocks noGrp="1"/>
          </p:cNvSpPr>
          <p:nvPr>
            <p:ph type="ftr" sz="quarter" idx="3"/>
          </p:nvPr>
        </p:nvSpPr>
        <p:spPr>
          <a:xfrm>
            <a:off x="3359888" y="6356350"/>
            <a:ext cx="594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33270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2DCCDB-80AD-4E8C-A5B4-377089E3DF09}"/>
              </a:ext>
            </a:extLst>
          </p:cNvPr>
          <p:cNvSpPr>
            <a:spLocks noGrp="1"/>
          </p:cNvSpPr>
          <p:nvPr>
            <p:ph type="title"/>
          </p:nvPr>
        </p:nvSpPr>
        <p:spPr>
          <a:xfrm>
            <a:off x="0" y="0"/>
            <a:ext cx="12192000" cy="1690688"/>
          </a:xfrm>
        </p:spPr>
        <p:txBody>
          <a:bodyPr/>
          <a:lstStyle/>
          <a:p>
            <a:r>
              <a:rPr lang="en-US" dirty="0"/>
              <a:t>Mental Health and Mental Illness</a:t>
            </a:r>
            <a:endParaRPr lang="en-CA" dirty="0"/>
          </a:p>
        </p:txBody>
      </p:sp>
      <p:sp>
        <p:nvSpPr>
          <p:cNvPr id="3" name="Content Placeholder 2">
            <a:extLst>
              <a:ext uri="{FF2B5EF4-FFF2-40B4-BE49-F238E27FC236}">
                <a16:creationId xmlns:a16="http://schemas.microsoft.com/office/drawing/2014/main" id="{3FA46D27-327C-144E-B88B-78A1D345A966}"/>
              </a:ext>
            </a:extLst>
          </p:cNvPr>
          <p:cNvSpPr>
            <a:spLocks noGrp="1"/>
          </p:cNvSpPr>
          <p:nvPr>
            <p:ph idx="1"/>
          </p:nvPr>
        </p:nvSpPr>
        <p:spPr>
          <a:xfrm>
            <a:off x="838200" y="1821785"/>
            <a:ext cx="3200400" cy="4343400"/>
          </a:xfrm>
        </p:spPr>
        <p:txBody>
          <a:bodyPr numCol="1" spcCol="228600"/>
          <a:lstStyle/>
          <a:p>
            <a:pPr marL="0" indent="0">
              <a:buNone/>
            </a:pPr>
            <a:r>
              <a:rPr lang="en-CA" sz="2800" dirty="0"/>
              <a:t>Mental health</a:t>
            </a:r>
            <a:br>
              <a:rPr lang="en-CA" sz="2800" dirty="0"/>
            </a:br>
            <a:endParaRPr lang="en-CA" sz="2800" dirty="0"/>
          </a:p>
          <a:p>
            <a:pPr marL="0" indent="0">
              <a:buNone/>
            </a:pPr>
            <a:r>
              <a:rPr lang="en-US" sz="2200" dirty="0"/>
              <a:t>Capacity to think, feel, and act in ways that enhance our ability to:</a:t>
            </a:r>
          </a:p>
          <a:p>
            <a:r>
              <a:rPr lang="en-US" sz="2200" dirty="0"/>
              <a:t>Enjoy life</a:t>
            </a:r>
          </a:p>
          <a:p>
            <a:r>
              <a:rPr lang="en-US" sz="2200" dirty="0"/>
              <a:t>Deal with challenges</a:t>
            </a:r>
          </a:p>
        </p:txBody>
      </p:sp>
      <p:sp>
        <p:nvSpPr>
          <p:cNvPr id="10" name="Content Placeholder 2">
            <a:extLst>
              <a:ext uri="{FF2B5EF4-FFF2-40B4-BE49-F238E27FC236}">
                <a16:creationId xmlns:a16="http://schemas.microsoft.com/office/drawing/2014/main" id="{DD4F1C17-E5DA-4A3A-990A-B299CA2565CA}"/>
              </a:ext>
            </a:extLst>
          </p:cNvPr>
          <p:cNvSpPr txBox="1">
            <a:spLocks/>
          </p:cNvSpPr>
          <p:nvPr/>
        </p:nvSpPr>
        <p:spPr>
          <a:xfrm>
            <a:off x="4490484" y="1821785"/>
            <a:ext cx="3200400" cy="4343400"/>
          </a:xfrm>
          <a:prstGeom prst="rect">
            <a:avLst/>
          </a:prstGeom>
          <a:noFill/>
        </p:spPr>
        <p:txBody>
          <a:bodyPr vert="horz" lIns="91440" tIns="45720" rIns="91440" bIns="45720" numCol="1" spcCol="2286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Mental health problems</a:t>
            </a:r>
          </a:p>
          <a:p>
            <a:pPr marL="0" indent="0">
              <a:buFont typeface="Arial" panose="020B0604020202020204" pitchFamily="34" charset="0"/>
              <a:buNone/>
            </a:pPr>
            <a:r>
              <a:rPr lang="en-US" sz="2200" dirty="0"/>
              <a:t>Diminished capacities (cognitive, emotional, behavioural, etc.) that interfere with:</a:t>
            </a:r>
          </a:p>
          <a:p>
            <a:r>
              <a:rPr lang="en-US" sz="2200" dirty="0"/>
              <a:t>Enjoyment of life</a:t>
            </a:r>
          </a:p>
          <a:p>
            <a:r>
              <a:rPr lang="en-US" sz="2200" dirty="0"/>
              <a:t>Interactions with society and our environment</a:t>
            </a:r>
          </a:p>
          <a:p>
            <a:pPr marL="0" indent="0">
              <a:buFont typeface="Arial" panose="020B0604020202020204" pitchFamily="34" charset="0"/>
              <a:buNone/>
            </a:pPr>
            <a:endParaRPr lang="en-CA" dirty="0"/>
          </a:p>
        </p:txBody>
      </p:sp>
      <p:sp>
        <p:nvSpPr>
          <p:cNvPr id="11" name="Content Placeholder 2">
            <a:extLst>
              <a:ext uri="{FF2B5EF4-FFF2-40B4-BE49-F238E27FC236}">
                <a16:creationId xmlns:a16="http://schemas.microsoft.com/office/drawing/2014/main" id="{1C35CF4E-FDDE-44C1-B830-7DD22008ABC2}"/>
              </a:ext>
            </a:extLst>
          </p:cNvPr>
          <p:cNvSpPr txBox="1">
            <a:spLocks/>
          </p:cNvSpPr>
          <p:nvPr/>
        </p:nvSpPr>
        <p:spPr>
          <a:xfrm>
            <a:off x="8142767" y="1821785"/>
            <a:ext cx="3200400" cy="4343400"/>
          </a:xfrm>
          <a:prstGeom prst="rect">
            <a:avLst/>
          </a:prstGeom>
        </p:spPr>
        <p:txBody>
          <a:bodyPr vert="horz" lIns="91440" tIns="45720" rIns="91440" bIns="45720" numCol="1" spcCol="2286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Mental illness</a:t>
            </a:r>
            <a:br>
              <a:rPr lang="en-CA" dirty="0"/>
            </a:br>
            <a:endParaRPr lang="en-CA" dirty="0"/>
          </a:p>
          <a:p>
            <a:pPr marL="0" indent="0">
              <a:buFont typeface="Arial" panose="020B0604020202020204" pitchFamily="34" charset="0"/>
              <a:buNone/>
            </a:pPr>
            <a:r>
              <a:rPr lang="en-US" sz="2200" dirty="0"/>
              <a:t>Conditions that affect a person’s thinking, feeling, mood, or behaviour, including:</a:t>
            </a:r>
          </a:p>
          <a:p>
            <a:r>
              <a:rPr lang="en-US" sz="2200" dirty="0"/>
              <a:t>Depression</a:t>
            </a:r>
          </a:p>
          <a:p>
            <a:r>
              <a:rPr lang="en-US" sz="2200" dirty="0"/>
              <a:t>Anxiety</a:t>
            </a:r>
          </a:p>
          <a:p>
            <a:r>
              <a:rPr lang="en-US" sz="2200" dirty="0"/>
              <a:t>Post-traumatic stress disorder (PTSD)</a:t>
            </a:r>
          </a:p>
        </p:txBody>
      </p:sp>
      <p:sp>
        <p:nvSpPr>
          <p:cNvPr id="8" name="Footer Placeholder 4">
            <a:extLst>
              <a:ext uri="{FF2B5EF4-FFF2-40B4-BE49-F238E27FC236}">
                <a16:creationId xmlns:a16="http://schemas.microsoft.com/office/drawing/2014/main" id="{A686DB7D-1BD8-46C2-96BF-BE2F87630F10}"/>
              </a:ext>
            </a:extLst>
          </p:cNvPr>
          <p:cNvSpPr>
            <a:spLocks noGrp="1"/>
          </p:cNvSpPr>
          <p:nvPr>
            <p:ph type="ftr" sz="quarter" idx="3"/>
          </p:nvPr>
        </p:nvSpPr>
        <p:spPr>
          <a:xfrm>
            <a:off x="3359889" y="6356350"/>
            <a:ext cx="567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78637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2DCCDB-80AD-4E8C-A5B4-377089E3DF09}"/>
              </a:ext>
            </a:extLst>
          </p:cNvPr>
          <p:cNvSpPr>
            <a:spLocks noGrp="1"/>
          </p:cNvSpPr>
          <p:nvPr>
            <p:ph type="title"/>
          </p:nvPr>
        </p:nvSpPr>
        <p:spPr/>
        <p:txBody>
          <a:bodyPr/>
          <a:lstStyle/>
          <a:p>
            <a:r>
              <a:rPr lang="en-US" dirty="0"/>
              <a:t>Mental Illness &amp; Flourishing</a:t>
            </a:r>
            <a:endParaRPr lang="en-CA" dirty="0"/>
          </a:p>
        </p:txBody>
      </p:sp>
      <p:sp>
        <p:nvSpPr>
          <p:cNvPr id="3" name="Content Placeholder 2">
            <a:extLst>
              <a:ext uri="{FF2B5EF4-FFF2-40B4-BE49-F238E27FC236}">
                <a16:creationId xmlns:a16="http://schemas.microsoft.com/office/drawing/2014/main" id="{3FA46D27-327C-144E-B88B-78A1D345A966}"/>
              </a:ext>
            </a:extLst>
          </p:cNvPr>
          <p:cNvSpPr>
            <a:spLocks noGrp="1"/>
          </p:cNvSpPr>
          <p:nvPr>
            <p:ph idx="1"/>
          </p:nvPr>
        </p:nvSpPr>
        <p:spPr/>
        <p:txBody>
          <a:bodyPr/>
          <a:lstStyle/>
          <a:p>
            <a:pPr marL="0" indent="0">
              <a:buNone/>
            </a:pPr>
            <a:endParaRPr lang="en-CA" sz="3600" dirty="0"/>
          </a:p>
          <a:p>
            <a:pPr marL="0" indent="0">
              <a:buNone/>
            </a:pPr>
            <a:r>
              <a:rPr lang="en-IS" sz="3600"/>
              <a:t>People living with mental illness can have good mental health and be flourishing in their lives.</a:t>
            </a:r>
          </a:p>
        </p:txBody>
      </p:sp>
      <p:sp>
        <p:nvSpPr>
          <p:cNvPr id="8" name="Footer Placeholder 4">
            <a:extLst>
              <a:ext uri="{FF2B5EF4-FFF2-40B4-BE49-F238E27FC236}">
                <a16:creationId xmlns:a16="http://schemas.microsoft.com/office/drawing/2014/main" id="{A686DB7D-1BD8-46C2-96BF-BE2F87630F10}"/>
              </a:ext>
            </a:extLst>
          </p:cNvPr>
          <p:cNvSpPr>
            <a:spLocks noGrp="1"/>
          </p:cNvSpPr>
          <p:nvPr>
            <p:ph type="ftr" sz="quarter" idx="3"/>
          </p:nvPr>
        </p:nvSpPr>
        <p:spPr>
          <a:xfrm>
            <a:off x="3253563" y="6356350"/>
            <a:ext cx="566715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344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898-09D9-B94F-BB88-24EA3BE68348}"/>
              </a:ext>
            </a:extLst>
          </p:cNvPr>
          <p:cNvSpPr>
            <a:spLocks noGrp="1"/>
          </p:cNvSpPr>
          <p:nvPr>
            <p:ph type="title"/>
          </p:nvPr>
        </p:nvSpPr>
        <p:spPr>
          <a:solidFill>
            <a:srgbClr val="2EA1B6"/>
          </a:solidFill>
        </p:spPr>
        <p:txBody>
          <a:bodyPr/>
          <a:lstStyle/>
          <a:p>
            <a:r>
              <a:rPr lang="en-US" dirty="0"/>
              <a:t>Dual Continuum Model of Mental Health and Mental Illness</a:t>
            </a:r>
          </a:p>
        </p:txBody>
      </p:sp>
      <p:grpSp>
        <p:nvGrpSpPr>
          <p:cNvPr id="4" name="Group 3" descr="Diagram&#10;&#10;A dual continuum created along two axis. The first axis runs from the top, labelled Good Mental Health, to the bottom, labelled Poor Mental Health. The second axis runs from the left, labelled Mental Illness, to the right, labelled No Mental Illnes. This creates four quandrants, which starting in the upper right and moving counterclockwise are:&#10;Good mental health with no mental illness, identified as flourishing/thriving without illness&#10;Good mental health with mental illness, identifed as flourishing thriving with illness&#10;Poor mental health with mental illness, identified as languishing/surviving with illness&#10;Poor mental health with no mental illness, identified as languishing/surviving without illness&#10;">
            <a:extLst>
              <a:ext uri="{FF2B5EF4-FFF2-40B4-BE49-F238E27FC236}">
                <a16:creationId xmlns:a16="http://schemas.microsoft.com/office/drawing/2014/main" id="{89B95C67-5D8D-E740-9099-6FAFB9937E9E}"/>
              </a:ext>
            </a:extLst>
          </p:cNvPr>
          <p:cNvGrpSpPr/>
          <p:nvPr/>
        </p:nvGrpSpPr>
        <p:grpSpPr>
          <a:xfrm>
            <a:off x="1113505" y="1821301"/>
            <a:ext cx="10255902" cy="4239207"/>
            <a:chOff x="1113505" y="1821301"/>
            <a:chExt cx="10255902" cy="4239207"/>
          </a:xfrm>
        </p:grpSpPr>
        <p:grpSp>
          <p:nvGrpSpPr>
            <p:cNvPr id="30" name="Group 29">
              <a:extLst>
                <a:ext uri="{FF2B5EF4-FFF2-40B4-BE49-F238E27FC236}">
                  <a16:creationId xmlns:a16="http://schemas.microsoft.com/office/drawing/2014/main" id="{8EA5E2DB-E42B-4D6C-A576-3EE4EFF42A1A}"/>
                </a:ext>
              </a:extLst>
            </p:cNvPr>
            <p:cNvGrpSpPr/>
            <p:nvPr/>
          </p:nvGrpSpPr>
          <p:grpSpPr>
            <a:xfrm>
              <a:off x="2193451" y="2305348"/>
              <a:ext cx="7824613" cy="3285274"/>
              <a:chOff x="2170265" y="2305348"/>
              <a:chExt cx="7824613" cy="3285274"/>
            </a:xfrm>
          </p:grpSpPr>
          <p:grpSp>
            <p:nvGrpSpPr>
              <p:cNvPr id="28" name="Group 27">
                <a:extLst>
                  <a:ext uri="{FF2B5EF4-FFF2-40B4-BE49-F238E27FC236}">
                    <a16:creationId xmlns:a16="http://schemas.microsoft.com/office/drawing/2014/main" id="{D4888CEA-9968-4155-B61D-38A4477D20FF}"/>
                  </a:ext>
                </a:extLst>
              </p:cNvPr>
              <p:cNvGrpSpPr/>
              <p:nvPr/>
            </p:nvGrpSpPr>
            <p:grpSpPr>
              <a:xfrm>
                <a:off x="2170265" y="3774249"/>
                <a:ext cx="7824613" cy="347472"/>
                <a:chOff x="2170265" y="3774249"/>
                <a:chExt cx="7824613" cy="347472"/>
              </a:xfrm>
            </p:grpSpPr>
            <p:sp>
              <p:nvSpPr>
                <p:cNvPr id="17" name="Arrow: Right 16">
                  <a:extLst>
                    <a:ext uri="{FF2B5EF4-FFF2-40B4-BE49-F238E27FC236}">
                      <a16:creationId xmlns:a16="http://schemas.microsoft.com/office/drawing/2014/main" id="{FBF32CFC-592B-4CA6-83F1-92F1849B5A32}"/>
                    </a:ext>
                  </a:extLst>
                </p:cNvPr>
                <p:cNvSpPr/>
                <p:nvPr/>
              </p:nvSpPr>
              <p:spPr>
                <a:xfrm>
                  <a:off x="6083322" y="3774249"/>
                  <a:ext cx="3911556"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Arrow: Right 20">
                  <a:extLst>
                    <a:ext uri="{FF2B5EF4-FFF2-40B4-BE49-F238E27FC236}">
                      <a16:creationId xmlns:a16="http://schemas.microsoft.com/office/drawing/2014/main" id="{DCD170B3-9CB3-46DF-B703-CFD4B1C5E912}"/>
                    </a:ext>
                  </a:extLst>
                </p:cNvPr>
                <p:cNvSpPr/>
                <p:nvPr/>
              </p:nvSpPr>
              <p:spPr>
                <a:xfrm rot="10800000">
                  <a:off x="2170265" y="3774249"/>
                  <a:ext cx="3905889"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9" name="Group 28">
                <a:extLst>
                  <a:ext uri="{FF2B5EF4-FFF2-40B4-BE49-F238E27FC236}">
                    <a16:creationId xmlns:a16="http://schemas.microsoft.com/office/drawing/2014/main" id="{41E6ABB8-AAB4-460A-9CD1-7C18D5BBD2B8}"/>
                  </a:ext>
                </a:extLst>
              </p:cNvPr>
              <p:cNvGrpSpPr/>
              <p:nvPr/>
            </p:nvGrpSpPr>
            <p:grpSpPr>
              <a:xfrm>
                <a:off x="5908835" y="2305348"/>
                <a:ext cx="347472" cy="3285274"/>
                <a:chOff x="5932021" y="2299216"/>
                <a:chExt cx="347472" cy="3285274"/>
              </a:xfrm>
            </p:grpSpPr>
            <p:sp>
              <p:nvSpPr>
                <p:cNvPr id="22" name="Arrow: Right 21">
                  <a:extLst>
                    <a:ext uri="{FF2B5EF4-FFF2-40B4-BE49-F238E27FC236}">
                      <a16:creationId xmlns:a16="http://schemas.microsoft.com/office/drawing/2014/main" id="{11A837A2-D050-4EB7-9440-25ADD7ED549E}"/>
                    </a:ext>
                  </a:extLst>
                </p:cNvPr>
                <p:cNvSpPr/>
                <p:nvPr/>
              </p:nvSpPr>
              <p:spPr>
                <a:xfrm rot="5400000">
                  <a:off x="5280971" y="4585968"/>
                  <a:ext cx="1649572"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Right 22">
                  <a:extLst>
                    <a:ext uri="{FF2B5EF4-FFF2-40B4-BE49-F238E27FC236}">
                      <a16:creationId xmlns:a16="http://schemas.microsoft.com/office/drawing/2014/main" id="{5C8AAEB4-F319-4B4B-821E-500406CCC12C}"/>
                    </a:ext>
                  </a:extLst>
                </p:cNvPr>
                <p:cNvSpPr/>
                <p:nvPr/>
              </p:nvSpPr>
              <p:spPr>
                <a:xfrm rot="16200000">
                  <a:off x="5276411" y="2954826"/>
                  <a:ext cx="1658692" cy="347472"/>
                </a:xfrm>
                <a:prstGeom prst="rightArrow">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3" name="Group 2">
              <a:extLst>
                <a:ext uri="{FF2B5EF4-FFF2-40B4-BE49-F238E27FC236}">
                  <a16:creationId xmlns:a16="http://schemas.microsoft.com/office/drawing/2014/main" id="{5C3CFC52-04DD-FE4A-B655-DD05B74A0801}"/>
                </a:ext>
              </a:extLst>
            </p:cNvPr>
            <p:cNvGrpSpPr/>
            <p:nvPr/>
          </p:nvGrpSpPr>
          <p:grpSpPr>
            <a:xfrm>
              <a:off x="1113505" y="1821301"/>
              <a:ext cx="10255902" cy="4239207"/>
              <a:chOff x="1113505" y="1821301"/>
              <a:chExt cx="10255902" cy="4239207"/>
            </a:xfrm>
          </p:grpSpPr>
          <p:sp>
            <p:nvSpPr>
              <p:cNvPr id="14" name="TextBox 13">
                <a:extLst>
                  <a:ext uri="{FF2B5EF4-FFF2-40B4-BE49-F238E27FC236}">
                    <a16:creationId xmlns:a16="http://schemas.microsoft.com/office/drawing/2014/main" id="{6271F51F-EF5B-44D5-8F9E-8A4CA312F097}"/>
                  </a:ext>
                </a:extLst>
              </p:cNvPr>
              <p:cNvSpPr txBox="1"/>
              <p:nvPr/>
            </p:nvSpPr>
            <p:spPr>
              <a:xfrm>
                <a:off x="2779977" y="2592136"/>
                <a:ext cx="3047082" cy="1123712"/>
              </a:xfrm>
              <a:prstGeom prst="roundRect">
                <a:avLst/>
              </a:prstGeom>
              <a:solidFill>
                <a:schemeClr val="accent1">
                  <a:lumMod val="75000"/>
                </a:schemeClr>
              </a:solidFill>
            </p:spPr>
            <p:txBody>
              <a:bodyPr wrap="square" tIns="228600" bIns="228600" rtlCol="0" anchor="ctr" anchorCtr="0">
                <a:spAutoFit/>
              </a:bodyPr>
              <a:lstStyle/>
              <a:p>
                <a:pPr algn="ctr"/>
                <a:r>
                  <a:rPr lang="en-CA" b="1" dirty="0">
                    <a:solidFill>
                      <a:schemeClr val="bg1"/>
                    </a:solidFill>
                    <a:latin typeface="Arial" panose="020B0604020202020204" pitchFamily="34" charset="0"/>
                    <a:cs typeface="Arial" panose="020B0604020202020204" pitchFamily="34" charset="0"/>
                  </a:rPr>
                  <a:t>Flourishing/thriving</a:t>
                </a:r>
              </a:p>
              <a:p>
                <a:pPr algn="ctr"/>
                <a:r>
                  <a:rPr lang="en-CA" b="1" dirty="0">
                    <a:solidFill>
                      <a:schemeClr val="bg1"/>
                    </a:solidFill>
                    <a:latin typeface="Arial" panose="020B0604020202020204" pitchFamily="34" charset="0"/>
                    <a:cs typeface="Arial" panose="020B0604020202020204" pitchFamily="34" charset="0"/>
                  </a:rPr>
                  <a:t>with illness</a:t>
                </a:r>
              </a:p>
            </p:txBody>
          </p:sp>
          <p:sp>
            <p:nvSpPr>
              <p:cNvPr id="15" name="TextBox 14">
                <a:extLst>
                  <a:ext uri="{FF2B5EF4-FFF2-40B4-BE49-F238E27FC236}">
                    <a16:creationId xmlns:a16="http://schemas.microsoft.com/office/drawing/2014/main" id="{72813E5D-213E-450B-AA8A-51344BDAFBA8}"/>
                  </a:ext>
                </a:extLst>
              </p:cNvPr>
              <p:cNvSpPr txBox="1"/>
              <p:nvPr/>
            </p:nvSpPr>
            <p:spPr>
              <a:xfrm>
                <a:off x="1113505" y="3620965"/>
                <a:ext cx="990775" cy="646331"/>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Mental</a:t>
                </a:r>
              </a:p>
              <a:p>
                <a:pPr algn="ctr"/>
                <a:r>
                  <a:rPr lang="en-CA" b="1" dirty="0">
                    <a:latin typeface="Arial" panose="020B0604020202020204" pitchFamily="34" charset="0"/>
                    <a:cs typeface="Arial" panose="020B0604020202020204" pitchFamily="34" charset="0"/>
                  </a:rPr>
                  <a:t>illness</a:t>
                </a:r>
              </a:p>
            </p:txBody>
          </p:sp>
          <p:sp>
            <p:nvSpPr>
              <p:cNvPr id="18" name="TextBox 17">
                <a:extLst>
                  <a:ext uri="{FF2B5EF4-FFF2-40B4-BE49-F238E27FC236}">
                    <a16:creationId xmlns:a16="http://schemas.microsoft.com/office/drawing/2014/main" id="{5F34B4A8-9189-4A8B-8506-417B018A664B}"/>
                  </a:ext>
                </a:extLst>
              </p:cNvPr>
              <p:cNvSpPr txBox="1"/>
              <p:nvPr/>
            </p:nvSpPr>
            <p:spPr>
              <a:xfrm>
                <a:off x="2779977" y="4180124"/>
                <a:ext cx="3047082" cy="1123712"/>
              </a:xfrm>
              <a:prstGeom prst="roundRect">
                <a:avLst/>
              </a:prstGeom>
              <a:solidFill>
                <a:schemeClr val="accent1">
                  <a:lumMod val="75000"/>
                </a:schemeClr>
              </a:solidFill>
            </p:spPr>
            <p:txBody>
              <a:bodyPr wrap="square" tIns="228600" bIns="228600" rtlCol="0" anchor="ctr" anchorCtr="0">
                <a:spAutoFit/>
              </a:bodyPr>
              <a:lstStyle/>
              <a:p>
                <a:pPr algn="ctr"/>
                <a:r>
                  <a:rPr lang="en-CA" b="1" dirty="0">
                    <a:solidFill>
                      <a:schemeClr val="bg1"/>
                    </a:solidFill>
                    <a:latin typeface="Arial" panose="020B0604020202020204" pitchFamily="34" charset="0"/>
                    <a:cs typeface="Arial" panose="020B0604020202020204" pitchFamily="34" charset="0"/>
                  </a:rPr>
                  <a:t>Languishing/surviving</a:t>
                </a:r>
              </a:p>
              <a:p>
                <a:pPr algn="ctr"/>
                <a:r>
                  <a:rPr lang="en-CA" b="1" dirty="0">
                    <a:solidFill>
                      <a:schemeClr val="bg1"/>
                    </a:solidFill>
                    <a:latin typeface="Arial" panose="020B0604020202020204" pitchFamily="34" charset="0"/>
                    <a:cs typeface="Arial" panose="020B0604020202020204" pitchFamily="34" charset="0"/>
                  </a:rPr>
                  <a:t>with illness</a:t>
                </a:r>
              </a:p>
            </p:txBody>
          </p:sp>
          <p:sp>
            <p:nvSpPr>
              <p:cNvPr id="19" name="TextBox 18">
                <a:extLst>
                  <a:ext uri="{FF2B5EF4-FFF2-40B4-BE49-F238E27FC236}">
                    <a16:creationId xmlns:a16="http://schemas.microsoft.com/office/drawing/2014/main" id="{6D65E291-9F5E-4FB6-9C8A-39317FAA69FA}"/>
                  </a:ext>
                </a:extLst>
              </p:cNvPr>
              <p:cNvSpPr txBox="1"/>
              <p:nvPr/>
            </p:nvSpPr>
            <p:spPr>
              <a:xfrm>
                <a:off x="6384455" y="2586739"/>
                <a:ext cx="3047082" cy="1123712"/>
              </a:xfrm>
              <a:prstGeom prst="roundRect">
                <a:avLst/>
              </a:prstGeom>
              <a:solidFill>
                <a:schemeClr val="accent1">
                  <a:lumMod val="75000"/>
                </a:schemeClr>
              </a:solidFill>
            </p:spPr>
            <p:txBody>
              <a:bodyPr wrap="square" tIns="228600" bIns="228600" rtlCol="0" anchor="ctr" anchorCtr="0">
                <a:spAutoFit/>
              </a:bodyPr>
              <a:lstStyle/>
              <a:p>
                <a:pPr algn="ctr"/>
                <a:r>
                  <a:rPr lang="en-CA" b="1" dirty="0">
                    <a:solidFill>
                      <a:schemeClr val="bg1"/>
                    </a:solidFill>
                    <a:latin typeface="Arial" panose="020B0604020202020204" pitchFamily="34" charset="0"/>
                    <a:cs typeface="Arial" panose="020B0604020202020204" pitchFamily="34" charset="0"/>
                  </a:rPr>
                  <a:t>Flourishing/thriving</a:t>
                </a:r>
              </a:p>
              <a:p>
                <a:pPr algn="ctr"/>
                <a:r>
                  <a:rPr lang="en-CA" b="1" dirty="0">
                    <a:solidFill>
                      <a:schemeClr val="bg1"/>
                    </a:solidFill>
                    <a:latin typeface="Arial" panose="020B0604020202020204" pitchFamily="34" charset="0"/>
                    <a:cs typeface="Arial" panose="020B0604020202020204" pitchFamily="34" charset="0"/>
                  </a:rPr>
                  <a:t>without illness</a:t>
                </a:r>
              </a:p>
            </p:txBody>
          </p:sp>
          <p:sp>
            <p:nvSpPr>
              <p:cNvPr id="20" name="TextBox 19">
                <a:extLst>
                  <a:ext uri="{FF2B5EF4-FFF2-40B4-BE49-F238E27FC236}">
                    <a16:creationId xmlns:a16="http://schemas.microsoft.com/office/drawing/2014/main" id="{630A1B84-BAD1-4FD2-9F87-05676F10A02A}"/>
                  </a:ext>
                </a:extLst>
              </p:cNvPr>
              <p:cNvSpPr txBox="1"/>
              <p:nvPr/>
            </p:nvSpPr>
            <p:spPr>
              <a:xfrm>
                <a:off x="6384455" y="4185520"/>
                <a:ext cx="3047082" cy="1123712"/>
              </a:xfrm>
              <a:prstGeom prst="roundRect">
                <a:avLst/>
              </a:prstGeom>
              <a:solidFill>
                <a:schemeClr val="accent1">
                  <a:lumMod val="75000"/>
                </a:schemeClr>
              </a:solidFill>
            </p:spPr>
            <p:txBody>
              <a:bodyPr wrap="square" tIns="228600" bIns="228600" rtlCol="0" anchor="ctr" anchorCtr="0">
                <a:spAutoFit/>
              </a:bodyPr>
              <a:lstStyle/>
              <a:p>
                <a:pPr algn="ctr"/>
                <a:r>
                  <a:rPr lang="en-CA" b="1" dirty="0">
                    <a:solidFill>
                      <a:schemeClr val="bg1"/>
                    </a:solidFill>
                    <a:latin typeface="Arial" panose="020B0604020202020204" pitchFamily="34" charset="0"/>
                    <a:cs typeface="Arial" panose="020B0604020202020204" pitchFamily="34" charset="0"/>
                  </a:rPr>
                  <a:t>Languishing/surviving</a:t>
                </a:r>
              </a:p>
              <a:p>
                <a:pPr algn="ctr"/>
                <a:r>
                  <a:rPr lang="en-CA" b="1" dirty="0">
                    <a:solidFill>
                      <a:schemeClr val="bg1"/>
                    </a:solidFill>
                    <a:latin typeface="Arial" panose="020B0604020202020204" pitchFamily="34" charset="0"/>
                    <a:cs typeface="Arial" panose="020B0604020202020204" pitchFamily="34" charset="0"/>
                  </a:rPr>
                  <a:t>without illness</a:t>
                </a:r>
              </a:p>
            </p:txBody>
          </p:sp>
          <p:sp>
            <p:nvSpPr>
              <p:cNvPr id="24" name="TextBox 23">
                <a:extLst>
                  <a:ext uri="{FF2B5EF4-FFF2-40B4-BE49-F238E27FC236}">
                    <a16:creationId xmlns:a16="http://schemas.microsoft.com/office/drawing/2014/main" id="{5F077E04-165D-48C3-AAA3-E5A97F1EC0D9}"/>
                  </a:ext>
                </a:extLst>
              </p:cNvPr>
              <p:cNvSpPr txBox="1"/>
              <p:nvPr/>
            </p:nvSpPr>
            <p:spPr>
              <a:xfrm>
                <a:off x="4575498" y="5691176"/>
                <a:ext cx="3066361" cy="369332"/>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Poor mental health</a:t>
                </a:r>
              </a:p>
            </p:txBody>
          </p:sp>
          <p:sp>
            <p:nvSpPr>
              <p:cNvPr id="25" name="TextBox 24">
                <a:extLst>
                  <a:ext uri="{FF2B5EF4-FFF2-40B4-BE49-F238E27FC236}">
                    <a16:creationId xmlns:a16="http://schemas.microsoft.com/office/drawing/2014/main" id="{9ACADF28-80F4-4AE6-8406-4FE6050F1370}"/>
                  </a:ext>
                </a:extLst>
              </p:cNvPr>
              <p:cNvSpPr txBox="1"/>
              <p:nvPr/>
            </p:nvSpPr>
            <p:spPr>
              <a:xfrm>
                <a:off x="4562819" y="1821301"/>
                <a:ext cx="3066361" cy="369332"/>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Good mental health</a:t>
                </a:r>
              </a:p>
            </p:txBody>
          </p:sp>
          <p:sp>
            <p:nvSpPr>
              <p:cNvPr id="26" name="TextBox 25">
                <a:extLst>
                  <a:ext uri="{FF2B5EF4-FFF2-40B4-BE49-F238E27FC236}">
                    <a16:creationId xmlns:a16="http://schemas.microsoft.com/office/drawing/2014/main" id="{E02DFF8A-A202-4DFD-857A-DA20A8FC8038}"/>
                  </a:ext>
                </a:extLst>
              </p:cNvPr>
              <p:cNvSpPr txBox="1"/>
              <p:nvPr/>
            </p:nvSpPr>
            <p:spPr>
              <a:xfrm>
                <a:off x="10078598" y="3620965"/>
                <a:ext cx="1290809" cy="646331"/>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No mental</a:t>
                </a:r>
              </a:p>
              <a:p>
                <a:pPr algn="ctr"/>
                <a:r>
                  <a:rPr lang="en-CA" b="1" dirty="0">
                    <a:latin typeface="Arial" panose="020B0604020202020204" pitchFamily="34" charset="0"/>
                    <a:cs typeface="Arial" panose="020B0604020202020204" pitchFamily="34" charset="0"/>
                  </a:rPr>
                  <a:t>illness</a:t>
                </a:r>
              </a:p>
            </p:txBody>
          </p:sp>
        </p:grpSp>
      </p:grpSp>
      <p:sp>
        <p:nvSpPr>
          <p:cNvPr id="27" name="Footer Placeholder 4">
            <a:extLst>
              <a:ext uri="{FF2B5EF4-FFF2-40B4-BE49-F238E27FC236}">
                <a16:creationId xmlns:a16="http://schemas.microsoft.com/office/drawing/2014/main" id="{A18969C7-9C32-4C76-A970-F10CCF6922C6}"/>
              </a:ext>
            </a:extLst>
          </p:cNvPr>
          <p:cNvSpPr>
            <a:spLocks noGrp="1"/>
          </p:cNvSpPr>
          <p:nvPr>
            <p:ph type="ftr" sz="quarter" idx="3"/>
          </p:nvPr>
        </p:nvSpPr>
        <p:spPr>
          <a:xfrm>
            <a:off x="3317358" y="6356350"/>
            <a:ext cx="56458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29060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2BB8-01AA-8E46-9F2B-414083F52719}"/>
              </a:ext>
            </a:extLst>
          </p:cNvPr>
          <p:cNvSpPr>
            <a:spLocks noGrp="1"/>
          </p:cNvSpPr>
          <p:nvPr>
            <p:ph type="title"/>
          </p:nvPr>
        </p:nvSpPr>
        <p:spPr/>
        <p:txBody>
          <a:bodyPr/>
          <a:lstStyle/>
          <a:p>
            <a:r>
              <a:rPr lang="en-CA" dirty="0"/>
              <a:t>Talking About Feelings and Emotions</a:t>
            </a:r>
          </a:p>
        </p:txBody>
      </p:sp>
      <p:sp>
        <p:nvSpPr>
          <p:cNvPr id="3" name="Content Placeholder 2">
            <a:extLst>
              <a:ext uri="{FF2B5EF4-FFF2-40B4-BE49-F238E27FC236}">
                <a16:creationId xmlns:a16="http://schemas.microsoft.com/office/drawing/2014/main" id="{26D8E856-D18A-3E40-8A5F-7317F1A9AF8C}"/>
              </a:ext>
            </a:extLst>
          </p:cNvPr>
          <p:cNvSpPr>
            <a:spLocks noGrp="1"/>
          </p:cNvSpPr>
          <p:nvPr>
            <p:ph idx="1"/>
          </p:nvPr>
        </p:nvSpPr>
        <p:spPr>
          <a:xfrm>
            <a:off x="8658225" y="2293408"/>
            <a:ext cx="2872316" cy="3335867"/>
          </a:xfrm>
        </p:spPr>
        <p:txBody>
          <a:bodyPr/>
          <a:lstStyle/>
          <a:p>
            <a:pPr marL="0" indent="0">
              <a:buNone/>
            </a:pPr>
            <a:r>
              <a:rPr lang="en-US" b="1" dirty="0">
                <a:solidFill>
                  <a:schemeClr val="accent1">
                    <a:lumMod val="75000"/>
                  </a:schemeClr>
                </a:solidFill>
              </a:rPr>
              <a:t>What mental health terms do we often use to talk about our feelings and emotions?</a:t>
            </a:r>
          </a:p>
          <a:p>
            <a:endParaRPr lang="en-CA" dirty="0"/>
          </a:p>
        </p:txBody>
      </p:sp>
      <p:pic>
        <p:nvPicPr>
          <p:cNvPr id="6" name="Picture 5">
            <a:extLst>
              <a:ext uri="{FF2B5EF4-FFF2-40B4-BE49-F238E27FC236}">
                <a16:creationId xmlns:a16="http://schemas.microsoft.com/office/drawing/2014/main" id="{5D1C21EE-3F25-C24C-A212-C5B891B3CEEA}"/>
              </a:ext>
              <a:ext uri="{C183D7F6-B498-43B3-948B-1728B52AA6E4}">
                <adec:decorative xmlns:adec="http://schemas.microsoft.com/office/drawing/2017/decorative" val="1"/>
              </a:ext>
            </a:extLst>
          </p:cNvPr>
          <p:cNvPicPr>
            <a:picLocks noChangeAspect="1"/>
          </p:cNvPicPr>
          <p:nvPr/>
        </p:nvPicPr>
        <p:blipFill rotWithShape="1">
          <a:blip r:embed="rId2"/>
          <a:srcRect t="8390"/>
          <a:stretch/>
        </p:blipFill>
        <p:spPr>
          <a:xfrm>
            <a:off x="571500" y="1903347"/>
            <a:ext cx="7416000" cy="4053912"/>
          </a:xfrm>
          <a:prstGeom prst="rect">
            <a:avLst/>
          </a:prstGeom>
        </p:spPr>
      </p:pic>
      <p:sp>
        <p:nvSpPr>
          <p:cNvPr id="4" name="Footer Placeholder 3">
            <a:extLst>
              <a:ext uri="{FF2B5EF4-FFF2-40B4-BE49-F238E27FC236}">
                <a16:creationId xmlns:a16="http://schemas.microsoft.com/office/drawing/2014/main" id="{E1C94432-B0C8-9D4B-8F16-E3D602CAF766}"/>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255140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32">
            <a:extLst>
              <a:ext uri="{FF2B5EF4-FFF2-40B4-BE49-F238E27FC236}">
                <a16:creationId xmlns:a16="http://schemas.microsoft.com/office/drawing/2014/main" id="{EA806332-C95D-144F-893F-9C29FD45292D}"/>
              </a:ext>
              <a:ext uri="{C183D7F6-B498-43B3-948B-1728B52AA6E4}">
                <adec:decorative xmlns:adec="http://schemas.microsoft.com/office/drawing/2017/decorative" val="1"/>
              </a:ext>
            </a:extLst>
          </p:cNvPr>
          <p:cNvPicPr>
            <a:picLocks noChangeAspect="1"/>
          </p:cNvPicPr>
          <p:nvPr/>
        </p:nvPicPr>
        <p:blipFill rotWithShape="1">
          <a:blip r:embed="rId2"/>
          <a:srcRect b="15095"/>
          <a:stretch/>
        </p:blipFill>
        <p:spPr>
          <a:xfrm>
            <a:off x="0" y="-25400"/>
            <a:ext cx="12224000" cy="6876000"/>
          </a:xfrm>
          <a:prstGeom prst="rect">
            <a:avLst/>
          </a:prstGeom>
        </p:spPr>
      </p:pic>
      <p:sp>
        <p:nvSpPr>
          <p:cNvPr id="2" name="Title 1">
            <a:extLst>
              <a:ext uri="{FF2B5EF4-FFF2-40B4-BE49-F238E27FC236}">
                <a16:creationId xmlns:a16="http://schemas.microsoft.com/office/drawing/2014/main" id="{8A7AC0E3-6C6F-5241-B9CD-30AF7D104684}"/>
              </a:ext>
            </a:extLst>
          </p:cNvPr>
          <p:cNvSpPr>
            <a:spLocks noGrp="1"/>
          </p:cNvSpPr>
          <p:nvPr>
            <p:ph type="title"/>
          </p:nvPr>
        </p:nvSpPr>
        <p:spPr>
          <a:xfrm>
            <a:off x="1" y="3073400"/>
            <a:ext cx="12191999" cy="1371143"/>
          </a:xfrm>
          <a:solidFill>
            <a:schemeClr val="bg1">
              <a:alpha val="63895"/>
            </a:schemeClr>
          </a:solidFill>
        </p:spPr>
        <p:txBody>
          <a:bodyPr vert="horz" lIns="91440" tIns="45720" rIns="91440" bIns="45720" rtlCol="0" anchor="ctr" anchorCtr="0">
            <a:noAutofit/>
          </a:bodyPr>
          <a:lstStyle/>
          <a:p>
            <a:pPr algn="ctr">
              <a:spcAft>
                <a:spcPts val="600"/>
              </a:spcAft>
            </a:pPr>
            <a:r>
              <a:rPr lang="en-US" dirty="0">
                <a:solidFill>
                  <a:schemeClr val="accent1">
                    <a:lumMod val="75000"/>
                  </a:schemeClr>
                </a:solidFill>
              </a:rPr>
              <a:t>Territory Acknowledgment</a:t>
            </a:r>
          </a:p>
        </p:txBody>
      </p:sp>
    </p:spTree>
    <p:extLst>
      <p:ext uri="{BB962C8B-B14F-4D97-AF65-F5344CB8AC3E}">
        <p14:creationId xmlns:p14="http://schemas.microsoft.com/office/powerpoint/2010/main" val="2211262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558C-6C71-814E-825E-72A858E26CE4}"/>
              </a:ext>
            </a:extLst>
          </p:cNvPr>
          <p:cNvSpPr>
            <a:spLocks noGrp="1"/>
          </p:cNvSpPr>
          <p:nvPr>
            <p:ph type="title"/>
          </p:nvPr>
        </p:nvSpPr>
        <p:spPr/>
        <p:txBody>
          <a:bodyPr/>
          <a:lstStyle/>
          <a:p>
            <a:r>
              <a:rPr lang="en-US" dirty="0"/>
              <a:t>Activity: Words Matter</a:t>
            </a:r>
          </a:p>
        </p:txBody>
      </p:sp>
      <p:sp>
        <p:nvSpPr>
          <p:cNvPr id="3" name="Content Placeholder 2">
            <a:extLst>
              <a:ext uri="{FF2B5EF4-FFF2-40B4-BE49-F238E27FC236}">
                <a16:creationId xmlns:a16="http://schemas.microsoft.com/office/drawing/2014/main" id="{A7CBD852-7EC7-154E-A2DD-1A1502D18F40}"/>
              </a:ext>
            </a:extLst>
          </p:cNvPr>
          <p:cNvSpPr>
            <a:spLocks noGrp="1"/>
          </p:cNvSpPr>
          <p:nvPr>
            <p:ph idx="1"/>
          </p:nvPr>
        </p:nvSpPr>
        <p:spPr>
          <a:xfrm>
            <a:off x="838200" y="1828800"/>
            <a:ext cx="11213592" cy="4343400"/>
          </a:xfrm>
        </p:spPr>
        <p:txBody>
          <a:bodyPr/>
          <a:lstStyle/>
          <a:p>
            <a:pPr marL="0" indent="0" fontAlgn="base">
              <a:buNone/>
            </a:pPr>
            <a:r>
              <a:rPr lang="en-CA" sz="2600" dirty="0"/>
              <a:t>Consider how we often use these mental illnesses to describe our emotions:</a:t>
            </a:r>
          </a:p>
          <a:p>
            <a:pPr fontAlgn="base">
              <a:spcBef>
                <a:spcPts val="1600"/>
              </a:spcBef>
            </a:pPr>
            <a:r>
              <a:rPr lang="en-CA" sz="2600" dirty="0"/>
              <a:t>“My boyfriend isn’t returning my texts. I’m so </a:t>
            </a:r>
            <a:r>
              <a:rPr lang="en-CA" sz="2600" b="1" dirty="0"/>
              <a:t>depressed</a:t>
            </a:r>
            <a:r>
              <a:rPr lang="en-CA" sz="2600" dirty="0"/>
              <a:t>.” </a:t>
            </a:r>
          </a:p>
          <a:p>
            <a:pPr fontAlgn="base">
              <a:spcBef>
                <a:spcPts val="1600"/>
              </a:spcBef>
            </a:pPr>
            <a:r>
              <a:rPr lang="en-CA" sz="2600" dirty="0"/>
              <a:t>“I’m having a </a:t>
            </a:r>
            <a:r>
              <a:rPr lang="en-CA" sz="2600" b="1" dirty="0"/>
              <a:t>panic attack</a:t>
            </a:r>
            <a:r>
              <a:rPr lang="en-CA" sz="2600" dirty="0"/>
              <a:t> because I have three papers due next week.” </a:t>
            </a:r>
          </a:p>
          <a:p>
            <a:pPr fontAlgn="base">
              <a:spcBef>
                <a:spcPts val="1600"/>
              </a:spcBef>
            </a:pPr>
            <a:r>
              <a:rPr lang="en-CA" sz="2600" dirty="0"/>
              <a:t>“I’ve just colour-coded all my books and files because I am so </a:t>
            </a:r>
            <a:r>
              <a:rPr lang="en-CA" sz="2600" b="1" dirty="0"/>
              <a:t>OCD</a:t>
            </a:r>
            <a:r>
              <a:rPr lang="en-CA" sz="2600" dirty="0"/>
              <a:t>!” </a:t>
            </a:r>
          </a:p>
          <a:p>
            <a:pPr fontAlgn="base">
              <a:spcBef>
                <a:spcPts val="1600"/>
              </a:spcBef>
            </a:pPr>
            <a:r>
              <a:rPr lang="en-CA" sz="2600" dirty="0"/>
              <a:t>“I have so much going on in my life that I’m totally </a:t>
            </a:r>
            <a:r>
              <a:rPr lang="en-CA" sz="2600" b="1" dirty="0"/>
              <a:t>ADHD</a:t>
            </a:r>
            <a:r>
              <a:rPr lang="en-CA" sz="2600" dirty="0"/>
              <a:t>.”</a:t>
            </a:r>
          </a:p>
          <a:p>
            <a:pPr fontAlgn="base">
              <a:spcBef>
                <a:spcPts val="1600"/>
              </a:spcBef>
            </a:pPr>
            <a:r>
              <a:rPr lang="en-CA" sz="2600" dirty="0"/>
              <a:t>“That exam was so hard and stressful it gave me </a:t>
            </a:r>
            <a:r>
              <a:rPr lang="en-CA" sz="2600" b="1" dirty="0"/>
              <a:t>PTSD</a:t>
            </a:r>
            <a:r>
              <a:rPr lang="en-CA" sz="2600" dirty="0"/>
              <a:t>.”</a:t>
            </a:r>
          </a:p>
        </p:txBody>
      </p:sp>
      <p:sp>
        <p:nvSpPr>
          <p:cNvPr id="4" name="Footer Placeholder 3">
            <a:extLst>
              <a:ext uri="{FF2B5EF4-FFF2-40B4-BE49-F238E27FC236}">
                <a16:creationId xmlns:a16="http://schemas.microsoft.com/office/drawing/2014/main" id="{87634FEC-FD7C-524B-A3CE-84562297E21B}"/>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227950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0B08D4-8AA3-8649-A202-03B1BD48E1E7}"/>
              </a:ext>
            </a:extLst>
          </p:cNvPr>
          <p:cNvSpPr>
            <a:spLocks noGrp="1"/>
          </p:cNvSpPr>
          <p:nvPr>
            <p:ph type="title"/>
          </p:nvPr>
        </p:nvSpPr>
        <p:spPr>
          <a:solidFill>
            <a:srgbClr val="2EA1B6"/>
          </a:solidFill>
        </p:spPr>
        <p:txBody>
          <a:bodyPr/>
          <a:lstStyle/>
          <a:p>
            <a:r>
              <a:rPr lang="en-US" dirty="0"/>
              <a:t>Marginalized Groups</a:t>
            </a:r>
          </a:p>
        </p:txBody>
      </p:sp>
      <p:sp>
        <p:nvSpPr>
          <p:cNvPr id="4" name="Footer Placeholder 3">
            <a:extLst>
              <a:ext uri="{FF2B5EF4-FFF2-40B4-BE49-F238E27FC236}">
                <a16:creationId xmlns:a16="http://schemas.microsoft.com/office/drawing/2014/main" id="{9907BFF0-9F33-AA48-A1CC-60080199EC54}"/>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259400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838B-994D-D645-9713-574D37D9E21B}"/>
              </a:ext>
            </a:extLst>
          </p:cNvPr>
          <p:cNvSpPr>
            <a:spLocks noGrp="1"/>
          </p:cNvSpPr>
          <p:nvPr>
            <p:ph type="title"/>
          </p:nvPr>
        </p:nvSpPr>
        <p:spPr/>
        <p:txBody>
          <a:bodyPr/>
          <a:lstStyle/>
          <a:p>
            <a:r>
              <a:rPr lang="en-CA" dirty="0"/>
              <a:t>Marginalized Groups and Mental Health</a:t>
            </a:r>
            <a:endParaRPr lang="en-IS"/>
          </a:p>
        </p:txBody>
      </p:sp>
      <p:sp>
        <p:nvSpPr>
          <p:cNvPr id="3" name="Content Placeholder 2">
            <a:extLst>
              <a:ext uri="{FF2B5EF4-FFF2-40B4-BE49-F238E27FC236}">
                <a16:creationId xmlns:a16="http://schemas.microsoft.com/office/drawing/2014/main" id="{AD36EB7D-D8D3-BD40-9B94-F49B59EFC6E9}"/>
              </a:ext>
            </a:extLst>
          </p:cNvPr>
          <p:cNvSpPr>
            <a:spLocks noGrp="1"/>
          </p:cNvSpPr>
          <p:nvPr>
            <p:ph idx="1"/>
          </p:nvPr>
        </p:nvSpPr>
        <p:spPr/>
        <p:txBody>
          <a:bodyPr>
            <a:noAutofit/>
          </a:bodyPr>
          <a:lstStyle/>
          <a:p>
            <a:r>
              <a:rPr lang="en-IS" sz="2700"/>
              <a:t>Students may face inequality</a:t>
            </a:r>
            <a:r>
              <a:rPr lang="en-CA" sz="2700" dirty="0"/>
              <a:t> and </a:t>
            </a:r>
            <a:r>
              <a:rPr lang="en-IS" sz="2700"/>
              <a:t>discrimination</a:t>
            </a:r>
            <a:r>
              <a:rPr lang="en-CA" sz="2700" dirty="0"/>
              <a:t> </a:t>
            </a:r>
            <a:r>
              <a:rPr lang="en-IS" sz="2700"/>
              <a:t>because of race, sexual orientation, or disability. </a:t>
            </a:r>
            <a:r>
              <a:rPr lang="en-CA" sz="2700" dirty="0"/>
              <a:t>This can affect mental health.</a:t>
            </a:r>
            <a:endParaRPr lang="en-IS" sz="2700"/>
          </a:p>
          <a:p>
            <a:r>
              <a:rPr lang="en-IS" sz="2700"/>
              <a:t>We can work to provide a culturally safe space for all students</a:t>
            </a:r>
            <a:r>
              <a:rPr lang="en-CA" sz="2700" dirty="0"/>
              <a:t>,</a:t>
            </a:r>
            <a:r>
              <a:rPr lang="en-IS" sz="2700"/>
              <a:t> including those who are:</a:t>
            </a:r>
          </a:p>
        </p:txBody>
      </p:sp>
      <p:sp>
        <p:nvSpPr>
          <p:cNvPr id="6" name="Content Placeholder 2">
            <a:extLst>
              <a:ext uri="{FF2B5EF4-FFF2-40B4-BE49-F238E27FC236}">
                <a16:creationId xmlns:a16="http://schemas.microsoft.com/office/drawing/2014/main" id="{3FDC69BA-B3E7-4B7B-8FA1-28B98EB6B97E}"/>
              </a:ext>
            </a:extLst>
          </p:cNvPr>
          <p:cNvSpPr txBox="1">
            <a:spLocks/>
          </p:cNvSpPr>
          <p:nvPr/>
        </p:nvSpPr>
        <p:spPr>
          <a:xfrm>
            <a:off x="838200" y="3803516"/>
            <a:ext cx="4637567" cy="2278982"/>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IS" sz="2700"/>
              <a:t>Indigenous</a:t>
            </a:r>
            <a:endParaRPr lang="en-CA" sz="2700" dirty="0"/>
          </a:p>
          <a:p>
            <a:pPr lvl="1"/>
            <a:r>
              <a:rPr lang="en-CA" sz="2700" dirty="0"/>
              <a:t>LGBTQ2S+</a:t>
            </a:r>
          </a:p>
          <a:p>
            <a:pPr lvl="1"/>
            <a:r>
              <a:rPr lang="en-IS" sz="2700"/>
              <a:t>Living with </a:t>
            </a:r>
            <a:r>
              <a:rPr lang="en-CA" sz="2700" dirty="0"/>
              <a:t>a </a:t>
            </a:r>
            <a:r>
              <a:rPr lang="en-IS" sz="2700"/>
              <a:t>disabilit</a:t>
            </a:r>
            <a:r>
              <a:rPr lang="en-CA" sz="2700" dirty="0"/>
              <a:t>y</a:t>
            </a:r>
            <a:endParaRPr lang="en-IS" sz="2700"/>
          </a:p>
          <a:p>
            <a:pPr lvl="1"/>
            <a:r>
              <a:rPr lang="en-IS" sz="2700"/>
              <a:t>From racialized communities</a:t>
            </a:r>
          </a:p>
          <a:p>
            <a:pPr lvl="1"/>
            <a:endParaRPr lang="en-IS" sz="2800"/>
          </a:p>
        </p:txBody>
      </p:sp>
      <p:sp>
        <p:nvSpPr>
          <p:cNvPr id="10" name="Content Placeholder 2">
            <a:extLst>
              <a:ext uri="{FF2B5EF4-FFF2-40B4-BE49-F238E27FC236}">
                <a16:creationId xmlns:a16="http://schemas.microsoft.com/office/drawing/2014/main" id="{B819EABE-51C2-48EA-BC5C-60ADF82EB246}"/>
              </a:ext>
            </a:extLst>
          </p:cNvPr>
          <p:cNvSpPr txBox="1">
            <a:spLocks/>
          </p:cNvSpPr>
          <p:nvPr/>
        </p:nvSpPr>
        <p:spPr>
          <a:xfrm>
            <a:off x="6000303" y="4175393"/>
            <a:ext cx="5064642" cy="1907104"/>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CA" sz="2700" dirty="0"/>
              <a:t>New to Canada (i</a:t>
            </a:r>
            <a:r>
              <a:rPr lang="en-IS" sz="2700"/>
              <a:t>nternational students</a:t>
            </a:r>
            <a:r>
              <a:rPr lang="en-CA" sz="2700" dirty="0"/>
              <a:t>)</a:t>
            </a:r>
            <a:endParaRPr lang="en-IS" sz="2700"/>
          </a:p>
          <a:p>
            <a:pPr lvl="1"/>
            <a:r>
              <a:rPr lang="en-CA" sz="2700" dirty="0"/>
              <a:t>Impacted by low socio-economic status</a:t>
            </a:r>
            <a:endParaRPr lang="en-IS" sz="2700"/>
          </a:p>
        </p:txBody>
      </p:sp>
      <p:sp>
        <p:nvSpPr>
          <p:cNvPr id="9" name="Footer Placeholder 4">
            <a:extLst>
              <a:ext uri="{FF2B5EF4-FFF2-40B4-BE49-F238E27FC236}">
                <a16:creationId xmlns:a16="http://schemas.microsoft.com/office/drawing/2014/main" id="{694C6A8D-5456-4940-8DE6-E71B8E995025}"/>
              </a:ext>
            </a:extLst>
          </p:cNvPr>
          <p:cNvSpPr>
            <a:spLocks noGrp="1"/>
          </p:cNvSpPr>
          <p:nvPr>
            <p:ph type="ftr" sz="quarter" idx="3"/>
          </p:nvPr>
        </p:nvSpPr>
        <p:spPr>
          <a:xfrm>
            <a:off x="3540642" y="6356350"/>
            <a:ext cx="56246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4137419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8A81-E2E4-B44F-942B-F7106717B671}"/>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86D8C691-E924-9F45-954F-5A2863DDA95B}"/>
              </a:ext>
            </a:extLst>
          </p:cNvPr>
          <p:cNvSpPr>
            <a:spLocks noGrp="1"/>
          </p:cNvSpPr>
          <p:nvPr>
            <p:ph idx="1"/>
          </p:nvPr>
        </p:nvSpPr>
        <p:spPr>
          <a:xfrm>
            <a:off x="2220686" y="1828800"/>
            <a:ext cx="9133114" cy="4343400"/>
          </a:xfrm>
        </p:spPr>
        <p:txBody>
          <a:bodyPr/>
          <a:lstStyle/>
          <a:p>
            <a:endParaRPr lang="en-US" dirty="0"/>
          </a:p>
          <a:p>
            <a:pPr marL="0" indent="0">
              <a:buNone/>
            </a:pPr>
            <a:r>
              <a:rPr lang="en-US" dirty="0"/>
              <a:t>As you think about students you know, what stresses might be specific to certain groups?</a:t>
            </a:r>
          </a:p>
        </p:txBody>
      </p:sp>
      <p:pic>
        <p:nvPicPr>
          <p:cNvPr id="5" name="Content Placeholder 13">
            <a:extLst>
              <a:ext uri="{FF2B5EF4-FFF2-40B4-BE49-F238E27FC236}">
                <a16:creationId xmlns:a16="http://schemas.microsoft.com/office/drawing/2014/main" id="{CED2C04A-C225-BB48-A3ED-F78768CB9F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3015" y="2343036"/>
            <a:ext cx="1143000" cy="1085964"/>
          </a:xfrm>
          <a:prstGeom prst="rect">
            <a:avLst/>
          </a:prstGeom>
        </p:spPr>
      </p:pic>
      <p:sp>
        <p:nvSpPr>
          <p:cNvPr id="4" name="Footer Placeholder 3">
            <a:extLst>
              <a:ext uri="{FF2B5EF4-FFF2-40B4-BE49-F238E27FC236}">
                <a16:creationId xmlns:a16="http://schemas.microsoft.com/office/drawing/2014/main" id="{EE8ECB02-265C-AE47-9D20-7AF2992B14A3}"/>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307014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254794-4D56-AB4A-A92C-F67FDA530DD3}"/>
              </a:ext>
            </a:extLst>
          </p:cNvPr>
          <p:cNvSpPr>
            <a:spLocks noGrp="1"/>
          </p:cNvSpPr>
          <p:nvPr>
            <p:ph type="title"/>
          </p:nvPr>
        </p:nvSpPr>
        <p:spPr>
          <a:solidFill>
            <a:srgbClr val="2EA1B6"/>
          </a:solidFill>
        </p:spPr>
        <p:txBody>
          <a:bodyPr/>
          <a:lstStyle/>
          <a:p>
            <a:r>
              <a:rPr lang="en-US" dirty="0"/>
              <a:t>Let’s Talk about Stress</a:t>
            </a:r>
          </a:p>
        </p:txBody>
      </p:sp>
      <p:sp>
        <p:nvSpPr>
          <p:cNvPr id="4" name="Footer Placeholder 3">
            <a:extLst>
              <a:ext uri="{FF2B5EF4-FFF2-40B4-BE49-F238E27FC236}">
                <a16:creationId xmlns:a16="http://schemas.microsoft.com/office/drawing/2014/main" id="{EB5AC46F-3C50-D64A-B499-A878D949662D}"/>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3848781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BD53-DFDE-F349-B3B7-F6856D202651}"/>
              </a:ext>
            </a:extLst>
          </p:cNvPr>
          <p:cNvSpPr>
            <a:spLocks noGrp="1"/>
          </p:cNvSpPr>
          <p:nvPr>
            <p:ph type="title"/>
          </p:nvPr>
        </p:nvSpPr>
        <p:spPr>
          <a:solidFill>
            <a:srgbClr val="2EA1B6"/>
          </a:solidFill>
        </p:spPr>
        <p:txBody>
          <a:bodyPr/>
          <a:lstStyle/>
          <a:p>
            <a:r>
              <a:rPr lang="en-US" dirty="0"/>
              <a:t>Rethinking Stress</a:t>
            </a:r>
          </a:p>
        </p:txBody>
      </p:sp>
      <p:sp>
        <p:nvSpPr>
          <p:cNvPr id="3" name="Content Placeholder 2">
            <a:extLst>
              <a:ext uri="{FF2B5EF4-FFF2-40B4-BE49-F238E27FC236}">
                <a16:creationId xmlns:a16="http://schemas.microsoft.com/office/drawing/2014/main" id="{AA4194B2-D17D-A241-AE0A-9F6A7B617D00}"/>
              </a:ext>
            </a:extLst>
          </p:cNvPr>
          <p:cNvSpPr>
            <a:spLocks noGrp="1"/>
          </p:cNvSpPr>
          <p:nvPr>
            <p:ph sz="half" idx="1"/>
          </p:nvPr>
        </p:nvSpPr>
        <p:spPr>
          <a:xfrm>
            <a:off x="838200" y="1825625"/>
            <a:ext cx="10455876" cy="4351338"/>
          </a:xfrm>
        </p:spPr>
        <p:txBody>
          <a:bodyPr/>
          <a:lstStyle/>
          <a:p>
            <a:pPr fontAlgn="base"/>
            <a:endParaRPr lang="en-CA" dirty="0"/>
          </a:p>
          <a:p>
            <a:pPr fontAlgn="base"/>
            <a:r>
              <a:rPr lang="en-CA" dirty="0"/>
              <a:t>The stress response is normal.</a:t>
            </a:r>
          </a:p>
          <a:p>
            <a:pPr fontAlgn="base"/>
            <a:r>
              <a:rPr lang="en-CA" dirty="0"/>
              <a:t>It signals our body to adapt.</a:t>
            </a:r>
          </a:p>
          <a:p>
            <a:pPr fontAlgn="base"/>
            <a:r>
              <a:rPr lang="en-CA" dirty="0"/>
              <a:t>Each time we adapt to a daily stressor, we develop the skills to be more resilient and cope with stress the next time.</a:t>
            </a:r>
          </a:p>
          <a:p>
            <a:endParaRPr lang="en-US" dirty="0"/>
          </a:p>
        </p:txBody>
      </p:sp>
    </p:spTree>
    <p:extLst>
      <p:ext uri="{BB962C8B-B14F-4D97-AF65-F5344CB8AC3E}">
        <p14:creationId xmlns:p14="http://schemas.microsoft.com/office/powerpoint/2010/main" val="123271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76D2-3DF8-FC4B-ABE2-0D9D83FC41E4}"/>
              </a:ext>
            </a:extLst>
          </p:cNvPr>
          <p:cNvSpPr>
            <a:spLocks noGrp="1"/>
          </p:cNvSpPr>
          <p:nvPr>
            <p:ph type="title"/>
          </p:nvPr>
        </p:nvSpPr>
        <p:spPr/>
        <p:txBody>
          <a:bodyPr/>
          <a:lstStyle/>
          <a:p>
            <a:r>
              <a:rPr lang="en-US" dirty="0"/>
              <a:t>Video: Why Stress is Good for You</a:t>
            </a:r>
          </a:p>
        </p:txBody>
      </p:sp>
      <p:sp>
        <p:nvSpPr>
          <p:cNvPr id="3" name="Content Placeholder 2">
            <a:extLst>
              <a:ext uri="{FF2B5EF4-FFF2-40B4-BE49-F238E27FC236}">
                <a16:creationId xmlns:a16="http://schemas.microsoft.com/office/drawing/2014/main" id="{4342F275-EE5B-E441-98DB-D4AD98098E59}"/>
              </a:ext>
            </a:extLst>
          </p:cNvPr>
          <p:cNvSpPr>
            <a:spLocks noGrp="1"/>
          </p:cNvSpPr>
          <p:nvPr>
            <p:ph idx="1"/>
          </p:nvPr>
        </p:nvSpPr>
        <p:spPr/>
        <p:txBody>
          <a:bodyPr/>
          <a:lstStyle/>
          <a:p>
            <a:pPr marL="0" indent="0">
              <a:buNone/>
            </a:pPr>
            <a:endParaRPr lang="en-US" dirty="0"/>
          </a:p>
          <a:p>
            <a:pPr marL="0" indent="0">
              <a:buNone/>
            </a:pPr>
            <a:r>
              <a:rPr lang="en-US" dirty="0"/>
              <a:t>This video from Scientific American explores the benefits of stress.</a:t>
            </a:r>
          </a:p>
          <a:p>
            <a:endParaRPr lang="en-US" dirty="0"/>
          </a:p>
          <a:p>
            <a:pPr marL="0" indent="0" algn="ctr">
              <a:buNone/>
            </a:pPr>
            <a:r>
              <a:rPr lang="en-US" dirty="0">
                <a:hlinkClick r:id="rId2"/>
              </a:rPr>
              <a:t>https://www.youtube.com/watch?v=ZlAI_FN3r0k</a:t>
            </a:r>
            <a:endParaRPr lang="en-US" dirty="0"/>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B967E3BC-78F6-5C41-BA30-3FCF8C66114B}"/>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36358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6D8B-09D0-A04F-A0D3-5095F0CCAAE9}"/>
              </a:ext>
            </a:extLst>
          </p:cNvPr>
          <p:cNvSpPr>
            <a:spLocks noGrp="1"/>
          </p:cNvSpPr>
          <p:nvPr>
            <p:ph type="title"/>
          </p:nvPr>
        </p:nvSpPr>
        <p:spPr/>
        <p:txBody>
          <a:bodyPr/>
          <a:lstStyle/>
          <a:p>
            <a:r>
              <a:rPr lang="en-US" dirty="0"/>
              <a:t>Stress Curve</a:t>
            </a:r>
          </a:p>
        </p:txBody>
      </p:sp>
      <p:pic>
        <p:nvPicPr>
          <p:cNvPr id="8" name="Picture 7" descr="A graph of the stress curve with student performance on the y axis and student stress level on the x axis. A bell curve starts in the far left, indicating too little stress (i.e. underload) and rises to opimal stress then begins to descends to too much stress (i.e. overloac) and finally to burnout. This bell curve, based on work by  researchers Yerkes and Dodson, shows how as stress increases, people move from a relaxed, laid back state to a focused and motivated state, then to a state of fatigue and exhaustion on to anxiety, panic, and anger and finally reach meltdown. ">
            <a:extLst>
              <a:ext uri="{FF2B5EF4-FFF2-40B4-BE49-F238E27FC236}">
                <a16:creationId xmlns:a16="http://schemas.microsoft.com/office/drawing/2014/main" id="{F88AC3BC-671A-2243-B5A5-0D8574C6DA2B}"/>
              </a:ext>
            </a:extLst>
          </p:cNvPr>
          <p:cNvPicPr>
            <a:picLocks noChangeAspect="1"/>
          </p:cNvPicPr>
          <p:nvPr/>
        </p:nvPicPr>
        <p:blipFill>
          <a:blip r:embed="rId2"/>
          <a:stretch>
            <a:fillRect/>
          </a:stretch>
        </p:blipFill>
        <p:spPr>
          <a:xfrm>
            <a:off x="1326643" y="1578494"/>
            <a:ext cx="9727180" cy="4592833"/>
          </a:xfrm>
          <a:prstGeom prst="rect">
            <a:avLst/>
          </a:prstGeom>
        </p:spPr>
      </p:pic>
      <p:sp>
        <p:nvSpPr>
          <p:cNvPr id="9" name="TextBox 8">
            <a:extLst>
              <a:ext uri="{FF2B5EF4-FFF2-40B4-BE49-F238E27FC236}">
                <a16:creationId xmlns:a16="http://schemas.microsoft.com/office/drawing/2014/main" id="{C8ADAF4A-B039-E841-A4ED-0ACB667A2A06}"/>
              </a:ext>
              <a:ext uri="{C183D7F6-B498-43B3-948B-1728B52AA6E4}">
                <adec:decorative xmlns:adec="http://schemas.microsoft.com/office/drawing/2017/decorative" val="1"/>
              </a:ext>
            </a:extLst>
          </p:cNvPr>
          <p:cNvSpPr txBox="1"/>
          <p:nvPr/>
        </p:nvSpPr>
        <p:spPr>
          <a:xfrm>
            <a:off x="9027041" y="5962234"/>
            <a:ext cx="2345514"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Adapted from the Yerkes-Dodson Law</a:t>
            </a:r>
          </a:p>
        </p:txBody>
      </p:sp>
      <p:sp>
        <p:nvSpPr>
          <p:cNvPr id="3" name="Footer Placeholder 2">
            <a:extLst>
              <a:ext uri="{FF2B5EF4-FFF2-40B4-BE49-F238E27FC236}">
                <a16:creationId xmlns:a16="http://schemas.microsoft.com/office/drawing/2014/main" id="{BDB3B814-5ABB-E543-A857-2494D3B2A908}"/>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238615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D7F9-863E-7447-B323-7BE28EE5D117}"/>
              </a:ext>
            </a:extLst>
          </p:cNvPr>
          <p:cNvSpPr>
            <a:spLocks noGrp="1"/>
          </p:cNvSpPr>
          <p:nvPr>
            <p:ph type="title"/>
          </p:nvPr>
        </p:nvSpPr>
        <p:spPr/>
        <p:txBody>
          <a:bodyPr/>
          <a:lstStyle/>
          <a:p>
            <a:r>
              <a:rPr lang="en-CA" dirty="0"/>
              <a:t>What Is Resilience?</a:t>
            </a:r>
            <a:endParaRPr lang="en-IS"/>
          </a:p>
        </p:txBody>
      </p:sp>
      <p:sp>
        <p:nvSpPr>
          <p:cNvPr id="3" name="Content Placeholder 2">
            <a:extLst>
              <a:ext uri="{FF2B5EF4-FFF2-40B4-BE49-F238E27FC236}">
                <a16:creationId xmlns:a16="http://schemas.microsoft.com/office/drawing/2014/main" id="{387D078D-20EC-C44B-95CA-4855D2BC476F}"/>
              </a:ext>
            </a:extLst>
          </p:cNvPr>
          <p:cNvSpPr>
            <a:spLocks noGrp="1"/>
          </p:cNvSpPr>
          <p:nvPr>
            <p:ph idx="1"/>
          </p:nvPr>
        </p:nvSpPr>
        <p:spPr/>
        <p:txBody>
          <a:bodyPr>
            <a:normAutofit/>
          </a:bodyPr>
          <a:lstStyle/>
          <a:p>
            <a:r>
              <a:rPr lang="en-US" sz="2800" dirty="0"/>
              <a:t>Being able to adapt to challenges and setbacks</a:t>
            </a:r>
          </a:p>
          <a:p>
            <a:r>
              <a:rPr lang="en-US" sz="2800" dirty="0"/>
              <a:t>Finding ways to shift back toward balance and mental wellness</a:t>
            </a:r>
          </a:p>
          <a:p>
            <a:r>
              <a:rPr lang="en-US" sz="2800" dirty="0"/>
              <a:t>Noticing when stress appears and taking </a:t>
            </a:r>
            <a:br>
              <a:rPr lang="en-US" sz="2800" dirty="0"/>
            </a:br>
            <a:r>
              <a:rPr lang="en-US" sz="2800" dirty="0"/>
              <a:t>proactive steps to manage it</a:t>
            </a:r>
          </a:p>
          <a:p>
            <a:endParaRPr lang="en-US" sz="2800" dirty="0"/>
          </a:p>
          <a:p>
            <a:pPr marL="0" indent="0">
              <a:buNone/>
            </a:pPr>
            <a:r>
              <a:rPr lang="en-US" sz="2800" dirty="0"/>
              <a:t>The Stress Curve and Wellness Wheel can </a:t>
            </a:r>
            <a:br>
              <a:rPr lang="en-US" dirty="0"/>
            </a:br>
            <a:r>
              <a:rPr lang="en-US" sz="2800" dirty="0"/>
              <a:t>help us recognize imbalance in our lives and </a:t>
            </a:r>
            <a:br>
              <a:rPr lang="en-US" sz="2800" dirty="0"/>
            </a:br>
            <a:r>
              <a:rPr lang="en-US" sz="2800" dirty="0"/>
              <a:t>our resilience </a:t>
            </a:r>
          </a:p>
        </p:txBody>
      </p:sp>
      <p:pic>
        <p:nvPicPr>
          <p:cNvPr id="11" name="Picture 10"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2C6CF50B-6593-4347-A69D-265B436297A3}"/>
              </a:ext>
            </a:extLst>
          </p:cNvPr>
          <p:cNvPicPr>
            <a:picLocks noChangeAspect="1"/>
          </p:cNvPicPr>
          <p:nvPr/>
        </p:nvPicPr>
        <p:blipFill>
          <a:blip r:embed="rId3"/>
          <a:stretch>
            <a:fillRect/>
          </a:stretch>
        </p:blipFill>
        <p:spPr>
          <a:xfrm>
            <a:off x="8382006" y="2954582"/>
            <a:ext cx="2971794" cy="2971794"/>
          </a:xfrm>
          <a:prstGeom prst="rect">
            <a:avLst/>
          </a:prstGeom>
        </p:spPr>
      </p:pic>
      <p:sp>
        <p:nvSpPr>
          <p:cNvPr id="8" name="Footer Placeholder 4">
            <a:extLst>
              <a:ext uri="{FF2B5EF4-FFF2-40B4-BE49-F238E27FC236}">
                <a16:creationId xmlns:a16="http://schemas.microsoft.com/office/drawing/2014/main" id="{B910A000-88C3-4151-B6F0-8B8A8D74A9F8}"/>
              </a:ext>
            </a:extLst>
          </p:cNvPr>
          <p:cNvSpPr>
            <a:spLocks noGrp="1"/>
          </p:cNvSpPr>
          <p:nvPr>
            <p:ph type="ftr" sz="quarter" idx="3"/>
          </p:nvPr>
        </p:nvSpPr>
        <p:spPr>
          <a:xfrm>
            <a:off x="3317358" y="6356350"/>
            <a:ext cx="57734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67428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D7F9-863E-7447-B323-7BE28EE5D117}"/>
              </a:ext>
            </a:extLst>
          </p:cNvPr>
          <p:cNvSpPr>
            <a:spLocks noGrp="1"/>
          </p:cNvSpPr>
          <p:nvPr>
            <p:ph type="title"/>
          </p:nvPr>
        </p:nvSpPr>
        <p:spPr/>
        <p:txBody>
          <a:bodyPr/>
          <a:lstStyle/>
          <a:p>
            <a:r>
              <a:rPr lang="en-IS"/>
              <a:t>Activity</a:t>
            </a:r>
            <a:r>
              <a:rPr lang="en-CA" dirty="0"/>
              <a:t>: Thinking about Stress</a:t>
            </a:r>
            <a:endParaRPr lang="en-IS"/>
          </a:p>
        </p:txBody>
      </p:sp>
      <p:sp>
        <p:nvSpPr>
          <p:cNvPr id="3" name="Content Placeholder 2">
            <a:extLst>
              <a:ext uri="{FF2B5EF4-FFF2-40B4-BE49-F238E27FC236}">
                <a16:creationId xmlns:a16="http://schemas.microsoft.com/office/drawing/2014/main" id="{387D078D-20EC-C44B-95CA-4855D2BC476F}"/>
              </a:ext>
            </a:extLst>
          </p:cNvPr>
          <p:cNvSpPr>
            <a:spLocks noGrp="1"/>
          </p:cNvSpPr>
          <p:nvPr>
            <p:ph idx="1"/>
          </p:nvPr>
        </p:nvSpPr>
        <p:spPr>
          <a:xfrm>
            <a:off x="838200" y="1828800"/>
            <a:ext cx="8207829" cy="4343400"/>
          </a:xfrm>
        </p:spPr>
        <p:txBody>
          <a:bodyPr>
            <a:normAutofit fontScale="92500" lnSpcReduction="10000"/>
          </a:bodyPr>
          <a:lstStyle/>
          <a:p>
            <a:r>
              <a:rPr lang="en-CA" sz="2800" dirty="0"/>
              <a:t>Consider one or more aspects of the Wellness Wheel. </a:t>
            </a:r>
          </a:p>
          <a:p>
            <a:r>
              <a:rPr lang="en-CA" sz="2800" dirty="0"/>
              <a:t>If you feel comfortable, discuss: </a:t>
            </a:r>
          </a:p>
          <a:p>
            <a:pPr lvl="1"/>
            <a:r>
              <a:rPr lang="en-CA" sz="2800" dirty="0"/>
              <a:t>What stressors might fall under different parts of the wheel?</a:t>
            </a:r>
            <a:endParaRPr lang="en-IS" sz="2800"/>
          </a:p>
          <a:p>
            <a:pPr lvl="1"/>
            <a:r>
              <a:rPr lang="en-CA" sz="2800" dirty="0"/>
              <a:t>How might students behave when they are facing these stressors?</a:t>
            </a:r>
            <a:endParaRPr lang="en-IS" sz="2800"/>
          </a:p>
          <a:p>
            <a:pPr lvl="1"/>
            <a:r>
              <a:rPr lang="en-CA" sz="2800" dirty="0"/>
              <a:t>What strengths and resiliency might students show?</a:t>
            </a:r>
            <a:endParaRPr lang="en-IS" sz="2800"/>
          </a:p>
          <a:p>
            <a:r>
              <a:rPr lang="en-IS" sz="2800"/>
              <a:t>We’ll debrief in about 5 minutes.</a:t>
            </a:r>
          </a:p>
        </p:txBody>
      </p:sp>
      <p:pic>
        <p:nvPicPr>
          <p:cNvPr id="5" name="Picture 4"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8A36FD63-7E33-C548-9E13-12AA2B9EAC16}"/>
              </a:ext>
            </a:extLst>
          </p:cNvPr>
          <p:cNvPicPr>
            <a:picLocks noChangeAspect="1"/>
          </p:cNvPicPr>
          <p:nvPr/>
        </p:nvPicPr>
        <p:blipFill>
          <a:blip r:embed="rId3"/>
          <a:stretch>
            <a:fillRect/>
          </a:stretch>
        </p:blipFill>
        <p:spPr>
          <a:xfrm>
            <a:off x="9046029" y="2279667"/>
            <a:ext cx="2971794" cy="2971794"/>
          </a:xfrm>
          <a:prstGeom prst="rect">
            <a:avLst/>
          </a:prstGeom>
        </p:spPr>
      </p:pic>
      <p:sp>
        <p:nvSpPr>
          <p:cNvPr id="8" name="Footer Placeholder 4">
            <a:extLst>
              <a:ext uri="{FF2B5EF4-FFF2-40B4-BE49-F238E27FC236}">
                <a16:creationId xmlns:a16="http://schemas.microsoft.com/office/drawing/2014/main" id="{B910A000-88C3-4151-B6F0-8B8A8D74A9F8}"/>
              </a:ext>
            </a:extLst>
          </p:cNvPr>
          <p:cNvSpPr>
            <a:spLocks noGrp="1"/>
          </p:cNvSpPr>
          <p:nvPr>
            <p:ph type="ftr" sz="quarter" idx="3"/>
          </p:nvPr>
        </p:nvSpPr>
        <p:spPr>
          <a:xfrm>
            <a:off x="2987749" y="6356350"/>
            <a:ext cx="58160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99430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231F-BE42-C04F-9957-B25B2B6CF4EE}"/>
              </a:ext>
            </a:extLst>
          </p:cNvPr>
          <p:cNvSpPr>
            <a:spLocks noGrp="1"/>
          </p:cNvSpPr>
          <p:nvPr>
            <p:ph type="title"/>
          </p:nvPr>
        </p:nvSpPr>
        <p:spPr/>
        <p:txBody>
          <a:bodyPr/>
          <a:lstStyle/>
          <a:p>
            <a:br>
              <a:rPr lang="en-CA" dirty="0"/>
            </a:br>
            <a:r>
              <a:rPr lang="en-CA" dirty="0"/>
              <a:t>Session</a:t>
            </a:r>
            <a:r>
              <a:rPr lang="en-IS"/>
              <a:t> Objectives</a:t>
            </a:r>
            <a:r>
              <a:rPr lang="en-CA" dirty="0"/>
              <a:t> </a:t>
            </a:r>
            <a:br>
              <a:rPr lang="en-CA" dirty="0"/>
            </a:br>
            <a:endParaRPr lang="en-IS"/>
          </a:p>
        </p:txBody>
      </p:sp>
      <p:sp>
        <p:nvSpPr>
          <p:cNvPr id="3" name="Content Placeholder 2">
            <a:extLst>
              <a:ext uri="{FF2B5EF4-FFF2-40B4-BE49-F238E27FC236}">
                <a16:creationId xmlns:a16="http://schemas.microsoft.com/office/drawing/2014/main" id="{FE017E29-70A8-A440-A7DA-B6D2C0AB9AAF}"/>
              </a:ext>
            </a:extLst>
          </p:cNvPr>
          <p:cNvSpPr>
            <a:spLocks noGrp="1"/>
          </p:cNvSpPr>
          <p:nvPr>
            <p:ph idx="1"/>
          </p:nvPr>
        </p:nvSpPr>
        <p:spPr/>
        <p:txBody>
          <a:bodyPr>
            <a:noAutofit/>
          </a:bodyPr>
          <a:lstStyle/>
          <a:p>
            <a:pPr fontAlgn="base"/>
            <a:r>
              <a:rPr lang="en-CA" sz="2600" dirty="0"/>
              <a:t>Describe mental health and wellness.</a:t>
            </a:r>
          </a:p>
          <a:p>
            <a:pPr fontAlgn="base"/>
            <a:r>
              <a:rPr lang="en-CA" sz="2600" dirty="0"/>
              <a:t>Explore different models that help us understand and talk about mental health and mental illness.</a:t>
            </a:r>
          </a:p>
          <a:p>
            <a:pPr fontAlgn="base"/>
            <a:r>
              <a:rPr lang="en-CA" sz="2600" dirty="0"/>
              <a:t>Use accurate language to describe emotions and feelings. </a:t>
            </a:r>
          </a:p>
          <a:p>
            <a:pPr fontAlgn="base"/>
            <a:r>
              <a:rPr lang="en-CA" sz="2600" dirty="0"/>
              <a:t>Examine different ways we may respond to and manage stress and recognize that stress can be a positive signal to adapt to change.</a:t>
            </a:r>
          </a:p>
          <a:p>
            <a:pPr fontAlgn="base"/>
            <a:r>
              <a:rPr lang="en-CA" sz="2600" dirty="0"/>
              <a:t>Listen and respond in an empathetic way to students who are struggling, while maintaining healthy boundaries.</a:t>
            </a:r>
          </a:p>
          <a:p>
            <a:pPr marL="0" indent="0" fontAlgn="base">
              <a:buNone/>
            </a:pPr>
            <a:endParaRPr lang="en-CA" sz="2400" dirty="0"/>
          </a:p>
        </p:txBody>
      </p:sp>
      <p:sp>
        <p:nvSpPr>
          <p:cNvPr id="8" name="Footer Placeholder 4">
            <a:extLst>
              <a:ext uri="{FF2B5EF4-FFF2-40B4-BE49-F238E27FC236}">
                <a16:creationId xmlns:a16="http://schemas.microsoft.com/office/drawing/2014/main" id="{2E7F50CF-25BA-446B-8405-D54E334B3917}"/>
              </a:ext>
            </a:extLst>
          </p:cNvPr>
          <p:cNvSpPr>
            <a:spLocks noGrp="1"/>
          </p:cNvSpPr>
          <p:nvPr>
            <p:ph type="ftr" sz="quarter" idx="3"/>
          </p:nvPr>
        </p:nvSpPr>
        <p:spPr>
          <a:xfrm>
            <a:off x="3317358" y="6356350"/>
            <a:ext cx="56458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13365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C34E-88D5-6041-A0C4-16DD85C1E28F}"/>
              </a:ext>
            </a:extLst>
          </p:cNvPr>
          <p:cNvSpPr>
            <a:spLocks noGrp="1"/>
          </p:cNvSpPr>
          <p:nvPr>
            <p:ph type="title"/>
          </p:nvPr>
        </p:nvSpPr>
        <p:spPr>
          <a:solidFill>
            <a:srgbClr val="2EA1B6"/>
          </a:solidFill>
          <a:ln>
            <a:solidFill>
              <a:srgbClr val="0070C0"/>
            </a:solidFill>
          </a:ln>
        </p:spPr>
        <p:txBody>
          <a:bodyPr/>
          <a:lstStyle/>
          <a:p>
            <a:r>
              <a:rPr lang="en-US" dirty="0"/>
              <a:t>Coping with Stress</a:t>
            </a:r>
          </a:p>
        </p:txBody>
      </p:sp>
      <p:grpSp>
        <p:nvGrpSpPr>
          <p:cNvPr id="14" name="Group 13" descr="Three ways to cope with stress are (1) Remember stress is a signal to adapt, (2) Apply effective coping skills, and (3) Try a stress reduction technique. ">
            <a:extLst>
              <a:ext uri="{FF2B5EF4-FFF2-40B4-BE49-F238E27FC236}">
                <a16:creationId xmlns:a16="http://schemas.microsoft.com/office/drawing/2014/main" id="{B3F073C7-DB8B-6B40-A13F-B5339E2AE13C}"/>
              </a:ext>
            </a:extLst>
          </p:cNvPr>
          <p:cNvGrpSpPr/>
          <p:nvPr/>
        </p:nvGrpSpPr>
        <p:grpSpPr>
          <a:xfrm>
            <a:off x="1113462" y="2455333"/>
            <a:ext cx="9965076" cy="2904306"/>
            <a:chOff x="678540" y="2407807"/>
            <a:chExt cx="10692882" cy="3116424"/>
          </a:xfrm>
        </p:grpSpPr>
        <p:sp>
          <p:nvSpPr>
            <p:cNvPr id="3" name="Oval 2" descr="Blue circle with white lettering stating that one, remember stress is a signal to adapt. ">
              <a:extLst>
                <a:ext uri="{FF2B5EF4-FFF2-40B4-BE49-F238E27FC236}">
                  <a16:creationId xmlns:a16="http://schemas.microsoft.com/office/drawing/2014/main" id="{CE3C49CF-F9D9-2842-B314-E5FA91BF9927}"/>
                </a:ext>
              </a:extLst>
            </p:cNvPr>
            <p:cNvSpPr/>
            <p:nvPr/>
          </p:nvSpPr>
          <p:spPr>
            <a:xfrm>
              <a:off x="678540" y="2407807"/>
              <a:ext cx="3116424" cy="31164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C1EA3AC-7BD4-4146-A144-B3B148FB255D}"/>
                </a:ext>
                <a:ext uri="{C183D7F6-B498-43B3-948B-1728B52AA6E4}">
                  <adec:decorative xmlns:adec="http://schemas.microsoft.com/office/drawing/2017/decorative" val="0"/>
                </a:ext>
              </a:extLst>
            </p:cNvPr>
            <p:cNvSpPr txBox="1"/>
            <p:nvPr/>
          </p:nvSpPr>
          <p:spPr>
            <a:xfrm>
              <a:off x="1020888" y="2946918"/>
              <a:ext cx="2431729"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1.</a:t>
              </a:r>
            </a:p>
            <a:p>
              <a:pPr algn="ctr"/>
              <a:r>
                <a:rPr lang="en-US" sz="2400" b="1" dirty="0">
                  <a:solidFill>
                    <a:schemeClr val="bg1"/>
                  </a:solidFill>
                  <a:latin typeface="Arial" panose="020B0604020202020204" pitchFamily="34" charset="0"/>
                  <a:cs typeface="Arial" panose="020B0604020202020204" pitchFamily="34" charset="0"/>
                </a:rPr>
                <a:t>Remember stress is a signal to adapt</a:t>
              </a:r>
            </a:p>
          </p:txBody>
        </p:sp>
        <p:sp>
          <p:nvSpPr>
            <p:cNvPr id="9" name="Oval 8" descr="Blue circle with white lettering stating that two, Apply effective coping skills. ">
              <a:extLst>
                <a:ext uri="{FF2B5EF4-FFF2-40B4-BE49-F238E27FC236}">
                  <a16:creationId xmlns:a16="http://schemas.microsoft.com/office/drawing/2014/main" id="{2C725ACB-E3C5-AE4B-BBC9-1B4A4C2D550A}"/>
                </a:ext>
              </a:extLst>
            </p:cNvPr>
            <p:cNvSpPr/>
            <p:nvPr/>
          </p:nvSpPr>
          <p:spPr>
            <a:xfrm>
              <a:off x="4466769" y="2407807"/>
              <a:ext cx="3116424" cy="31164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7F97BE3-A0F5-6A46-BFC3-0E1F2DC0E337}"/>
                </a:ext>
                <a:ext uri="{C183D7F6-B498-43B3-948B-1728B52AA6E4}">
                  <adec:decorative xmlns:adec="http://schemas.microsoft.com/office/drawing/2017/decorative" val="0"/>
                </a:ext>
              </a:extLst>
            </p:cNvPr>
            <p:cNvSpPr txBox="1"/>
            <p:nvPr/>
          </p:nvSpPr>
          <p:spPr>
            <a:xfrm>
              <a:off x="4809117" y="2946918"/>
              <a:ext cx="2431729"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2.</a:t>
              </a:r>
            </a:p>
            <a:p>
              <a:pPr algn="ctr"/>
              <a:r>
                <a:rPr lang="en-US" sz="2400" b="1" dirty="0">
                  <a:solidFill>
                    <a:schemeClr val="bg1"/>
                  </a:solidFill>
                  <a:latin typeface="Arial" panose="020B0604020202020204" pitchFamily="34" charset="0"/>
                  <a:cs typeface="Arial" panose="020B0604020202020204" pitchFamily="34" charset="0"/>
                </a:rPr>
                <a:t>Apply </a:t>
              </a:r>
            </a:p>
            <a:p>
              <a:pPr algn="ctr"/>
              <a:r>
                <a:rPr lang="en-US" sz="2400" b="1" dirty="0">
                  <a:solidFill>
                    <a:schemeClr val="bg1"/>
                  </a:solidFill>
                  <a:latin typeface="Arial" panose="020B0604020202020204" pitchFamily="34" charset="0"/>
                  <a:cs typeface="Arial" panose="020B0604020202020204" pitchFamily="34" charset="0"/>
                </a:rPr>
                <a:t>effective coping skills</a:t>
              </a:r>
            </a:p>
          </p:txBody>
        </p:sp>
        <p:sp>
          <p:nvSpPr>
            <p:cNvPr id="11" name="Oval 10" descr="Blue circle with white lettering stating that three try a stress reduction technique. ">
              <a:extLst>
                <a:ext uri="{FF2B5EF4-FFF2-40B4-BE49-F238E27FC236}">
                  <a16:creationId xmlns:a16="http://schemas.microsoft.com/office/drawing/2014/main" id="{4C7D78F0-C6A9-9942-864A-3D63B9735A5F}"/>
                </a:ext>
              </a:extLst>
            </p:cNvPr>
            <p:cNvSpPr/>
            <p:nvPr/>
          </p:nvSpPr>
          <p:spPr>
            <a:xfrm>
              <a:off x="8254998" y="2407807"/>
              <a:ext cx="3116424" cy="31164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B124B1C-6DDA-8E4B-894E-32632C8A6FBF}"/>
                </a:ext>
                <a:ext uri="{C183D7F6-B498-43B3-948B-1728B52AA6E4}">
                  <adec:decorative xmlns:adec="http://schemas.microsoft.com/office/drawing/2017/decorative" val="0"/>
                </a:ext>
              </a:extLst>
            </p:cNvPr>
            <p:cNvSpPr txBox="1"/>
            <p:nvPr/>
          </p:nvSpPr>
          <p:spPr>
            <a:xfrm>
              <a:off x="8597346" y="2946918"/>
              <a:ext cx="2431729"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3.</a:t>
              </a:r>
            </a:p>
            <a:p>
              <a:pPr algn="ctr"/>
              <a:r>
                <a:rPr lang="en-US" sz="2400" b="1" dirty="0">
                  <a:solidFill>
                    <a:schemeClr val="bg1"/>
                  </a:solidFill>
                  <a:latin typeface="Arial" panose="020B0604020202020204" pitchFamily="34" charset="0"/>
                  <a:cs typeface="Arial" panose="020B0604020202020204" pitchFamily="34" charset="0"/>
                </a:rPr>
                <a:t>Try a stress reduction technique</a:t>
              </a:r>
            </a:p>
          </p:txBody>
        </p:sp>
      </p:grpSp>
    </p:spTree>
    <p:extLst>
      <p:ext uri="{BB962C8B-B14F-4D97-AF65-F5344CB8AC3E}">
        <p14:creationId xmlns:p14="http://schemas.microsoft.com/office/powerpoint/2010/main" val="2512311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CAA5-4245-4542-9B3B-0E986DF027F9}"/>
              </a:ext>
            </a:extLst>
          </p:cNvPr>
          <p:cNvSpPr>
            <a:spLocks noGrp="1"/>
          </p:cNvSpPr>
          <p:nvPr>
            <p:ph type="title"/>
          </p:nvPr>
        </p:nvSpPr>
        <p:spPr>
          <a:solidFill>
            <a:srgbClr val="2EA1B6"/>
          </a:solidFill>
        </p:spPr>
        <p:txBody>
          <a:bodyPr/>
          <a:lstStyle/>
          <a:p>
            <a:r>
              <a:rPr lang="en-US" dirty="0"/>
              <a:t>Taking Charge of Your Health</a:t>
            </a:r>
          </a:p>
        </p:txBody>
      </p:sp>
      <p:sp>
        <p:nvSpPr>
          <p:cNvPr id="3" name="Content Placeholder 2">
            <a:extLst>
              <a:ext uri="{FF2B5EF4-FFF2-40B4-BE49-F238E27FC236}">
                <a16:creationId xmlns:a16="http://schemas.microsoft.com/office/drawing/2014/main" id="{D8C4A28E-9E0A-3F49-9015-BF0F07B1EE04}"/>
              </a:ext>
            </a:extLst>
          </p:cNvPr>
          <p:cNvSpPr>
            <a:spLocks noGrp="1"/>
          </p:cNvSpPr>
          <p:nvPr>
            <p:ph sz="half" idx="1"/>
          </p:nvPr>
        </p:nvSpPr>
        <p:spPr>
          <a:xfrm>
            <a:off x="838199" y="1825625"/>
            <a:ext cx="10903085" cy="4351338"/>
          </a:xfrm>
        </p:spPr>
        <p:txBody>
          <a:bodyPr/>
          <a:lstStyle/>
          <a:p>
            <a:endParaRPr lang="en-CA" dirty="0"/>
          </a:p>
          <a:p>
            <a:r>
              <a:rPr lang="en-CA" dirty="0"/>
              <a:t>Sleep</a:t>
            </a:r>
          </a:p>
          <a:p>
            <a:r>
              <a:rPr lang="en-CA" dirty="0"/>
              <a:t>Exercise </a:t>
            </a:r>
          </a:p>
          <a:p>
            <a:r>
              <a:rPr lang="en-CA" dirty="0"/>
              <a:t>Nutrition </a:t>
            </a:r>
          </a:p>
          <a:p>
            <a:r>
              <a:rPr lang="en-CA" dirty="0"/>
              <a:t>Social connections</a:t>
            </a:r>
          </a:p>
          <a:p>
            <a:r>
              <a:rPr lang="en-CA" dirty="0"/>
              <a:t>Activities that give you a sense of purpose, such as helping others</a:t>
            </a:r>
            <a:endParaRPr lang="en-US" dirty="0"/>
          </a:p>
        </p:txBody>
      </p:sp>
    </p:spTree>
    <p:extLst>
      <p:ext uri="{BB962C8B-B14F-4D97-AF65-F5344CB8AC3E}">
        <p14:creationId xmlns:p14="http://schemas.microsoft.com/office/powerpoint/2010/main" val="2948386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6196-552D-5442-B644-4E2970E84FCA}"/>
              </a:ext>
            </a:extLst>
          </p:cNvPr>
          <p:cNvSpPr>
            <a:spLocks noGrp="1"/>
          </p:cNvSpPr>
          <p:nvPr>
            <p:ph type="title"/>
          </p:nvPr>
        </p:nvSpPr>
        <p:spPr>
          <a:solidFill>
            <a:srgbClr val="2EA1B6"/>
          </a:solidFill>
        </p:spPr>
        <p:txBody>
          <a:bodyPr/>
          <a:lstStyle/>
          <a:p>
            <a:r>
              <a:rPr lang="en-US" spc="-100" dirty="0"/>
              <a:t>Discussion: Taking Charge of Your Health</a:t>
            </a:r>
          </a:p>
        </p:txBody>
      </p:sp>
      <p:sp>
        <p:nvSpPr>
          <p:cNvPr id="4" name="Content Placeholder 3">
            <a:extLst>
              <a:ext uri="{FF2B5EF4-FFF2-40B4-BE49-F238E27FC236}">
                <a16:creationId xmlns:a16="http://schemas.microsoft.com/office/drawing/2014/main" id="{F6342C3A-185E-F54A-A9AE-21E610CE819D}"/>
              </a:ext>
            </a:extLst>
          </p:cNvPr>
          <p:cNvSpPr>
            <a:spLocks noGrp="1"/>
          </p:cNvSpPr>
          <p:nvPr>
            <p:ph sz="half" idx="1"/>
          </p:nvPr>
        </p:nvSpPr>
        <p:spPr>
          <a:xfrm>
            <a:off x="838199" y="1825625"/>
            <a:ext cx="10665941" cy="4351338"/>
          </a:xfrm>
        </p:spPr>
        <p:txBody>
          <a:bodyPr/>
          <a:lstStyle/>
          <a:p>
            <a:pPr fontAlgn="base"/>
            <a:endParaRPr lang="en-CA" dirty="0"/>
          </a:p>
          <a:p>
            <a:pPr fontAlgn="base"/>
            <a:r>
              <a:rPr lang="en-CA" dirty="0"/>
              <a:t>You can be a role model for others. You can be proactive with your own health and you can encourage your peers to engage in activities that will help them obtain and maintain good health. </a:t>
            </a:r>
          </a:p>
          <a:p>
            <a:pPr fontAlgn="base"/>
            <a:endParaRPr lang="en-CA" dirty="0"/>
          </a:p>
          <a:p>
            <a:pPr fontAlgn="base"/>
            <a:r>
              <a:rPr lang="en-CA" dirty="0"/>
              <a:t>What does this look like for you personally? Consider the ways in which you maintain your physical and mental health in different areas of your life.</a:t>
            </a:r>
          </a:p>
          <a:p>
            <a:endParaRPr lang="en-US" dirty="0"/>
          </a:p>
        </p:txBody>
      </p:sp>
    </p:spTree>
    <p:extLst>
      <p:ext uri="{BB962C8B-B14F-4D97-AF65-F5344CB8AC3E}">
        <p14:creationId xmlns:p14="http://schemas.microsoft.com/office/powerpoint/2010/main" val="58918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A6058C-0444-0F42-8398-E4556A476CFB}"/>
              </a:ext>
            </a:extLst>
          </p:cNvPr>
          <p:cNvSpPr>
            <a:spLocks noGrp="1"/>
          </p:cNvSpPr>
          <p:nvPr>
            <p:ph type="title"/>
          </p:nvPr>
        </p:nvSpPr>
        <p:spPr>
          <a:solidFill>
            <a:srgbClr val="2EA1B6"/>
          </a:solidFill>
        </p:spPr>
        <p:txBody>
          <a:bodyPr/>
          <a:lstStyle/>
          <a:p>
            <a:r>
              <a:rPr lang="en-US" dirty="0"/>
              <a:t>Short Break</a:t>
            </a:r>
          </a:p>
        </p:txBody>
      </p:sp>
    </p:spTree>
    <p:extLst>
      <p:ext uri="{BB962C8B-B14F-4D97-AF65-F5344CB8AC3E}">
        <p14:creationId xmlns:p14="http://schemas.microsoft.com/office/powerpoint/2010/main" val="30533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2669B-E20B-9844-8D98-0523F717BD05}"/>
              </a:ext>
            </a:extLst>
          </p:cNvPr>
          <p:cNvSpPr>
            <a:spLocks noGrp="1"/>
          </p:cNvSpPr>
          <p:nvPr>
            <p:ph type="title"/>
          </p:nvPr>
        </p:nvSpPr>
        <p:spPr>
          <a:solidFill>
            <a:srgbClr val="2EA1B6"/>
          </a:solidFill>
        </p:spPr>
        <p:txBody>
          <a:bodyPr/>
          <a:lstStyle/>
          <a:p>
            <a:r>
              <a:rPr lang="en-US" dirty="0"/>
              <a:t>Helping Other Students</a:t>
            </a:r>
          </a:p>
        </p:txBody>
      </p:sp>
      <p:sp>
        <p:nvSpPr>
          <p:cNvPr id="7" name="Footer Placeholder 6">
            <a:extLst>
              <a:ext uri="{FF2B5EF4-FFF2-40B4-BE49-F238E27FC236}">
                <a16:creationId xmlns:a16="http://schemas.microsoft.com/office/drawing/2014/main" id="{151A9377-69CB-DE4C-A4FF-CCA601CAD88B}"/>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376867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2ED6C3-90B3-4081-8342-2428B742CE20}"/>
              </a:ext>
            </a:extLst>
          </p:cNvPr>
          <p:cNvSpPr>
            <a:spLocks noGrp="1"/>
          </p:cNvSpPr>
          <p:nvPr>
            <p:ph type="title"/>
          </p:nvPr>
        </p:nvSpPr>
        <p:spPr>
          <a:solidFill>
            <a:srgbClr val="2EA1B6"/>
          </a:solidFill>
        </p:spPr>
        <p:txBody>
          <a:bodyPr/>
          <a:lstStyle/>
          <a:p>
            <a:r>
              <a:rPr lang="en-CA" dirty="0"/>
              <a:t>Reflection: Responding to Distress</a:t>
            </a:r>
          </a:p>
        </p:txBody>
      </p:sp>
      <p:sp>
        <p:nvSpPr>
          <p:cNvPr id="9" name="Content Placeholder 8">
            <a:extLst>
              <a:ext uri="{FF2B5EF4-FFF2-40B4-BE49-F238E27FC236}">
                <a16:creationId xmlns:a16="http://schemas.microsoft.com/office/drawing/2014/main" id="{79CDD7B8-98C3-4BFE-86AD-84522DD79663}"/>
              </a:ext>
            </a:extLst>
          </p:cNvPr>
          <p:cNvSpPr>
            <a:spLocks noGrp="1"/>
          </p:cNvSpPr>
          <p:nvPr>
            <p:ph sz="half" idx="2"/>
          </p:nvPr>
        </p:nvSpPr>
        <p:spPr>
          <a:xfrm>
            <a:off x="2743200" y="2343035"/>
            <a:ext cx="8610600" cy="3833927"/>
          </a:xfrm>
        </p:spPr>
        <p:txBody>
          <a:bodyPr/>
          <a:lstStyle/>
          <a:p>
            <a:pPr>
              <a:lnSpc>
                <a:spcPct val="100000"/>
              </a:lnSpc>
            </a:pPr>
            <a:r>
              <a:rPr lang="en-US" sz="2800" dirty="0"/>
              <a:t>Think of a time you were mildly or moderately distressed.</a:t>
            </a:r>
          </a:p>
          <a:p>
            <a:pPr>
              <a:lnSpc>
                <a:spcPct val="100000"/>
              </a:lnSpc>
            </a:pPr>
            <a:r>
              <a:rPr lang="en-US" sz="2800" dirty="0"/>
              <a:t>What did you need?</a:t>
            </a:r>
          </a:p>
        </p:txBody>
      </p:sp>
      <p:pic>
        <p:nvPicPr>
          <p:cNvPr id="14" name="Content Placeholder 13">
            <a:extLst>
              <a:ext uri="{FF2B5EF4-FFF2-40B4-BE49-F238E27FC236}">
                <a16:creationId xmlns:a16="http://schemas.microsoft.com/office/drawing/2014/main" id="{EA3D1188-2B62-4177-9D7C-E4307A5FDA8E}"/>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838200" y="2343036"/>
            <a:ext cx="1143000" cy="1085964"/>
          </a:xfrm>
        </p:spPr>
      </p:pic>
    </p:spTree>
    <p:extLst>
      <p:ext uri="{BB962C8B-B14F-4D97-AF65-F5344CB8AC3E}">
        <p14:creationId xmlns:p14="http://schemas.microsoft.com/office/powerpoint/2010/main" val="1966451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C988-5458-1541-A1E4-BAA81CC4E86E}"/>
              </a:ext>
            </a:extLst>
          </p:cNvPr>
          <p:cNvSpPr>
            <a:spLocks noGrp="1"/>
          </p:cNvSpPr>
          <p:nvPr>
            <p:ph type="title"/>
          </p:nvPr>
        </p:nvSpPr>
        <p:spPr/>
        <p:txBody>
          <a:bodyPr/>
          <a:lstStyle/>
          <a:p>
            <a:r>
              <a:rPr lang="en-IS"/>
              <a:t>Empath</a:t>
            </a:r>
            <a:r>
              <a:rPr lang="en-CA" dirty="0"/>
              <a:t>et</a:t>
            </a:r>
            <a:r>
              <a:rPr lang="en-IS"/>
              <a:t>ic Responses</a:t>
            </a:r>
          </a:p>
        </p:txBody>
      </p:sp>
      <p:sp>
        <p:nvSpPr>
          <p:cNvPr id="9" name="Content Placeholder 8">
            <a:extLst>
              <a:ext uri="{FF2B5EF4-FFF2-40B4-BE49-F238E27FC236}">
                <a16:creationId xmlns:a16="http://schemas.microsoft.com/office/drawing/2014/main" id="{B1DB7158-1685-4530-936B-E70A1CA66664}"/>
              </a:ext>
            </a:extLst>
          </p:cNvPr>
          <p:cNvSpPr>
            <a:spLocks noGrp="1"/>
          </p:cNvSpPr>
          <p:nvPr>
            <p:ph idx="1"/>
          </p:nvPr>
        </p:nvSpPr>
        <p:spPr/>
        <p:txBody>
          <a:bodyPr/>
          <a:lstStyle/>
          <a:p>
            <a:pPr marL="0" indent="0">
              <a:buNone/>
            </a:pPr>
            <a:r>
              <a:rPr lang="en-CA" sz="4000" b="1" u="sng" dirty="0">
                <a:hlinkClick r:id="rId3">
                  <a:extLst>
                    <a:ext uri="{A12FA001-AC4F-418D-AE19-62706E023703}">
                      <ahyp:hlinkClr xmlns:ahyp="http://schemas.microsoft.com/office/drawing/2018/hyperlinkcolor" val="tx"/>
                    </a:ext>
                  </a:extLst>
                </a:hlinkClick>
              </a:rPr>
              <a:t>Video:</a:t>
            </a:r>
          </a:p>
          <a:p>
            <a:pPr marL="0" indent="0">
              <a:buNone/>
            </a:pPr>
            <a:r>
              <a:rPr lang="en-CA" sz="4000" b="1" u="sng" dirty="0">
                <a:hlinkClick r:id="rId3">
                  <a:extLst>
                    <a:ext uri="{A12FA001-AC4F-418D-AE19-62706E023703}">
                      <ahyp:hlinkClr xmlns:ahyp="http://schemas.microsoft.com/office/drawing/2018/hyperlinkcolor" val="tx"/>
                    </a:ext>
                  </a:extLst>
                </a:hlinkClick>
              </a:rPr>
              <a:t>Empathy </a:t>
            </a:r>
            <a:endParaRPr lang="en-CA" sz="4000" b="1" u="sng" dirty="0"/>
          </a:p>
          <a:p>
            <a:pPr marL="0" indent="0">
              <a:buNone/>
            </a:pPr>
            <a:r>
              <a:rPr lang="en-CA" sz="4000" b="1" u="sng" dirty="0">
                <a:hlinkClick r:id="rId3">
                  <a:extLst>
                    <a:ext uri="{A12FA001-AC4F-418D-AE19-62706E023703}">
                      <ahyp:hlinkClr xmlns:ahyp="http://schemas.microsoft.com/office/drawing/2018/hyperlinkcolor" val="tx"/>
                    </a:ext>
                  </a:extLst>
                </a:hlinkClick>
              </a:rPr>
              <a:t>in Action</a:t>
            </a:r>
            <a:endParaRPr lang="en-CA" sz="4000" b="1" u="sng" dirty="0"/>
          </a:p>
        </p:txBody>
      </p:sp>
      <p:pic>
        <p:nvPicPr>
          <p:cNvPr id="11" name="Picture 10">
            <a:extLst>
              <a:ext uri="{FF2B5EF4-FFF2-40B4-BE49-F238E27FC236}">
                <a16:creationId xmlns:a16="http://schemas.microsoft.com/office/drawing/2014/main" id="{D337233A-8227-4620-A858-ED5285882C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14047" y="1841787"/>
            <a:ext cx="7639753" cy="4297361"/>
          </a:xfrm>
          <a:prstGeom prst="rect">
            <a:avLst/>
          </a:prstGeom>
          <a:solidFill>
            <a:schemeClr val="accent1"/>
          </a:solidFill>
        </p:spPr>
      </p:pic>
      <p:sp>
        <p:nvSpPr>
          <p:cNvPr id="10" name="Footer Placeholder 4">
            <a:extLst>
              <a:ext uri="{FF2B5EF4-FFF2-40B4-BE49-F238E27FC236}">
                <a16:creationId xmlns:a16="http://schemas.microsoft.com/office/drawing/2014/main" id="{8FA1E905-E8C3-4768-96F6-53D901B84D12}"/>
              </a:ext>
            </a:extLst>
          </p:cNvPr>
          <p:cNvSpPr>
            <a:spLocks noGrp="1"/>
          </p:cNvSpPr>
          <p:nvPr>
            <p:ph type="ftr" sz="quarter" idx="3"/>
          </p:nvPr>
        </p:nvSpPr>
        <p:spPr>
          <a:xfrm>
            <a:off x="3466214" y="6356350"/>
            <a:ext cx="56884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829296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2ED6C3-90B3-4081-8342-2428B742CE20}"/>
              </a:ext>
            </a:extLst>
          </p:cNvPr>
          <p:cNvSpPr>
            <a:spLocks noGrp="1"/>
          </p:cNvSpPr>
          <p:nvPr>
            <p:ph type="title"/>
          </p:nvPr>
        </p:nvSpPr>
        <p:spPr>
          <a:solidFill>
            <a:srgbClr val="2EA1B6"/>
          </a:solidFill>
        </p:spPr>
        <p:txBody>
          <a:bodyPr/>
          <a:lstStyle/>
          <a:p>
            <a:r>
              <a:rPr lang="en-CA" dirty="0"/>
              <a:t>Video Reflection</a:t>
            </a:r>
          </a:p>
        </p:txBody>
      </p:sp>
      <p:sp>
        <p:nvSpPr>
          <p:cNvPr id="9" name="Content Placeholder 8">
            <a:extLst>
              <a:ext uri="{FF2B5EF4-FFF2-40B4-BE49-F238E27FC236}">
                <a16:creationId xmlns:a16="http://schemas.microsoft.com/office/drawing/2014/main" id="{79CDD7B8-98C3-4BFE-86AD-84522DD79663}"/>
              </a:ext>
            </a:extLst>
          </p:cNvPr>
          <p:cNvSpPr>
            <a:spLocks noGrp="1"/>
          </p:cNvSpPr>
          <p:nvPr>
            <p:ph sz="half" idx="2"/>
          </p:nvPr>
        </p:nvSpPr>
        <p:spPr>
          <a:xfrm>
            <a:off x="2743200" y="2343035"/>
            <a:ext cx="8610600" cy="3833927"/>
          </a:xfrm>
        </p:spPr>
        <p:txBody>
          <a:bodyPr/>
          <a:lstStyle/>
          <a:p>
            <a:r>
              <a:rPr lang="en-CA" dirty="0"/>
              <a:t>What stood out for you about the video?</a:t>
            </a:r>
          </a:p>
          <a:p>
            <a:r>
              <a:rPr lang="en-CA" dirty="0"/>
              <a:t>Is there anything you would like to add to the conversation about what would (or wouldn’t) be a supportive response?</a:t>
            </a:r>
          </a:p>
          <a:p>
            <a:pPr marL="0" indent="0">
              <a:lnSpc>
                <a:spcPct val="100000"/>
              </a:lnSpc>
              <a:buNone/>
            </a:pPr>
            <a:endParaRPr lang="en-US" sz="2800" dirty="0"/>
          </a:p>
        </p:txBody>
      </p:sp>
      <p:pic>
        <p:nvPicPr>
          <p:cNvPr id="14" name="Content Placeholder 13">
            <a:extLst>
              <a:ext uri="{FF2B5EF4-FFF2-40B4-BE49-F238E27FC236}">
                <a16:creationId xmlns:a16="http://schemas.microsoft.com/office/drawing/2014/main" id="{EA3D1188-2B62-4177-9D7C-E4307A5FDA8E}"/>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838200" y="2343036"/>
            <a:ext cx="1143000" cy="1085964"/>
          </a:xfrm>
        </p:spPr>
      </p:pic>
    </p:spTree>
    <p:extLst>
      <p:ext uri="{BB962C8B-B14F-4D97-AF65-F5344CB8AC3E}">
        <p14:creationId xmlns:p14="http://schemas.microsoft.com/office/powerpoint/2010/main" val="431607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7628-F054-F345-A175-751BCF518299}"/>
              </a:ext>
            </a:extLst>
          </p:cNvPr>
          <p:cNvSpPr>
            <a:spLocks noGrp="1"/>
          </p:cNvSpPr>
          <p:nvPr>
            <p:ph type="title"/>
          </p:nvPr>
        </p:nvSpPr>
        <p:spPr>
          <a:solidFill>
            <a:srgbClr val="2EA1B6"/>
          </a:solidFill>
          <a:ln>
            <a:solidFill>
              <a:schemeClr val="accent5">
                <a:lumMod val="75000"/>
              </a:schemeClr>
            </a:solidFill>
          </a:ln>
        </p:spPr>
        <p:txBody>
          <a:bodyPr/>
          <a:lstStyle/>
          <a:p>
            <a:r>
              <a:rPr lang="en-US" dirty="0"/>
              <a:t>Steps to Helping Others When </a:t>
            </a:r>
            <a:br>
              <a:rPr lang="en-US" dirty="0"/>
            </a:br>
            <a:r>
              <a:rPr lang="en-US" dirty="0"/>
              <a:t>They’re Stressed</a:t>
            </a:r>
          </a:p>
        </p:txBody>
      </p:sp>
      <p:grpSp>
        <p:nvGrpSpPr>
          <p:cNvPr id="22" name="Group 21" descr="Use these five steps to help other people who are stressed: (1) Listen actively, (2) Respond with empathy and normalize stress, (3) Ask open-ended questions, (4) Review coping strategies and Wellness Wheel, and (5) Identify key next step(s).">
            <a:extLst>
              <a:ext uri="{FF2B5EF4-FFF2-40B4-BE49-F238E27FC236}">
                <a16:creationId xmlns:a16="http://schemas.microsoft.com/office/drawing/2014/main" id="{F4590C08-209F-F144-A10F-495962C6D8F6}"/>
              </a:ext>
            </a:extLst>
          </p:cNvPr>
          <p:cNvGrpSpPr/>
          <p:nvPr/>
        </p:nvGrpSpPr>
        <p:grpSpPr>
          <a:xfrm>
            <a:off x="1128258" y="2322576"/>
            <a:ext cx="10543531" cy="3455580"/>
            <a:chOff x="634482" y="2183363"/>
            <a:chExt cx="11303090" cy="3704521"/>
          </a:xfrm>
        </p:grpSpPr>
        <p:sp>
          <p:nvSpPr>
            <p:cNvPr id="3" name="Rounded Rectangle 2">
              <a:extLst>
                <a:ext uri="{FF2B5EF4-FFF2-40B4-BE49-F238E27FC236}">
                  <a16:creationId xmlns:a16="http://schemas.microsoft.com/office/drawing/2014/main" id="{D46EE572-B724-B74F-9255-2D73E8AB5891}"/>
                </a:ext>
              </a:extLst>
            </p:cNvPr>
            <p:cNvSpPr/>
            <p:nvPr/>
          </p:nvSpPr>
          <p:spPr>
            <a:xfrm>
              <a:off x="634482" y="2183363"/>
              <a:ext cx="2705877" cy="16421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274157A-2AE2-EB49-BFBA-E600B5791A89}"/>
                </a:ext>
              </a:extLst>
            </p:cNvPr>
            <p:cNvSpPr txBox="1"/>
            <p:nvPr/>
          </p:nvSpPr>
          <p:spPr>
            <a:xfrm>
              <a:off x="634482" y="2592476"/>
              <a:ext cx="2705877" cy="791878"/>
            </a:xfrm>
            <a:prstGeom prst="rect">
              <a:avLst/>
            </a:prstGeom>
            <a:noFill/>
          </p:spPr>
          <p:txBody>
            <a:bodyPr wrap="square" rtlCol="0" anchor="ctr" anchorCtr="0">
              <a:spAutoFit/>
            </a:bodyPr>
            <a:lstStyle/>
            <a:p>
              <a:pPr algn="ctr"/>
              <a:r>
                <a:rPr lang="en-US" sz="2100" b="1" dirty="0">
                  <a:solidFill>
                    <a:schemeClr val="bg1"/>
                  </a:solidFill>
                  <a:latin typeface="Arial" panose="020B0604020202020204" pitchFamily="34" charset="0"/>
                  <a:cs typeface="Arial" panose="020B0604020202020204" pitchFamily="34" charset="0"/>
                </a:rPr>
                <a:t>1. </a:t>
              </a:r>
            </a:p>
            <a:p>
              <a:pPr algn="ctr"/>
              <a:r>
                <a:rPr lang="en-US" sz="2100" b="1" dirty="0">
                  <a:solidFill>
                    <a:schemeClr val="bg1"/>
                  </a:solidFill>
                  <a:latin typeface="Arial" panose="020B0604020202020204" pitchFamily="34" charset="0"/>
                  <a:cs typeface="Arial" panose="020B0604020202020204" pitchFamily="34" charset="0"/>
                </a:rPr>
                <a:t>Listen actively</a:t>
              </a:r>
            </a:p>
          </p:txBody>
        </p:sp>
        <p:sp>
          <p:nvSpPr>
            <p:cNvPr id="6" name="Right Arrow 5">
              <a:extLst>
                <a:ext uri="{FF2B5EF4-FFF2-40B4-BE49-F238E27FC236}">
                  <a16:creationId xmlns:a16="http://schemas.microsoft.com/office/drawing/2014/main" id="{C2157534-0F4B-2D4F-A219-678EE0C1F368}"/>
                </a:ext>
              </a:extLst>
            </p:cNvPr>
            <p:cNvSpPr/>
            <p:nvPr/>
          </p:nvSpPr>
          <p:spPr>
            <a:xfrm>
              <a:off x="3497179" y="2623287"/>
              <a:ext cx="802106" cy="689811"/>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2D01985D-856C-E34C-B6AD-3885B8CE9A2F}"/>
                </a:ext>
              </a:extLst>
            </p:cNvPr>
            <p:cNvSpPr/>
            <p:nvPr/>
          </p:nvSpPr>
          <p:spPr>
            <a:xfrm>
              <a:off x="4448011" y="2183363"/>
              <a:ext cx="2705877" cy="16421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E7AC9EE-F5CC-EF4F-A190-896AEFF02350}"/>
                </a:ext>
              </a:extLst>
            </p:cNvPr>
            <p:cNvSpPr txBox="1"/>
            <p:nvPr/>
          </p:nvSpPr>
          <p:spPr>
            <a:xfrm>
              <a:off x="4448011" y="2246030"/>
              <a:ext cx="2705877" cy="1484770"/>
            </a:xfrm>
            <a:prstGeom prst="rect">
              <a:avLst/>
            </a:prstGeom>
            <a:noFill/>
          </p:spPr>
          <p:txBody>
            <a:bodyPr wrap="square" rtlCol="0" anchor="ctr" anchorCtr="0">
              <a:spAutoFit/>
            </a:bodyPr>
            <a:lstStyle/>
            <a:p>
              <a:pPr algn="ctr"/>
              <a:r>
                <a:rPr lang="en-US" sz="2100" b="1" dirty="0">
                  <a:solidFill>
                    <a:schemeClr val="bg1"/>
                  </a:solidFill>
                  <a:latin typeface="Arial" panose="020B0604020202020204" pitchFamily="34" charset="0"/>
                  <a:cs typeface="Arial" panose="020B0604020202020204" pitchFamily="34" charset="0"/>
                </a:rPr>
                <a:t>2. </a:t>
              </a:r>
            </a:p>
            <a:p>
              <a:pPr algn="ctr"/>
              <a:r>
                <a:rPr lang="en-US" sz="2100" b="1" dirty="0">
                  <a:solidFill>
                    <a:schemeClr val="bg1"/>
                  </a:solidFill>
                  <a:latin typeface="Arial" panose="020B0604020202020204" pitchFamily="34" charset="0"/>
                  <a:cs typeface="Arial" panose="020B0604020202020204" pitchFamily="34" charset="0"/>
                </a:rPr>
                <a:t>Respond with empathy and normalize stress</a:t>
              </a:r>
            </a:p>
          </p:txBody>
        </p:sp>
        <p:sp>
          <p:nvSpPr>
            <p:cNvPr id="9" name="Right Arrow 8">
              <a:extLst>
                <a:ext uri="{FF2B5EF4-FFF2-40B4-BE49-F238E27FC236}">
                  <a16:creationId xmlns:a16="http://schemas.microsoft.com/office/drawing/2014/main" id="{DCAEC701-CF0D-2E4F-A072-97E0865ABC97}"/>
                </a:ext>
              </a:extLst>
            </p:cNvPr>
            <p:cNvSpPr/>
            <p:nvPr/>
          </p:nvSpPr>
          <p:spPr>
            <a:xfrm>
              <a:off x="7310708" y="2623287"/>
              <a:ext cx="802106" cy="689811"/>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2BDBE6B8-EF49-414F-9B32-37637BE2915C}"/>
                </a:ext>
              </a:extLst>
            </p:cNvPr>
            <p:cNvSpPr/>
            <p:nvPr/>
          </p:nvSpPr>
          <p:spPr>
            <a:xfrm>
              <a:off x="8272769" y="2183363"/>
              <a:ext cx="2705877" cy="16421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D1A58C2-5B1A-4744-A5B6-5CB036C56167}"/>
                </a:ext>
              </a:extLst>
            </p:cNvPr>
            <p:cNvSpPr txBox="1"/>
            <p:nvPr/>
          </p:nvSpPr>
          <p:spPr>
            <a:xfrm>
              <a:off x="8272769" y="2419254"/>
              <a:ext cx="2705877" cy="1138323"/>
            </a:xfrm>
            <a:prstGeom prst="rect">
              <a:avLst/>
            </a:prstGeom>
            <a:noFill/>
          </p:spPr>
          <p:txBody>
            <a:bodyPr wrap="square" rtlCol="0" anchor="ctr" anchorCtr="0">
              <a:spAutoFit/>
            </a:bodyPr>
            <a:lstStyle/>
            <a:p>
              <a:pPr algn="ctr"/>
              <a:r>
                <a:rPr lang="en-US" sz="2100" b="1" dirty="0">
                  <a:solidFill>
                    <a:schemeClr val="bg1"/>
                  </a:solidFill>
                  <a:latin typeface="Arial" panose="020B0604020202020204" pitchFamily="34" charset="0"/>
                  <a:cs typeface="Arial" panose="020B0604020202020204" pitchFamily="34" charset="0"/>
                </a:rPr>
                <a:t>3. </a:t>
              </a:r>
            </a:p>
            <a:p>
              <a:pPr algn="ctr"/>
              <a:r>
                <a:rPr lang="en-US" sz="2100" b="1" dirty="0">
                  <a:solidFill>
                    <a:schemeClr val="bg1"/>
                  </a:solidFill>
                  <a:latin typeface="Arial" panose="020B0604020202020204" pitchFamily="34" charset="0"/>
                  <a:cs typeface="Arial" panose="020B0604020202020204" pitchFamily="34" charset="0"/>
                </a:rPr>
                <a:t>Ask open-ended questions</a:t>
              </a:r>
            </a:p>
          </p:txBody>
        </p:sp>
        <p:sp>
          <p:nvSpPr>
            <p:cNvPr id="12" name="Right Arrow 11">
              <a:extLst>
                <a:ext uri="{FF2B5EF4-FFF2-40B4-BE49-F238E27FC236}">
                  <a16:creationId xmlns:a16="http://schemas.microsoft.com/office/drawing/2014/main" id="{11DD6347-3E9C-F346-ACF4-C1CE841E78D1}"/>
                </a:ext>
              </a:extLst>
            </p:cNvPr>
            <p:cNvSpPr/>
            <p:nvPr/>
          </p:nvSpPr>
          <p:spPr>
            <a:xfrm>
              <a:off x="11135466" y="2623287"/>
              <a:ext cx="802106" cy="689811"/>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B88C428A-9C4F-FF49-ADA6-53ECAC394803}"/>
                </a:ext>
              </a:extLst>
            </p:cNvPr>
            <p:cNvSpPr/>
            <p:nvPr/>
          </p:nvSpPr>
          <p:spPr>
            <a:xfrm>
              <a:off x="2326603" y="4245696"/>
              <a:ext cx="2705877" cy="16421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794AC64-D353-C443-A54E-16FBAA1F0F01}"/>
                </a:ext>
              </a:extLst>
            </p:cNvPr>
            <p:cNvSpPr txBox="1"/>
            <p:nvPr/>
          </p:nvSpPr>
          <p:spPr>
            <a:xfrm>
              <a:off x="2326603" y="4308363"/>
              <a:ext cx="2705877" cy="1484770"/>
            </a:xfrm>
            <a:prstGeom prst="rect">
              <a:avLst/>
            </a:prstGeom>
            <a:noFill/>
          </p:spPr>
          <p:txBody>
            <a:bodyPr wrap="square" rtlCol="0" anchor="ctr" anchorCtr="0">
              <a:spAutoFit/>
            </a:bodyPr>
            <a:lstStyle/>
            <a:p>
              <a:pPr algn="ctr"/>
              <a:r>
                <a:rPr lang="en-US" sz="2100" b="1" dirty="0">
                  <a:solidFill>
                    <a:schemeClr val="bg1"/>
                  </a:solidFill>
                  <a:latin typeface="Arial" panose="020B0604020202020204" pitchFamily="34" charset="0"/>
                  <a:cs typeface="Arial" panose="020B0604020202020204" pitchFamily="34" charset="0"/>
                </a:rPr>
                <a:t>4. </a:t>
              </a:r>
            </a:p>
            <a:p>
              <a:pPr algn="ctr"/>
              <a:r>
                <a:rPr lang="en-US" sz="2100" b="1" dirty="0">
                  <a:solidFill>
                    <a:schemeClr val="bg1"/>
                  </a:solidFill>
                  <a:latin typeface="Arial" panose="020B0604020202020204" pitchFamily="34" charset="0"/>
                  <a:cs typeface="Arial" panose="020B0604020202020204" pitchFamily="34" charset="0"/>
                </a:rPr>
                <a:t>Review coping strategies and Wellness Wheel</a:t>
              </a:r>
            </a:p>
          </p:txBody>
        </p:sp>
        <p:sp>
          <p:nvSpPr>
            <p:cNvPr id="15" name="Right Arrow 14">
              <a:extLst>
                <a:ext uri="{FF2B5EF4-FFF2-40B4-BE49-F238E27FC236}">
                  <a16:creationId xmlns:a16="http://schemas.microsoft.com/office/drawing/2014/main" id="{9BB412F1-70BA-0D4C-B473-AADBCAA15772}"/>
                </a:ext>
              </a:extLst>
            </p:cNvPr>
            <p:cNvSpPr/>
            <p:nvPr/>
          </p:nvSpPr>
          <p:spPr>
            <a:xfrm>
              <a:off x="5189300" y="4685620"/>
              <a:ext cx="802106" cy="689811"/>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2BA33A03-36D7-774E-8898-E1C64BD8F6D0}"/>
                </a:ext>
              </a:extLst>
            </p:cNvPr>
            <p:cNvSpPr/>
            <p:nvPr/>
          </p:nvSpPr>
          <p:spPr>
            <a:xfrm>
              <a:off x="6151361" y="4245696"/>
              <a:ext cx="2705877" cy="16421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8BC4981-D31D-8F4A-BAFC-BB41BD427CF6}"/>
                </a:ext>
              </a:extLst>
            </p:cNvPr>
            <p:cNvSpPr txBox="1"/>
            <p:nvPr/>
          </p:nvSpPr>
          <p:spPr>
            <a:xfrm>
              <a:off x="6151361" y="4481587"/>
              <a:ext cx="2705877" cy="1138323"/>
            </a:xfrm>
            <a:prstGeom prst="rect">
              <a:avLst/>
            </a:prstGeom>
            <a:noFill/>
          </p:spPr>
          <p:txBody>
            <a:bodyPr wrap="square" rtlCol="0" anchor="ctr" anchorCtr="0">
              <a:spAutoFit/>
            </a:bodyPr>
            <a:lstStyle/>
            <a:p>
              <a:pPr algn="ctr"/>
              <a:r>
                <a:rPr lang="en-US" sz="2100" b="1" dirty="0">
                  <a:solidFill>
                    <a:schemeClr val="bg1"/>
                  </a:solidFill>
                  <a:latin typeface="Arial" panose="020B0604020202020204" pitchFamily="34" charset="0"/>
                  <a:cs typeface="Arial" panose="020B0604020202020204" pitchFamily="34" charset="0"/>
                </a:rPr>
                <a:t>5. </a:t>
              </a:r>
            </a:p>
            <a:p>
              <a:pPr algn="ctr"/>
              <a:r>
                <a:rPr lang="en-US" sz="2100" b="1" dirty="0">
                  <a:solidFill>
                    <a:schemeClr val="bg1"/>
                  </a:solidFill>
                  <a:latin typeface="Arial" panose="020B0604020202020204" pitchFamily="34" charset="0"/>
                  <a:cs typeface="Arial" panose="020B0604020202020204" pitchFamily="34" charset="0"/>
                </a:rPr>
                <a:t>Identify key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next step(s)</a:t>
              </a:r>
            </a:p>
          </p:txBody>
        </p:sp>
      </p:grpSp>
    </p:spTree>
    <p:extLst>
      <p:ext uri="{BB962C8B-B14F-4D97-AF65-F5344CB8AC3E}">
        <p14:creationId xmlns:p14="http://schemas.microsoft.com/office/powerpoint/2010/main" val="854701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6462-A995-9E42-86E0-B6AD7AE55017}"/>
              </a:ext>
            </a:extLst>
          </p:cNvPr>
          <p:cNvSpPr>
            <a:spLocks noGrp="1"/>
          </p:cNvSpPr>
          <p:nvPr>
            <p:ph type="title"/>
          </p:nvPr>
        </p:nvSpPr>
        <p:spPr/>
        <p:txBody>
          <a:bodyPr/>
          <a:lstStyle/>
          <a:p>
            <a:r>
              <a:rPr lang="en-IS"/>
              <a:t>Referring Students </a:t>
            </a:r>
            <a:r>
              <a:rPr lang="en-CA" dirty="0"/>
              <a:t>f</a:t>
            </a:r>
            <a:r>
              <a:rPr lang="en-IS"/>
              <a:t>or Help</a:t>
            </a:r>
            <a:r>
              <a:rPr lang="en-CA" dirty="0"/>
              <a:t> on Campus</a:t>
            </a:r>
            <a:endParaRPr lang="en-IS"/>
          </a:p>
        </p:txBody>
      </p:sp>
      <p:sp>
        <p:nvSpPr>
          <p:cNvPr id="3" name="Content Placeholder 2">
            <a:extLst>
              <a:ext uri="{FF2B5EF4-FFF2-40B4-BE49-F238E27FC236}">
                <a16:creationId xmlns:a16="http://schemas.microsoft.com/office/drawing/2014/main" id="{8BD932D1-A3DB-0746-9224-7ACF4B43CA87}"/>
              </a:ext>
            </a:extLst>
          </p:cNvPr>
          <p:cNvSpPr>
            <a:spLocks noGrp="1"/>
          </p:cNvSpPr>
          <p:nvPr>
            <p:ph idx="1"/>
          </p:nvPr>
        </p:nvSpPr>
        <p:spPr>
          <a:xfrm>
            <a:off x="838199" y="2220685"/>
            <a:ext cx="11025249" cy="3752603"/>
          </a:xfrm>
        </p:spPr>
        <p:txBody>
          <a:bodyPr numCol="2">
            <a:noAutofit/>
          </a:bodyPr>
          <a:lstStyle/>
          <a:p>
            <a:r>
              <a:rPr lang="en-CA" sz="2800" dirty="0"/>
              <a:t>Counselling services</a:t>
            </a:r>
          </a:p>
          <a:p>
            <a:r>
              <a:rPr lang="en-CA" dirty="0"/>
              <a:t>Campus security</a:t>
            </a:r>
          </a:p>
          <a:p>
            <a:r>
              <a:rPr lang="en-CA" sz="2800" dirty="0"/>
              <a:t>Indigenous student centre</a:t>
            </a:r>
          </a:p>
          <a:p>
            <a:r>
              <a:rPr lang="en-CA" sz="2800" dirty="0"/>
              <a:t>Health or medical services</a:t>
            </a:r>
          </a:p>
          <a:p>
            <a:r>
              <a:rPr lang="en-CA" dirty="0"/>
              <a:t>International student services</a:t>
            </a:r>
          </a:p>
          <a:p>
            <a:r>
              <a:rPr lang="en-CA" sz="2800" dirty="0"/>
              <a:t>Accessible learning centres</a:t>
            </a:r>
          </a:p>
          <a:p>
            <a:r>
              <a:rPr lang="en-CA" dirty="0"/>
              <a:t>Pride centre</a:t>
            </a:r>
          </a:p>
          <a:p>
            <a:r>
              <a:rPr lang="en-CA" sz="2800" dirty="0"/>
              <a:t>Sexualized violence support centre</a:t>
            </a:r>
          </a:p>
          <a:p>
            <a:r>
              <a:rPr lang="en-CA" dirty="0"/>
              <a:t>Financial aid</a:t>
            </a:r>
          </a:p>
          <a:p>
            <a:r>
              <a:rPr lang="en-CA" dirty="0"/>
              <a:t>Academic advising </a:t>
            </a:r>
          </a:p>
          <a:p>
            <a:endParaRPr lang="en-IS" sz="2800"/>
          </a:p>
        </p:txBody>
      </p:sp>
      <p:sp>
        <p:nvSpPr>
          <p:cNvPr id="8" name="Footer Placeholder 4">
            <a:extLst>
              <a:ext uri="{FF2B5EF4-FFF2-40B4-BE49-F238E27FC236}">
                <a16:creationId xmlns:a16="http://schemas.microsoft.com/office/drawing/2014/main" id="{8FB39C76-BBD5-4FEC-9BC1-329BD28DFFD8}"/>
              </a:ext>
            </a:extLst>
          </p:cNvPr>
          <p:cNvSpPr>
            <a:spLocks noGrp="1"/>
          </p:cNvSpPr>
          <p:nvPr>
            <p:ph type="ftr" sz="quarter" idx="3"/>
          </p:nvPr>
        </p:nvSpPr>
        <p:spPr>
          <a:xfrm>
            <a:off x="3221665" y="6356350"/>
            <a:ext cx="57096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80474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BA06-DD6D-CB43-A494-5BB3BD488EA5}"/>
              </a:ext>
            </a:extLst>
          </p:cNvPr>
          <p:cNvSpPr>
            <a:spLocks noGrp="1"/>
          </p:cNvSpPr>
          <p:nvPr>
            <p:ph type="title"/>
          </p:nvPr>
        </p:nvSpPr>
        <p:spPr/>
        <p:txBody>
          <a:bodyPr/>
          <a:lstStyle/>
          <a:p>
            <a:r>
              <a:rPr lang="en-IS"/>
              <a:t>Understand Your Role</a:t>
            </a:r>
          </a:p>
        </p:txBody>
      </p:sp>
      <p:sp>
        <p:nvSpPr>
          <p:cNvPr id="3" name="Content Placeholder 2">
            <a:extLst>
              <a:ext uri="{FF2B5EF4-FFF2-40B4-BE49-F238E27FC236}">
                <a16:creationId xmlns:a16="http://schemas.microsoft.com/office/drawing/2014/main" id="{D98B9528-9487-5E45-9494-B4877F46819F}"/>
              </a:ext>
            </a:extLst>
          </p:cNvPr>
          <p:cNvSpPr>
            <a:spLocks noGrp="1"/>
          </p:cNvSpPr>
          <p:nvPr>
            <p:ph idx="1"/>
          </p:nvPr>
        </p:nvSpPr>
        <p:spPr/>
        <p:txBody>
          <a:bodyPr/>
          <a:lstStyle/>
          <a:p>
            <a:r>
              <a:rPr lang="en-CA" dirty="0"/>
              <a:t>Because you interact with many other students, you are often in a position to recognize when another student may be in distress and need some support.  </a:t>
            </a:r>
          </a:p>
          <a:p>
            <a:r>
              <a:rPr lang="en-IS" sz="2800"/>
              <a:t>You are </a:t>
            </a:r>
            <a:r>
              <a:rPr lang="en-IS" sz="2800" i="1"/>
              <a:t>not</a:t>
            </a:r>
            <a:r>
              <a:rPr lang="en-IS" sz="2800"/>
              <a:t> expected to be a counsellor. </a:t>
            </a:r>
          </a:p>
          <a:p>
            <a:r>
              <a:rPr lang="en-IS" sz="2800"/>
              <a:t>You </a:t>
            </a:r>
            <a:r>
              <a:rPr lang="en-IS" sz="2800" i="1"/>
              <a:t>can</a:t>
            </a:r>
            <a:r>
              <a:rPr lang="en-IS" sz="2800"/>
              <a:t> be a supportive person</a:t>
            </a:r>
            <a:r>
              <a:rPr lang="en-CA" sz="2800" dirty="0"/>
              <a:t> and connect another student to campus services and resources, such as counselling</a:t>
            </a:r>
            <a:r>
              <a:rPr lang="en-IS" sz="2800"/>
              <a:t>.</a:t>
            </a:r>
          </a:p>
        </p:txBody>
      </p:sp>
      <p:sp>
        <p:nvSpPr>
          <p:cNvPr id="8" name="Footer Placeholder 4">
            <a:extLst>
              <a:ext uri="{FF2B5EF4-FFF2-40B4-BE49-F238E27FC236}">
                <a16:creationId xmlns:a16="http://schemas.microsoft.com/office/drawing/2014/main" id="{D5AF55AB-7486-49DC-A33A-ABDAB6FA4654}"/>
              </a:ext>
            </a:extLst>
          </p:cNvPr>
          <p:cNvSpPr>
            <a:spLocks noGrp="1"/>
          </p:cNvSpPr>
          <p:nvPr>
            <p:ph type="ftr" sz="quarter" idx="3"/>
          </p:nvPr>
        </p:nvSpPr>
        <p:spPr>
          <a:xfrm>
            <a:off x="3338623" y="6356350"/>
            <a:ext cx="580537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007589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57B3-E8FF-E940-AC9E-3E100D530766}"/>
              </a:ext>
            </a:extLst>
          </p:cNvPr>
          <p:cNvSpPr>
            <a:spLocks noGrp="1"/>
          </p:cNvSpPr>
          <p:nvPr>
            <p:ph type="title"/>
          </p:nvPr>
        </p:nvSpPr>
        <p:spPr/>
        <p:txBody>
          <a:bodyPr/>
          <a:lstStyle/>
          <a:p>
            <a:r>
              <a:rPr lang="en-US" dirty="0"/>
              <a:t>Provincial Mental Health Resources</a:t>
            </a:r>
          </a:p>
        </p:txBody>
      </p:sp>
      <p:sp>
        <p:nvSpPr>
          <p:cNvPr id="3" name="Content Placeholder 2">
            <a:extLst>
              <a:ext uri="{FF2B5EF4-FFF2-40B4-BE49-F238E27FC236}">
                <a16:creationId xmlns:a16="http://schemas.microsoft.com/office/drawing/2014/main" id="{4312B8DE-FFE1-824F-8689-89FE5BDAE9D0}"/>
              </a:ext>
            </a:extLst>
          </p:cNvPr>
          <p:cNvSpPr>
            <a:spLocks noGrp="1"/>
          </p:cNvSpPr>
          <p:nvPr>
            <p:ph idx="1"/>
          </p:nvPr>
        </p:nvSpPr>
        <p:spPr/>
        <p:txBody>
          <a:bodyPr>
            <a:normAutofit/>
          </a:bodyPr>
          <a:lstStyle/>
          <a:p>
            <a:pPr lvl="0"/>
            <a:r>
              <a:rPr lang="en-CA" sz="2800" dirty="0"/>
              <a:t>Mental Health Support Line: 310-6789</a:t>
            </a:r>
          </a:p>
          <a:p>
            <a:r>
              <a:rPr lang="en-CA" sz="2800" dirty="0"/>
              <a:t>Here2Talk: 1-877-857-3397 (a 24-hour phone and chat counselling support for B.C. post-secondary students)</a:t>
            </a:r>
          </a:p>
          <a:p>
            <a:r>
              <a:rPr lang="en-CA" dirty="0"/>
              <a:t>BC Suicide Line: 1-800-784-2433</a:t>
            </a:r>
          </a:p>
          <a:p>
            <a:pPr lvl="0"/>
            <a:r>
              <a:rPr lang="en-CA" dirty="0"/>
              <a:t>KUU-US Crisis Line: 1-800-588-8717 (24-hour-crisis-line for Indigenous people)</a:t>
            </a:r>
          </a:p>
          <a:p>
            <a:pPr lvl="0"/>
            <a:r>
              <a:rPr lang="en-CA" dirty="0"/>
              <a:t>First Nations Health Authority website lists Indigenous resources at (www.fnha.ca/what-we-do/ehealth</a:t>
            </a:r>
          </a:p>
          <a:p>
            <a:pPr marL="0" lvl="0" indent="0">
              <a:buNone/>
            </a:pPr>
            <a:endParaRPr lang="en-CA" dirty="0"/>
          </a:p>
          <a:p>
            <a:pPr lvl="0"/>
            <a:endParaRPr lang="en-CA" dirty="0"/>
          </a:p>
        </p:txBody>
      </p:sp>
      <p:sp>
        <p:nvSpPr>
          <p:cNvPr id="8" name="Footer Placeholder 4">
            <a:extLst>
              <a:ext uri="{FF2B5EF4-FFF2-40B4-BE49-F238E27FC236}">
                <a16:creationId xmlns:a16="http://schemas.microsoft.com/office/drawing/2014/main" id="{541A141E-B239-4104-BC72-E69F07AA5153}"/>
              </a:ext>
            </a:extLst>
          </p:cNvPr>
          <p:cNvSpPr>
            <a:spLocks noGrp="1"/>
          </p:cNvSpPr>
          <p:nvPr>
            <p:ph type="ftr" sz="quarter" idx="3"/>
          </p:nvPr>
        </p:nvSpPr>
        <p:spPr>
          <a:xfrm>
            <a:off x="3242931" y="6356350"/>
            <a:ext cx="5858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57358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FA14-6F18-FD43-A2B5-3FD6868BC0BE}"/>
              </a:ext>
            </a:extLst>
          </p:cNvPr>
          <p:cNvSpPr>
            <a:spLocks noGrp="1"/>
          </p:cNvSpPr>
          <p:nvPr>
            <p:ph type="title"/>
          </p:nvPr>
        </p:nvSpPr>
        <p:spPr/>
        <p:txBody>
          <a:bodyPr/>
          <a:lstStyle/>
          <a:p>
            <a:r>
              <a:rPr lang="en-US" dirty="0"/>
              <a:t>What To Do When You Are Concerned</a:t>
            </a:r>
          </a:p>
        </p:txBody>
      </p:sp>
      <p:sp>
        <p:nvSpPr>
          <p:cNvPr id="3" name="Content Placeholder 2">
            <a:extLst>
              <a:ext uri="{FF2B5EF4-FFF2-40B4-BE49-F238E27FC236}">
                <a16:creationId xmlns:a16="http://schemas.microsoft.com/office/drawing/2014/main" id="{DC68FADC-F05A-4247-81AE-95954A79F115}"/>
              </a:ext>
            </a:extLst>
          </p:cNvPr>
          <p:cNvSpPr>
            <a:spLocks noGrp="1"/>
          </p:cNvSpPr>
          <p:nvPr>
            <p:ph idx="1"/>
          </p:nvPr>
        </p:nvSpPr>
        <p:spPr/>
        <p:txBody>
          <a:bodyPr/>
          <a:lstStyle/>
          <a:p>
            <a:pPr marL="0" indent="0">
              <a:buNone/>
            </a:pPr>
            <a:r>
              <a:rPr lang="en-CA" dirty="0"/>
              <a:t>If you’re concerned for another student’s immediate safety:</a:t>
            </a:r>
          </a:p>
          <a:p>
            <a:pPr marL="0" indent="0">
              <a:buNone/>
            </a:pPr>
            <a:endParaRPr lang="en-CA" dirty="0"/>
          </a:p>
          <a:p>
            <a:pPr lvl="0"/>
            <a:r>
              <a:rPr lang="en-CA" dirty="0"/>
              <a:t>If it’s an emergency situation, (student has taken pills, is experiencing psycho, or is a danger to themselves or others), call 911 and campus security.</a:t>
            </a:r>
          </a:p>
          <a:p>
            <a:pPr lvl="0"/>
            <a:endParaRPr lang="en-CA" dirty="0"/>
          </a:p>
          <a:p>
            <a:pPr lvl="0"/>
            <a:r>
              <a:rPr lang="en-CA" dirty="0"/>
              <a:t>If it’s not an emergency, but you are concerned, offer to contact support services on the student’s behalf while they are with you. </a:t>
            </a:r>
            <a:endParaRPr lang="en-US" dirty="0"/>
          </a:p>
        </p:txBody>
      </p:sp>
      <p:sp>
        <p:nvSpPr>
          <p:cNvPr id="4" name="Footer Placeholder 3">
            <a:extLst>
              <a:ext uri="{FF2B5EF4-FFF2-40B4-BE49-F238E27FC236}">
                <a16:creationId xmlns:a16="http://schemas.microsoft.com/office/drawing/2014/main" id="{8AC0A9C7-E781-0A4F-B2EF-7A4FF7D53B51}"/>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86486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AA51-8CBA-AF47-854E-2333AA26872F}"/>
              </a:ext>
            </a:extLst>
          </p:cNvPr>
          <p:cNvSpPr>
            <a:spLocks noGrp="1"/>
          </p:cNvSpPr>
          <p:nvPr>
            <p:ph type="title"/>
          </p:nvPr>
        </p:nvSpPr>
        <p:spPr/>
        <p:txBody>
          <a:bodyPr/>
          <a:lstStyle/>
          <a:p>
            <a:r>
              <a:rPr lang="en-IS"/>
              <a:t>If </a:t>
            </a:r>
            <a:r>
              <a:rPr lang="en-CA" dirty="0"/>
              <a:t>a Student</a:t>
            </a:r>
            <a:r>
              <a:rPr lang="en-IS"/>
              <a:t> </a:t>
            </a:r>
            <a:r>
              <a:rPr lang="en-CA" dirty="0"/>
              <a:t>Doesn’t Want Help</a:t>
            </a:r>
            <a:endParaRPr lang="en-IS"/>
          </a:p>
        </p:txBody>
      </p:sp>
      <p:sp>
        <p:nvSpPr>
          <p:cNvPr id="3" name="Content Placeholder 2">
            <a:extLst>
              <a:ext uri="{FF2B5EF4-FFF2-40B4-BE49-F238E27FC236}">
                <a16:creationId xmlns:a16="http://schemas.microsoft.com/office/drawing/2014/main" id="{6344D0A0-44DB-7E41-B01A-84094128E726}"/>
              </a:ext>
            </a:extLst>
          </p:cNvPr>
          <p:cNvSpPr>
            <a:spLocks noGrp="1"/>
          </p:cNvSpPr>
          <p:nvPr>
            <p:ph idx="1"/>
          </p:nvPr>
        </p:nvSpPr>
        <p:spPr/>
        <p:txBody>
          <a:bodyPr>
            <a:normAutofit/>
          </a:bodyPr>
          <a:lstStyle/>
          <a:p>
            <a:r>
              <a:rPr lang="en-CA" sz="2800" dirty="0"/>
              <a:t>Consider s</a:t>
            </a:r>
            <a:r>
              <a:rPr lang="en-IS" sz="2800"/>
              <a:t>tudent safety</a:t>
            </a:r>
            <a:r>
              <a:rPr lang="en-CA" sz="2800" dirty="0"/>
              <a:t>: </a:t>
            </a:r>
          </a:p>
          <a:p>
            <a:pPr lvl="1"/>
            <a:r>
              <a:rPr lang="en-CA" sz="2800" dirty="0"/>
              <a:t>Is anyone at risk of immediate harm?</a:t>
            </a:r>
          </a:p>
          <a:p>
            <a:pPr lvl="1"/>
            <a:r>
              <a:rPr lang="en-CA" sz="2800" dirty="0"/>
              <a:t>If yes, you need to consult and refer. You may need to call 911 and campus security. </a:t>
            </a:r>
            <a:br>
              <a:rPr lang="en-CA" sz="2800" dirty="0"/>
            </a:br>
            <a:endParaRPr lang="en-CA" sz="2800" dirty="0"/>
          </a:p>
          <a:p>
            <a:r>
              <a:rPr lang="en-CA" sz="2800" dirty="0"/>
              <a:t>If there is no risk of harm, a student has:</a:t>
            </a:r>
            <a:endParaRPr lang="en-IS" sz="2800"/>
          </a:p>
          <a:p>
            <a:pPr lvl="1"/>
            <a:r>
              <a:rPr lang="en-CA" sz="2800" dirty="0"/>
              <a:t>A r</a:t>
            </a:r>
            <a:r>
              <a:rPr lang="en-IS" sz="2800"/>
              <a:t>ight to choose</a:t>
            </a:r>
            <a:r>
              <a:rPr lang="en-CA" sz="2800" dirty="0"/>
              <a:t> to get help.</a:t>
            </a:r>
            <a:endParaRPr lang="en-IS" sz="2800"/>
          </a:p>
          <a:p>
            <a:pPr lvl="1"/>
            <a:r>
              <a:rPr lang="en-CA" sz="2800" dirty="0"/>
              <a:t>A r</a:t>
            </a:r>
            <a:r>
              <a:rPr lang="en-IS" sz="2800"/>
              <a:t>ight to privacy</a:t>
            </a:r>
            <a:r>
              <a:rPr lang="en-CA" sz="2800" dirty="0"/>
              <a:t>.</a:t>
            </a:r>
            <a:r>
              <a:rPr lang="en-IS" sz="2800"/>
              <a:t> </a:t>
            </a:r>
          </a:p>
        </p:txBody>
      </p:sp>
      <p:sp>
        <p:nvSpPr>
          <p:cNvPr id="8" name="Footer Placeholder 4">
            <a:extLst>
              <a:ext uri="{FF2B5EF4-FFF2-40B4-BE49-F238E27FC236}">
                <a16:creationId xmlns:a16="http://schemas.microsoft.com/office/drawing/2014/main" id="{16D4C858-64FC-4924-BD0E-04D7C0C7CE75}"/>
              </a:ext>
            </a:extLst>
          </p:cNvPr>
          <p:cNvSpPr>
            <a:spLocks noGrp="1"/>
          </p:cNvSpPr>
          <p:nvPr>
            <p:ph type="ftr" sz="quarter" idx="3"/>
          </p:nvPr>
        </p:nvSpPr>
        <p:spPr>
          <a:xfrm>
            <a:off x="3306727" y="6356350"/>
            <a:ext cx="585853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354790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9AD24-E2F9-4D61-A162-420CC48E71FD}"/>
              </a:ext>
            </a:extLst>
          </p:cNvPr>
          <p:cNvSpPr>
            <a:spLocks noGrp="1"/>
          </p:cNvSpPr>
          <p:nvPr>
            <p:ph type="title"/>
          </p:nvPr>
        </p:nvSpPr>
        <p:spPr>
          <a:xfrm>
            <a:off x="0" y="1371600"/>
            <a:ext cx="12192000" cy="2743200"/>
          </a:xfrm>
          <a:solidFill>
            <a:srgbClr val="2EA1B6"/>
          </a:solidFill>
        </p:spPr>
        <p:txBody>
          <a:bodyPr/>
          <a:lstStyle/>
          <a:p>
            <a:r>
              <a:rPr lang="en-CA" dirty="0"/>
              <a:t>Maintaining Boundaries</a:t>
            </a:r>
          </a:p>
        </p:txBody>
      </p:sp>
      <p:sp>
        <p:nvSpPr>
          <p:cNvPr id="9" name="Footer Placeholder 4">
            <a:extLst>
              <a:ext uri="{FF2B5EF4-FFF2-40B4-BE49-F238E27FC236}">
                <a16:creationId xmlns:a16="http://schemas.microsoft.com/office/drawing/2014/main" id="{4813754F-ED68-459E-9D3B-B57E71B6EF34}"/>
              </a:ext>
            </a:extLst>
          </p:cNvPr>
          <p:cNvSpPr>
            <a:spLocks noGrp="1"/>
          </p:cNvSpPr>
          <p:nvPr>
            <p:ph type="ftr" sz="quarter" idx="3"/>
          </p:nvPr>
        </p:nvSpPr>
        <p:spPr>
          <a:xfrm>
            <a:off x="3391787" y="6356350"/>
            <a:ext cx="57203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109547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0FCD-347B-0440-BFAA-9E1CDBBC9701}"/>
              </a:ext>
            </a:extLst>
          </p:cNvPr>
          <p:cNvSpPr>
            <a:spLocks noGrp="1"/>
          </p:cNvSpPr>
          <p:nvPr>
            <p:ph type="title"/>
          </p:nvPr>
        </p:nvSpPr>
        <p:spPr/>
        <p:txBody>
          <a:bodyPr/>
          <a:lstStyle/>
          <a:p>
            <a:r>
              <a:rPr lang="en-IS"/>
              <a:t>Check</a:t>
            </a:r>
            <a:r>
              <a:rPr lang="en-CA" dirty="0"/>
              <a:t> I</a:t>
            </a:r>
            <a:r>
              <a:rPr lang="en-IS"/>
              <a:t>n </a:t>
            </a:r>
            <a:r>
              <a:rPr lang="en-CA" dirty="0"/>
              <a:t>w</a:t>
            </a:r>
            <a:r>
              <a:rPr lang="en-IS"/>
              <a:t>ith Your Feelings</a:t>
            </a:r>
          </a:p>
        </p:txBody>
      </p:sp>
      <p:sp>
        <p:nvSpPr>
          <p:cNvPr id="3" name="Content Placeholder 2">
            <a:extLst>
              <a:ext uri="{FF2B5EF4-FFF2-40B4-BE49-F238E27FC236}">
                <a16:creationId xmlns:a16="http://schemas.microsoft.com/office/drawing/2014/main" id="{16A667FC-67DB-F544-BB53-8247267E92E1}"/>
              </a:ext>
            </a:extLst>
          </p:cNvPr>
          <p:cNvSpPr>
            <a:spLocks noGrp="1"/>
          </p:cNvSpPr>
          <p:nvPr>
            <p:ph idx="1"/>
          </p:nvPr>
        </p:nvSpPr>
        <p:spPr/>
        <p:txBody>
          <a:bodyPr>
            <a:normAutofit/>
          </a:bodyPr>
          <a:lstStyle/>
          <a:p>
            <a:pPr>
              <a:tabLst>
                <a:tab pos="461963" algn="l"/>
              </a:tabLst>
            </a:pPr>
            <a:r>
              <a:rPr lang="en-IS" sz="2000"/>
              <a:t>You feel responsible for the student.</a:t>
            </a:r>
          </a:p>
          <a:p>
            <a:pPr>
              <a:tabLst>
                <a:tab pos="461963" algn="l"/>
              </a:tabLst>
            </a:pPr>
            <a:r>
              <a:rPr lang="en-IS" sz="2000"/>
              <a:t>You often think about how to solve the student</a:t>
            </a:r>
            <a:r>
              <a:rPr lang="en-US" sz="2000" dirty="0"/>
              <a:t>’</a:t>
            </a:r>
            <a:r>
              <a:rPr lang="en-IS" sz="2000"/>
              <a:t>s problems.</a:t>
            </a:r>
          </a:p>
          <a:p>
            <a:pPr>
              <a:tabLst>
                <a:tab pos="461963" algn="l"/>
              </a:tabLst>
            </a:pPr>
            <a:r>
              <a:rPr lang="en-IS" sz="2000"/>
              <a:t>You think </a:t>
            </a:r>
            <a:r>
              <a:rPr lang="en-CA" sz="2000" dirty="0"/>
              <a:t>the </a:t>
            </a:r>
            <a:r>
              <a:rPr lang="en-IS" sz="2000"/>
              <a:t>student</a:t>
            </a:r>
            <a:r>
              <a:rPr lang="en-CA" sz="2000" dirty="0"/>
              <a:t>’s problems</a:t>
            </a:r>
            <a:r>
              <a:rPr lang="en-IS" sz="2000"/>
              <a:t> are more than you can handle.</a:t>
            </a:r>
          </a:p>
          <a:p>
            <a:pPr>
              <a:tabLst>
                <a:tab pos="461963" algn="l"/>
              </a:tabLst>
            </a:pPr>
            <a:r>
              <a:rPr lang="en-IS" sz="2000"/>
              <a:t>You feel stressed out by the student</a:t>
            </a:r>
            <a:r>
              <a:rPr lang="en-CA" sz="2000" dirty="0"/>
              <a:t>’</a:t>
            </a:r>
            <a:r>
              <a:rPr lang="en-IS" sz="2000"/>
              <a:t>s issues or behaviour.</a:t>
            </a:r>
          </a:p>
          <a:p>
            <a:pPr>
              <a:tabLst>
                <a:tab pos="461963" algn="l"/>
              </a:tabLst>
            </a:pPr>
            <a:r>
              <a:rPr lang="en-IS" sz="2000"/>
              <a:t>You feel pressure to solve the student’s problems.</a:t>
            </a:r>
          </a:p>
          <a:p>
            <a:pPr>
              <a:tabLst>
                <a:tab pos="461963" algn="l"/>
              </a:tabLst>
            </a:pPr>
            <a:r>
              <a:rPr lang="en-IS" sz="2000"/>
              <a:t>You feel uneasy or have a gut feeling that the student is not okay despite the student denying it.</a:t>
            </a:r>
          </a:p>
          <a:p>
            <a:pPr>
              <a:tabLst>
                <a:tab pos="461963" algn="l"/>
              </a:tabLst>
            </a:pPr>
            <a:r>
              <a:rPr lang="en-IS" sz="2000"/>
              <a:t>You see a pattern repeating itself in your interactions with a student.</a:t>
            </a:r>
          </a:p>
          <a:p>
            <a:pPr>
              <a:tabLst>
                <a:tab pos="461963" algn="l"/>
              </a:tabLst>
            </a:pPr>
            <a:r>
              <a:rPr lang="en-IS" sz="2000"/>
              <a:t>You find yourself avoiding the student.</a:t>
            </a:r>
          </a:p>
          <a:p>
            <a:pPr>
              <a:tabLst>
                <a:tab pos="461963" algn="l"/>
              </a:tabLst>
            </a:pPr>
            <a:r>
              <a:rPr lang="en-IS" sz="2000"/>
              <a:t>You feel anxious or angry when the student approaches you.</a:t>
            </a:r>
          </a:p>
        </p:txBody>
      </p:sp>
      <p:sp>
        <p:nvSpPr>
          <p:cNvPr id="9" name="Footer Placeholder 4">
            <a:extLst>
              <a:ext uri="{FF2B5EF4-FFF2-40B4-BE49-F238E27FC236}">
                <a16:creationId xmlns:a16="http://schemas.microsoft.com/office/drawing/2014/main" id="{3E87C3E8-55A9-436E-B9DE-B97BC38A3B4E}"/>
              </a:ext>
            </a:extLst>
          </p:cNvPr>
          <p:cNvSpPr>
            <a:spLocks noGrp="1"/>
          </p:cNvSpPr>
          <p:nvPr>
            <p:ph type="ftr" sz="quarter" idx="3"/>
          </p:nvPr>
        </p:nvSpPr>
        <p:spPr>
          <a:xfrm>
            <a:off x="3221665" y="6356350"/>
            <a:ext cx="56458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5121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26DF-F698-B343-BE7D-5C4AD2366BB1}"/>
              </a:ext>
            </a:extLst>
          </p:cNvPr>
          <p:cNvSpPr>
            <a:spLocks noGrp="1"/>
          </p:cNvSpPr>
          <p:nvPr>
            <p:ph type="title"/>
          </p:nvPr>
        </p:nvSpPr>
        <p:spPr/>
        <p:txBody>
          <a:bodyPr/>
          <a:lstStyle/>
          <a:p>
            <a:r>
              <a:rPr lang="en-IS"/>
              <a:t>Consult or Refer</a:t>
            </a:r>
          </a:p>
        </p:txBody>
      </p:sp>
      <p:sp>
        <p:nvSpPr>
          <p:cNvPr id="3" name="Content Placeholder 2">
            <a:extLst>
              <a:ext uri="{FF2B5EF4-FFF2-40B4-BE49-F238E27FC236}">
                <a16:creationId xmlns:a16="http://schemas.microsoft.com/office/drawing/2014/main" id="{93BC0867-D22C-F249-BE8C-385A8DB21A9C}"/>
              </a:ext>
            </a:extLst>
          </p:cNvPr>
          <p:cNvSpPr>
            <a:spLocks noGrp="1"/>
          </p:cNvSpPr>
          <p:nvPr>
            <p:ph idx="1"/>
          </p:nvPr>
        </p:nvSpPr>
        <p:spPr/>
        <p:txBody>
          <a:bodyPr/>
          <a:lstStyle/>
          <a:p>
            <a:pPr marL="0" indent="0">
              <a:buNone/>
            </a:pPr>
            <a:r>
              <a:rPr lang="en-IS" sz="2800"/>
              <a:t>We all have our limits</a:t>
            </a:r>
            <a:r>
              <a:rPr lang="en-CA" sz="2800" dirty="0"/>
              <a:t>,</a:t>
            </a:r>
            <a:r>
              <a:rPr lang="en-CA" dirty="0"/>
              <a:t> and it’s important to maintain boundaries. There are professionals you can consult or refer students to.</a:t>
            </a:r>
            <a:br>
              <a:rPr lang="en-CA" sz="2800" dirty="0"/>
            </a:br>
            <a:endParaRPr lang="en-IS" sz="2800"/>
          </a:p>
          <a:p>
            <a:pPr marL="0" indent="0">
              <a:buNone/>
            </a:pPr>
            <a:r>
              <a:rPr lang="en-IS" sz="2800"/>
              <a:t>Consider </a:t>
            </a:r>
            <a:r>
              <a:rPr lang="en-CA" sz="2800" dirty="0"/>
              <a:t>referring or </a:t>
            </a:r>
            <a:r>
              <a:rPr lang="en-IS" sz="2800"/>
              <a:t>consulting if you:</a:t>
            </a:r>
          </a:p>
          <a:p>
            <a:pPr lvl="1"/>
            <a:r>
              <a:rPr lang="en-IS" sz="2800"/>
              <a:t>Are unsure about intervening</a:t>
            </a:r>
          </a:p>
          <a:p>
            <a:pPr lvl="1"/>
            <a:r>
              <a:rPr lang="en-IS" sz="2800"/>
              <a:t>Are uncertain how to respond </a:t>
            </a:r>
          </a:p>
          <a:p>
            <a:pPr lvl="1"/>
            <a:r>
              <a:rPr lang="en-IS" sz="2800"/>
              <a:t>Continue to be worried</a:t>
            </a:r>
          </a:p>
        </p:txBody>
      </p:sp>
      <p:sp>
        <p:nvSpPr>
          <p:cNvPr id="8" name="Footer Placeholder 4">
            <a:extLst>
              <a:ext uri="{FF2B5EF4-FFF2-40B4-BE49-F238E27FC236}">
                <a16:creationId xmlns:a16="http://schemas.microsoft.com/office/drawing/2014/main" id="{7A32A172-425D-4A9B-BA04-6D81A530B6C6}"/>
              </a:ext>
            </a:extLst>
          </p:cNvPr>
          <p:cNvSpPr>
            <a:spLocks noGrp="1"/>
          </p:cNvSpPr>
          <p:nvPr>
            <p:ph type="ftr" sz="quarter" idx="3"/>
          </p:nvPr>
        </p:nvSpPr>
        <p:spPr>
          <a:xfrm>
            <a:off x="3381153" y="6356350"/>
            <a:ext cx="57522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751788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A38B73E0-FF88-4057-83A3-96309EC19F74}"/>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1680" b="13923"/>
          <a:stretch/>
        </p:blipFill>
        <p:spPr>
          <a:xfrm>
            <a:off x="0" y="-1"/>
            <a:ext cx="12188952" cy="6857999"/>
          </a:xfrm>
          <a:noFill/>
        </p:spPr>
      </p:pic>
      <p:sp>
        <p:nvSpPr>
          <p:cNvPr id="2" name="Title 1">
            <a:extLst>
              <a:ext uri="{FF2B5EF4-FFF2-40B4-BE49-F238E27FC236}">
                <a16:creationId xmlns:a16="http://schemas.microsoft.com/office/drawing/2014/main" id="{8757002B-D535-9C49-BE9B-F843D7B1EF3D}"/>
              </a:ext>
            </a:extLst>
          </p:cNvPr>
          <p:cNvSpPr>
            <a:spLocks noGrp="1"/>
          </p:cNvSpPr>
          <p:nvPr>
            <p:ph type="title"/>
          </p:nvPr>
        </p:nvSpPr>
        <p:spPr>
          <a:noFill/>
          <a:ln>
            <a:noFill/>
          </a:ln>
        </p:spPr>
        <p:txBody>
          <a:bodyPr/>
          <a:lstStyle/>
          <a:p>
            <a:pPr marL="0" algn="ctr"/>
            <a:r>
              <a:rPr lang="en-IS"/>
              <a:t>S</a:t>
            </a:r>
            <a:r>
              <a:rPr lang="en-GB" dirty="0"/>
              <a:t>e</a:t>
            </a:r>
            <a:r>
              <a:rPr lang="en-IS"/>
              <a:t>lf-Care Brainstorm</a:t>
            </a:r>
          </a:p>
        </p:txBody>
      </p:sp>
      <p:sp>
        <p:nvSpPr>
          <p:cNvPr id="3" name="Footer Placeholder 2">
            <a:extLst>
              <a:ext uri="{FF2B5EF4-FFF2-40B4-BE49-F238E27FC236}">
                <a16:creationId xmlns:a16="http://schemas.microsoft.com/office/drawing/2014/main" id="{9A61FDF1-921C-7B4A-8228-222D1A4E92E6}"/>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2362404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E672-B880-1B4F-A82F-EEBE1BF899B9}"/>
              </a:ext>
            </a:extLst>
          </p:cNvPr>
          <p:cNvSpPr>
            <a:spLocks noGrp="1"/>
          </p:cNvSpPr>
          <p:nvPr>
            <p:ph type="title"/>
          </p:nvPr>
        </p:nvSpPr>
        <p:spPr/>
        <p:txBody>
          <a:bodyPr/>
          <a:lstStyle/>
          <a:p>
            <a:r>
              <a:rPr lang="en-CA" dirty="0"/>
              <a:t>Practice </a:t>
            </a:r>
            <a:r>
              <a:rPr lang="en-IS"/>
              <a:t>Scenarios</a:t>
            </a:r>
          </a:p>
        </p:txBody>
      </p:sp>
      <p:sp>
        <p:nvSpPr>
          <p:cNvPr id="3" name="Content Placeholder 2">
            <a:extLst>
              <a:ext uri="{FF2B5EF4-FFF2-40B4-BE49-F238E27FC236}">
                <a16:creationId xmlns:a16="http://schemas.microsoft.com/office/drawing/2014/main" id="{A1B47274-8442-B948-A4D8-A2ABAA64C3DD}"/>
              </a:ext>
            </a:extLst>
          </p:cNvPr>
          <p:cNvSpPr>
            <a:spLocks noGrp="1"/>
          </p:cNvSpPr>
          <p:nvPr>
            <p:ph idx="1"/>
          </p:nvPr>
        </p:nvSpPr>
        <p:spPr/>
        <p:txBody>
          <a:bodyPr/>
          <a:lstStyle/>
          <a:p>
            <a:pPr marL="0" indent="0">
              <a:buNone/>
            </a:pPr>
            <a:r>
              <a:rPr lang="en-CA" sz="2800" dirty="0"/>
              <a:t>Read the scenario and discuss the following questions with your group:</a:t>
            </a:r>
          </a:p>
          <a:p>
            <a:r>
              <a:rPr lang="en-IS" sz="2800"/>
              <a:t>How might you respond and offer support</a:t>
            </a:r>
            <a:r>
              <a:rPr lang="en-CA" sz="2800" dirty="0"/>
              <a:t> to another student</a:t>
            </a:r>
            <a:r>
              <a:rPr lang="en-IS" sz="2800"/>
              <a:t>?</a:t>
            </a:r>
          </a:p>
          <a:p>
            <a:r>
              <a:rPr lang="en-IS" sz="2800"/>
              <a:t>What services might you suggest to the student?</a:t>
            </a:r>
            <a:endParaRPr lang="en-CA" sz="2800" dirty="0"/>
          </a:p>
          <a:p>
            <a:r>
              <a:rPr lang="en-CA" dirty="0"/>
              <a:t>Who might you consult with?</a:t>
            </a:r>
          </a:p>
          <a:p>
            <a:r>
              <a:rPr lang="en-CA" sz="2800" dirty="0"/>
              <a:t>How does it feel to imagine offering support to the student in the scenario?</a:t>
            </a:r>
          </a:p>
        </p:txBody>
      </p:sp>
      <p:sp>
        <p:nvSpPr>
          <p:cNvPr id="8" name="Footer Placeholder 4">
            <a:extLst>
              <a:ext uri="{FF2B5EF4-FFF2-40B4-BE49-F238E27FC236}">
                <a16:creationId xmlns:a16="http://schemas.microsoft.com/office/drawing/2014/main" id="{10D65660-C1EF-45BC-B93E-97601E8E1B49}"/>
              </a:ext>
            </a:extLst>
          </p:cNvPr>
          <p:cNvSpPr>
            <a:spLocks noGrp="1"/>
          </p:cNvSpPr>
          <p:nvPr>
            <p:ph type="ftr" sz="quarter" idx="3"/>
          </p:nvPr>
        </p:nvSpPr>
        <p:spPr>
          <a:xfrm>
            <a:off x="3476847" y="6356350"/>
            <a:ext cx="61030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79718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6A39-2695-3F49-A74A-B917D5C25CEF}"/>
              </a:ext>
            </a:extLst>
          </p:cNvPr>
          <p:cNvSpPr>
            <a:spLocks noGrp="1"/>
          </p:cNvSpPr>
          <p:nvPr>
            <p:ph type="title"/>
          </p:nvPr>
        </p:nvSpPr>
        <p:spPr/>
        <p:txBody>
          <a:bodyPr/>
          <a:lstStyle/>
          <a:p>
            <a:r>
              <a:rPr lang="en-US" dirty="0"/>
              <a:t>Scenario Debrief</a:t>
            </a:r>
          </a:p>
        </p:txBody>
      </p:sp>
      <p:sp>
        <p:nvSpPr>
          <p:cNvPr id="3" name="Content Placeholder 2">
            <a:extLst>
              <a:ext uri="{FF2B5EF4-FFF2-40B4-BE49-F238E27FC236}">
                <a16:creationId xmlns:a16="http://schemas.microsoft.com/office/drawing/2014/main" id="{909633E7-73D3-9149-BC70-1DE73EC890FC}"/>
              </a:ext>
            </a:extLst>
          </p:cNvPr>
          <p:cNvSpPr>
            <a:spLocks noGrp="1"/>
          </p:cNvSpPr>
          <p:nvPr>
            <p:ph idx="1"/>
          </p:nvPr>
        </p:nvSpPr>
        <p:spPr/>
        <p:txBody>
          <a:bodyPr/>
          <a:lstStyle/>
          <a:p>
            <a:endParaRPr lang="en-US" dirty="0"/>
          </a:p>
          <a:p>
            <a:r>
              <a:rPr lang="en-US" dirty="0"/>
              <a:t>What did you learn from your scenario?</a:t>
            </a:r>
          </a:p>
          <a:p>
            <a:r>
              <a:rPr lang="en-US" dirty="0"/>
              <a:t>What stood out for you?</a:t>
            </a:r>
          </a:p>
          <a:p>
            <a:r>
              <a:rPr lang="en-US" dirty="0"/>
              <a:t>Remember that there are many resources and services on campus and in the community that can support students. </a:t>
            </a:r>
          </a:p>
          <a:p>
            <a:endParaRPr lang="en-US" dirty="0"/>
          </a:p>
        </p:txBody>
      </p:sp>
      <p:sp>
        <p:nvSpPr>
          <p:cNvPr id="4" name="Footer Placeholder 3">
            <a:extLst>
              <a:ext uri="{FF2B5EF4-FFF2-40B4-BE49-F238E27FC236}">
                <a16:creationId xmlns:a16="http://schemas.microsoft.com/office/drawing/2014/main" id="{B77C9AA1-4D39-E645-89FE-DFFDFDD07FAB}"/>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3731698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92C6-D3B5-AA41-AA69-C354267D8AFB}"/>
              </a:ext>
            </a:extLst>
          </p:cNvPr>
          <p:cNvSpPr>
            <a:spLocks noGrp="1"/>
          </p:cNvSpPr>
          <p:nvPr>
            <p:ph type="title"/>
          </p:nvPr>
        </p:nvSpPr>
        <p:spPr/>
        <p:txBody>
          <a:bodyPr/>
          <a:lstStyle/>
          <a:p>
            <a:r>
              <a:rPr lang="en-IS"/>
              <a:t>Summary</a:t>
            </a:r>
            <a:r>
              <a:rPr lang="en-CA" dirty="0"/>
              <a:t>: Wellness Wheel</a:t>
            </a:r>
            <a:endParaRPr lang="en-IS"/>
          </a:p>
        </p:txBody>
      </p:sp>
      <p:pic>
        <p:nvPicPr>
          <p:cNvPr id="7" name="Content Placeholder 8"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5D764689-61BA-A344-A706-BF1268CDAFC0}"/>
              </a:ext>
            </a:extLst>
          </p:cNvPr>
          <p:cNvPicPr>
            <a:picLocks noChangeAspect="1"/>
          </p:cNvPicPr>
          <p:nvPr/>
        </p:nvPicPr>
        <p:blipFill>
          <a:blip r:embed="rId3"/>
          <a:srcRect/>
          <a:stretch/>
        </p:blipFill>
        <p:spPr>
          <a:xfrm>
            <a:off x="3924300" y="1828800"/>
            <a:ext cx="4343400" cy="4343400"/>
          </a:xfrm>
          <a:prstGeom prst="rect">
            <a:avLst/>
          </a:prstGeom>
        </p:spPr>
      </p:pic>
    </p:spTree>
    <p:extLst>
      <p:ext uri="{BB962C8B-B14F-4D97-AF65-F5344CB8AC3E}">
        <p14:creationId xmlns:p14="http://schemas.microsoft.com/office/powerpoint/2010/main" val="155700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68FA-0ABD-BD46-AF54-592B82F8EE00}"/>
              </a:ext>
            </a:extLst>
          </p:cNvPr>
          <p:cNvSpPr>
            <a:spLocks noGrp="1"/>
          </p:cNvSpPr>
          <p:nvPr>
            <p:ph type="title"/>
          </p:nvPr>
        </p:nvSpPr>
        <p:spPr/>
        <p:txBody>
          <a:bodyPr/>
          <a:lstStyle/>
          <a:p>
            <a:r>
              <a:rPr lang="en-US" dirty="0"/>
              <a:t>Structure of Session</a:t>
            </a:r>
          </a:p>
        </p:txBody>
      </p:sp>
      <p:sp>
        <p:nvSpPr>
          <p:cNvPr id="3" name="Content Placeholder 2">
            <a:extLst>
              <a:ext uri="{FF2B5EF4-FFF2-40B4-BE49-F238E27FC236}">
                <a16:creationId xmlns:a16="http://schemas.microsoft.com/office/drawing/2014/main" id="{64740C35-58D4-DA43-8517-97D4EA2F33F5}"/>
              </a:ext>
            </a:extLst>
          </p:cNvPr>
          <p:cNvSpPr>
            <a:spLocks noGrp="1"/>
          </p:cNvSpPr>
          <p:nvPr>
            <p:ph idx="1"/>
          </p:nvPr>
        </p:nvSpPr>
        <p:spPr/>
        <p:txBody>
          <a:bodyPr/>
          <a:lstStyle/>
          <a:p>
            <a:pPr marL="0" indent="0">
              <a:buNone/>
            </a:pPr>
            <a:r>
              <a:rPr lang="en-US" dirty="0"/>
              <a:t>This session covers four main areas:</a:t>
            </a:r>
          </a:p>
          <a:p>
            <a:pPr marL="0" indent="0">
              <a:buNone/>
            </a:pPr>
            <a:endParaRPr lang="en-US" dirty="0"/>
          </a:p>
          <a:p>
            <a:r>
              <a:rPr lang="en-US" dirty="0"/>
              <a:t>Mental health and wellness</a:t>
            </a:r>
          </a:p>
          <a:p>
            <a:r>
              <a:rPr lang="en-US" dirty="0"/>
              <a:t>Language and marginalized groups</a:t>
            </a:r>
          </a:p>
          <a:p>
            <a:r>
              <a:rPr lang="en-US" dirty="0"/>
              <a:t>Stress and taking care of ourselves </a:t>
            </a:r>
          </a:p>
          <a:p>
            <a:r>
              <a:rPr lang="en-US" dirty="0"/>
              <a:t>Helping other students (how to respond and refer to students to campus and community resources)</a:t>
            </a:r>
          </a:p>
        </p:txBody>
      </p:sp>
      <p:sp>
        <p:nvSpPr>
          <p:cNvPr id="4" name="Footer Placeholder 3">
            <a:extLst>
              <a:ext uri="{FF2B5EF4-FFF2-40B4-BE49-F238E27FC236}">
                <a16:creationId xmlns:a16="http://schemas.microsoft.com/office/drawing/2014/main" id="{893CCBEB-E138-144D-A063-0972702F52E3}"/>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1268529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37B5-8DB7-0646-8FF1-C0AA1605474E}"/>
              </a:ext>
            </a:extLst>
          </p:cNvPr>
          <p:cNvSpPr>
            <a:spLocks noGrp="1"/>
          </p:cNvSpPr>
          <p:nvPr>
            <p:ph type="title"/>
          </p:nvPr>
        </p:nvSpPr>
        <p:spPr/>
        <p:txBody>
          <a:bodyPr/>
          <a:lstStyle/>
          <a:p>
            <a:r>
              <a:rPr lang="en-US" dirty="0"/>
              <a:t>Summary: Mental Health Continuum</a:t>
            </a:r>
          </a:p>
        </p:txBody>
      </p:sp>
      <p:pic>
        <p:nvPicPr>
          <p:cNvPr id="10" name="Content Placeholder 10" descr="A continuum that, moving from left to right, shows No Distress, coloured green and labelled Healthy, indicating normal functioning; then Mental Distress, coloured yellow and labelled Mild, indicating common and reversible distress; then Mental Health Problem, coloured orange and labelled Moderate, indicating significant funcational impairement; finally Mental Illness, coloured red and labelled Severe, indicating severe and persistant functional impairment. ">
            <a:extLst>
              <a:ext uri="{FF2B5EF4-FFF2-40B4-BE49-F238E27FC236}">
                <a16:creationId xmlns:a16="http://schemas.microsoft.com/office/drawing/2014/main" id="{81A3C503-1568-5647-80A5-A982DF5B9C0F}"/>
              </a:ext>
            </a:extLst>
          </p:cNvPr>
          <p:cNvPicPr>
            <a:picLocks noGrp="1" noChangeAspect="1"/>
          </p:cNvPicPr>
          <p:nvPr>
            <p:ph idx="1"/>
          </p:nvPr>
        </p:nvPicPr>
        <p:blipFill>
          <a:blip r:embed="rId2"/>
          <a:stretch>
            <a:fillRect/>
          </a:stretch>
        </p:blipFill>
        <p:spPr>
          <a:xfrm>
            <a:off x="922262" y="2091447"/>
            <a:ext cx="10349688" cy="3604245"/>
          </a:xfrm>
        </p:spPr>
      </p:pic>
      <p:sp>
        <p:nvSpPr>
          <p:cNvPr id="11" name="TextBox 10">
            <a:extLst>
              <a:ext uri="{FF2B5EF4-FFF2-40B4-BE49-F238E27FC236}">
                <a16:creationId xmlns:a16="http://schemas.microsoft.com/office/drawing/2014/main" id="{BCE89BB2-8F3F-974D-9303-8DF2E1CE3F5D}"/>
              </a:ext>
              <a:ext uri="{C183D7F6-B498-43B3-948B-1728B52AA6E4}">
                <adec:decorative xmlns:adec="http://schemas.microsoft.com/office/drawing/2017/decorative" val="1"/>
              </a:ext>
            </a:extLst>
          </p:cNvPr>
          <p:cNvSpPr txBox="1"/>
          <p:nvPr/>
        </p:nvSpPr>
        <p:spPr>
          <a:xfrm>
            <a:off x="1733037" y="2517936"/>
            <a:ext cx="1487780" cy="369332"/>
          </a:xfrm>
          <a:prstGeom prst="rect">
            <a:avLst/>
          </a:prstGeom>
          <a:noFill/>
        </p:spPr>
        <p:txBody>
          <a:bodyPr wrap="square" rtlCol="0">
            <a:spAutoFit/>
          </a:bodyPr>
          <a:lstStyle/>
          <a:p>
            <a:pPr algn="ctr"/>
            <a:r>
              <a:rPr lang="en-US" b="1" dirty="0"/>
              <a:t>No Distress</a:t>
            </a:r>
          </a:p>
        </p:txBody>
      </p:sp>
      <p:sp>
        <p:nvSpPr>
          <p:cNvPr id="12" name="Rectangle 11">
            <a:extLst>
              <a:ext uri="{FF2B5EF4-FFF2-40B4-BE49-F238E27FC236}">
                <a16:creationId xmlns:a16="http://schemas.microsoft.com/office/drawing/2014/main" id="{2AD9F287-3BD8-C24D-8E30-0AE25268F4F4}"/>
              </a:ext>
              <a:ext uri="{C183D7F6-B498-43B3-948B-1728B52AA6E4}">
                <adec:decorative xmlns:adec="http://schemas.microsoft.com/office/drawing/2017/decorative" val="1"/>
              </a:ext>
            </a:extLst>
          </p:cNvPr>
          <p:cNvSpPr/>
          <p:nvPr/>
        </p:nvSpPr>
        <p:spPr>
          <a:xfrm>
            <a:off x="3948894" y="2514781"/>
            <a:ext cx="1672381" cy="369332"/>
          </a:xfrm>
          <a:prstGeom prst="rect">
            <a:avLst/>
          </a:prstGeom>
        </p:spPr>
        <p:txBody>
          <a:bodyPr wrap="none">
            <a:spAutoFit/>
          </a:bodyPr>
          <a:lstStyle/>
          <a:p>
            <a:pPr algn="ctr"/>
            <a:r>
              <a:rPr lang="en-US" b="1" dirty="0"/>
              <a:t>Mental Distress</a:t>
            </a:r>
          </a:p>
        </p:txBody>
      </p:sp>
      <p:sp>
        <p:nvSpPr>
          <p:cNvPr id="13" name="Rectangle 12">
            <a:extLst>
              <a:ext uri="{FF2B5EF4-FFF2-40B4-BE49-F238E27FC236}">
                <a16:creationId xmlns:a16="http://schemas.microsoft.com/office/drawing/2014/main" id="{E2E6B2D9-0259-3A41-AE72-F096D5B3A1DA}"/>
              </a:ext>
              <a:ext uri="{C183D7F6-B498-43B3-948B-1728B52AA6E4}">
                <adec:decorative xmlns:adec="http://schemas.microsoft.com/office/drawing/2017/decorative" val="1"/>
              </a:ext>
            </a:extLst>
          </p:cNvPr>
          <p:cNvSpPr/>
          <p:nvPr/>
        </p:nvSpPr>
        <p:spPr>
          <a:xfrm>
            <a:off x="6055561" y="2514781"/>
            <a:ext cx="2420086" cy="369332"/>
          </a:xfrm>
          <a:prstGeom prst="rect">
            <a:avLst/>
          </a:prstGeom>
        </p:spPr>
        <p:txBody>
          <a:bodyPr wrap="none">
            <a:spAutoFit/>
          </a:bodyPr>
          <a:lstStyle/>
          <a:p>
            <a:pPr algn="ctr"/>
            <a:r>
              <a:rPr lang="en-US" b="1" dirty="0"/>
              <a:t>Mental Health Problem</a:t>
            </a:r>
          </a:p>
        </p:txBody>
      </p:sp>
      <p:sp>
        <p:nvSpPr>
          <p:cNvPr id="14" name="Rectangle 13">
            <a:extLst>
              <a:ext uri="{FF2B5EF4-FFF2-40B4-BE49-F238E27FC236}">
                <a16:creationId xmlns:a16="http://schemas.microsoft.com/office/drawing/2014/main" id="{73882EC5-7B58-FA4E-9710-17F6FF7F7C08}"/>
              </a:ext>
              <a:ext uri="{C183D7F6-B498-43B3-948B-1728B52AA6E4}">
                <adec:decorative xmlns:adec="http://schemas.microsoft.com/office/drawing/2017/decorative" val="1"/>
              </a:ext>
            </a:extLst>
          </p:cNvPr>
          <p:cNvSpPr/>
          <p:nvPr/>
        </p:nvSpPr>
        <p:spPr>
          <a:xfrm>
            <a:off x="9115870" y="2514781"/>
            <a:ext cx="1518814" cy="369332"/>
          </a:xfrm>
          <a:prstGeom prst="rect">
            <a:avLst/>
          </a:prstGeom>
        </p:spPr>
        <p:txBody>
          <a:bodyPr wrap="none">
            <a:spAutoFit/>
          </a:bodyPr>
          <a:lstStyle/>
          <a:p>
            <a:pPr algn="ctr"/>
            <a:r>
              <a:rPr lang="en-US" b="1" dirty="0"/>
              <a:t>Mental Illness</a:t>
            </a:r>
          </a:p>
        </p:txBody>
      </p:sp>
      <p:sp>
        <p:nvSpPr>
          <p:cNvPr id="4" name="Footer Placeholder 3">
            <a:extLst>
              <a:ext uri="{FF2B5EF4-FFF2-40B4-BE49-F238E27FC236}">
                <a16:creationId xmlns:a16="http://schemas.microsoft.com/office/drawing/2014/main" id="{EA9920B0-5A91-8A4F-A8D5-7DECF644F638}"/>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2622095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92C6-D3B5-AA41-AA69-C354267D8AFB}"/>
              </a:ext>
            </a:extLst>
          </p:cNvPr>
          <p:cNvSpPr>
            <a:spLocks noGrp="1"/>
          </p:cNvSpPr>
          <p:nvPr>
            <p:ph type="title"/>
          </p:nvPr>
        </p:nvSpPr>
        <p:spPr/>
        <p:txBody>
          <a:bodyPr/>
          <a:lstStyle/>
          <a:p>
            <a:r>
              <a:rPr lang="en-IS"/>
              <a:t>Summary</a:t>
            </a:r>
            <a:r>
              <a:rPr lang="en-CA" dirty="0"/>
              <a:t>: Stress Curve</a:t>
            </a:r>
            <a:endParaRPr lang="en-IS"/>
          </a:p>
        </p:txBody>
      </p:sp>
      <p:pic>
        <p:nvPicPr>
          <p:cNvPr id="8" name="Picture 7" descr="A graph of the stress curve with student performance on the y axis and student stress level on the x axis. A bell curve starts in the far left, indicating too little stress (i.e. underload) and rises to opimal stress then begins to descends to too much stress (i.e. overloac) and finally to burnout. This bell curve, based on work by  researchers Yerkes and Dodson, shows how as stress increases, people move from a relaxed, laid back state to a focused and motivated state, then to a state of fatigue and exhaustion on to anxiety, panic, and anger and finally reach meltdown. ">
            <a:extLst>
              <a:ext uri="{FF2B5EF4-FFF2-40B4-BE49-F238E27FC236}">
                <a16:creationId xmlns:a16="http://schemas.microsoft.com/office/drawing/2014/main" id="{62B1EB74-5414-B643-9FDF-CEC19BD4B104}"/>
              </a:ext>
            </a:extLst>
          </p:cNvPr>
          <p:cNvPicPr>
            <a:picLocks noChangeAspect="1"/>
          </p:cNvPicPr>
          <p:nvPr/>
        </p:nvPicPr>
        <p:blipFill>
          <a:blip r:embed="rId3"/>
          <a:stretch>
            <a:fillRect/>
          </a:stretch>
        </p:blipFill>
        <p:spPr>
          <a:xfrm>
            <a:off x="1326643" y="1578494"/>
            <a:ext cx="9727180" cy="4592833"/>
          </a:xfrm>
          <a:prstGeom prst="rect">
            <a:avLst/>
          </a:prstGeom>
        </p:spPr>
      </p:pic>
      <p:sp>
        <p:nvSpPr>
          <p:cNvPr id="13" name="Footer Placeholder 4">
            <a:extLst>
              <a:ext uri="{FF2B5EF4-FFF2-40B4-BE49-F238E27FC236}">
                <a16:creationId xmlns:a16="http://schemas.microsoft.com/office/drawing/2014/main" id="{0CEE19C4-655F-4BBC-A64F-DEB47EE5F0C9}"/>
              </a:ext>
            </a:extLst>
          </p:cNvPr>
          <p:cNvSpPr>
            <a:spLocks noGrp="1"/>
          </p:cNvSpPr>
          <p:nvPr>
            <p:ph type="ftr" sz="quarter" idx="3"/>
          </p:nvPr>
        </p:nvSpPr>
        <p:spPr>
          <a:xfrm>
            <a:off x="3168503" y="6356350"/>
            <a:ext cx="58372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73100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FD77-B03F-0041-888D-D7A9FA81BC63}"/>
              </a:ext>
            </a:extLst>
          </p:cNvPr>
          <p:cNvSpPr>
            <a:spLocks noGrp="1"/>
          </p:cNvSpPr>
          <p:nvPr>
            <p:ph type="title"/>
          </p:nvPr>
        </p:nvSpPr>
        <p:spPr/>
        <p:txBody>
          <a:bodyPr/>
          <a:lstStyle/>
          <a:p>
            <a:r>
              <a:rPr lang="en-CA" dirty="0"/>
              <a:t>Reflection </a:t>
            </a:r>
          </a:p>
        </p:txBody>
      </p:sp>
      <p:sp>
        <p:nvSpPr>
          <p:cNvPr id="3" name="Content Placeholder 2">
            <a:extLst>
              <a:ext uri="{FF2B5EF4-FFF2-40B4-BE49-F238E27FC236}">
                <a16:creationId xmlns:a16="http://schemas.microsoft.com/office/drawing/2014/main" id="{9656A821-3C9A-6243-960E-A1376FE9E661}"/>
              </a:ext>
            </a:extLst>
          </p:cNvPr>
          <p:cNvSpPr>
            <a:spLocks noGrp="1"/>
          </p:cNvSpPr>
          <p:nvPr>
            <p:ph idx="1"/>
          </p:nvPr>
        </p:nvSpPr>
        <p:spPr>
          <a:xfrm>
            <a:off x="838200" y="2948940"/>
            <a:ext cx="10515600" cy="1851660"/>
          </a:xfrm>
        </p:spPr>
        <p:txBody>
          <a:bodyPr/>
          <a:lstStyle/>
          <a:p>
            <a:pPr marL="0" indent="0">
              <a:buNone/>
            </a:pPr>
            <a:r>
              <a:rPr lang="en-GB" dirty="0"/>
              <a:t>“I’ve learned that people will forget what you said, people will forget what you did, but people will never forget how you made them feel.”</a:t>
            </a:r>
            <a:endParaRPr lang="en-IS"/>
          </a:p>
          <a:p>
            <a:pPr marL="0" indent="0" algn="r">
              <a:buNone/>
            </a:pPr>
            <a:r>
              <a:rPr lang="en-GB" dirty="0"/>
              <a:t>— </a:t>
            </a:r>
            <a:r>
              <a:rPr lang="en-IS"/>
              <a:t>Maya Angelou</a:t>
            </a:r>
          </a:p>
          <a:p>
            <a:endParaRPr lang="en-CA" dirty="0"/>
          </a:p>
        </p:txBody>
      </p:sp>
      <p:sp>
        <p:nvSpPr>
          <p:cNvPr id="6" name="Footer Placeholder 4">
            <a:extLst>
              <a:ext uri="{FF2B5EF4-FFF2-40B4-BE49-F238E27FC236}">
                <a16:creationId xmlns:a16="http://schemas.microsoft.com/office/drawing/2014/main" id="{7A74FFFF-D3E6-48EB-AD01-8EF834A38C01}"/>
              </a:ext>
            </a:extLst>
          </p:cNvPr>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148146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5517-BFDC-C14A-A72F-66D59286D2E8}"/>
              </a:ext>
            </a:extLst>
          </p:cNvPr>
          <p:cNvSpPr>
            <a:spLocks noGrp="1"/>
          </p:cNvSpPr>
          <p:nvPr>
            <p:ph type="title"/>
          </p:nvPr>
        </p:nvSpPr>
        <p:spPr/>
        <p:txBody>
          <a:bodyPr/>
          <a:lstStyle/>
          <a:p>
            <a:r>
              <a:rPr lang="en-IS"/>
              <a:t>Questions or Comments</a:t>
            </a:r>
          </a:p>
        </p:txBody>
      </p:sp>
      <p:pic>
        <p:nvPicPr>
          <p:cNvPr id="9" name="Content Placeholder 8">
            <a:extLst>
              <a:ext uri="{FF2B5EF4-FFF2-40B4-BE49-F238E27FC236}">
                <a16:creationId xmlns:a16="http://schemas.microsoft.com/office/drawing/2014/main" id="{5FE14D83-928B-4DA6-B7F7-BFBF8E64A70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38200" y="2521744"/>
            <a:ext cx="10515600" cy="2957512"/>
          </a:xfrm>
        </p:spPr>
      </p:pic>
      <p:sp>
        <p:nvSpPr>
          <p:cNvPr id="8" name="Footer Placeholder 4">
            <a:extLst>
              <a:ext uri="{FF2B5EF4-FFF2-40B4-BE49-F238E27FC236}">
                <a16:creationId xmlns:a16="http://schemas.microsoft.com/office/drawing/2014/main" id="{1264DC5E-11C9-40AD-9968-B3F7B90486B6}"/>
              </a:ext>
            </a:extLst>
          </p:cNvPr>
          <p:cNvSpPr>
            <a:spLocks noGrp="1"/>
          </p:cNvSpPr>
          <p:nvPr>
            <p:ph type="ftr" sz="quarter" idx="3"/>
          </p:nvPr>
        </p:nvSpPr>
        <p:spPr>
          <a:xfrm>
            <a:off x="3264195" y="6356350"/>
            <a:ext cx="56458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923330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0EF0-97A7-1D4E-BB44-52CA3EC86E55}"/>
              </a:ext>
            </a:extLst>
          </p:cNvPr>
          <p:cNvSpPr>
            <a:spLocks noGrp="1"/>
          </p:cNvSpPr>
          <p:nvPr>
            <p:ph type="title"/>
          </p:nvPr>
        </p:nvSpPr>
        <p:spPr/>
        <p:txBody>
          <a:bodyPr/>
          <a:lstStyle/>
          <a:p>
            <a:r>
              <a:rPr lang="en-IS"/>
              <a:t>Thank </a:t>
            </a:r>
            <a:r>
              <a:rPr lang="en-CA" dirty="0"/>
              <a:t>Y</a:t>
            </a:r>
            <a:r>
              <a:rPr lang="en-IS"/>
              <a:t>ou</a:t>
            </a:r>
          </a:p>
        </p:txBody>
      </p:sp>
      <p:sp>
        <p:nvSpPr>
          <p:cNvPr id="3" name="Content Placeholder 2">
            <a:extLst>
              <a:ext uri="{FF2B5EF4-FFF2-40B4-BE49-F238E27FC236}">
                <a16:creationId xmlns:a16="http://schemas.microsoft.com/office/drawing/2014/main" id="{DE66CE18-F162-8F4A-94AC-F1AA8CADB2B3}"/>
              </a:ext>
            </a:extLst>
          </p:cNvPr>
          <p:cNvSpPr>
            <a:spLocks noGrp="1"/>
          </p:cNvSpPr>
          <p:nvPr>
            <p:ph idx="1"/>
          </p:nvPr>
        </p:nvSpPr>
        <p:spPr/>
        <p:txBody>
          <a:bodyPr/>
          <a:lstStyle/>
          <a:p>
            <a:pPr marL="0" indent="0">
              <a:buNone/>
            </a:pPr>
            <a:r>
              <a:rPr lang="en-IS" sz="2800"/>
              <a:t>If you need further information</a:t>
            </a:r>
            <a:r>
              <a:rPr lang="en-CA" sz="2800" dirty="0"/>
              <a:t>,</a:t>
            </a:r>
            <a:r>
              <a:rPr lang="en-IS" sz="2800"/>
              <a:t> please contact us. </a:t>
            </a:r>
          </a:p>
        </p:txBody>
      </p:sp>
      <p:sp>
        <p:nvSpPr>
          <p:cNvPr id="8" name="Footer Placeholder 4">
            <a:extLst>
              <a:ext uri="{FF2B5EF4-FFF2-40B4-BE49-F238E27FC236}">
                <a16:creationId xmlns:a16="http://schemas.microsoft.com/office/drawing/2014/main" id="{C3A572CF-D0D5-44D4-87F5-6CAE92EAD122}"/>
              </a:ext>
            </a:extLst>
          </p:cNvPr>
          <p:cNvSpPr>
            <a:spLocks noGrp="1"/>
          </p:cNvSpPr>
          <p:nvPr>
            <p:ph type="ftr" sz="quarter" idx="3"/>
          </p:nvPr>
        </p:nvSpPr>
        <p:spPr>
          <a:xfrm>
            <a:off x="3476846" y="6356350"/>
            <a:ext cx="57734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999919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071D-A5F7-7E4C-8416-328DC0B9F047}"/>
              </a:ext>
            </a:extLst>
          </p:cNvPr>
          <p:cNvSpPr>
            <a:spLocks noGrp="1"/>
          </p:cNvSpPr>
          <p:nvPr>
            <p:ph type="title"/>
          </p:nvPr>
        </p:nvSpPr>
        <p:spPr/>
        <p:txBody>
          <a:bodyPr/>
          <a:lstStyle/>
          <a:p>
            <a:r>
              <a:rPr lang="en-CA" dirty="0"/>
              <a:t>Media </a:t>
            </a:r>
            <a:r>
              <a:rPr lang="en-IS"/>
              <a:t>Attributions</a:t>
            </a:r>
          </a:p>
        </p:txBody>
      </p:sp>
      <p:sp>
        <p:nvSpPr>
          <p:cNvPr id="3" name="Content Placeholder 2">
            <a:extLst>
              <a:ext uri="{FF2B5EF4-FFF2-40B4-BE49-F238E27FC236}">
                <a16:creationId xmlns:a16="http://schemas.microsoft.com/office/drawing/2014/main" id="{1A3779AD-780F-AB4E-9DF4-B82B91282FFA}"/>
              </a:ext>
            </a:extLst>
          </p:cNvPr>
          <p:cNvSpPr>
            <a:spLocks noGrp="1"/>
          </p:cNvSpPr>
          <p:nvPr>
            <p:ph idx="1"/>
          </p:nvPr>
        </p:nvSpPr>
        <p:spPr/>
        <p:txBody>
          <a:bodyPr/>
          <a:lstStyle/>
          <a:p>
            <a:pPr marL="0" indent="0">
              <a:buNone/>
            </a:pPr>
            <a:r>
              <a:rPr lang="en-US" sz="1100" b="1" dirty="0"/>
              <a:t>Cover Slide &amp; Slide 19: </a:t>
            </a:r>
            <a:r>
              <a:rPr lang="en-US" sz="1100" dirty="0"/>
              <a:t>Smooth turquoise water by </a:t>
            </a:r>
            <a:r>
              <a:rPr lang="en-US" sz="1100" dirty="0">
                <a:hlinkClick r:id="rId3"/>
              </a:rPr>
              <a:t>Leo Rivas</a:t>
            </a:r>
            <a:r>
              <a:rPr lang="en-US" sz="1100" dirty="0"/>
              <a:t> on </a:t>
            </a:r>
            <a:r>
              <a:rPr lang="en-US" sz="1100" dirty="0">
                <a:hlinkClick r:id="rId4"/>
              </a:rPr>
              <a:t>Unsplash License</a:t>
            </a:r>
            <a:endParaRPr lang="en-CA" sz="1100" dirty="0"/>
          </a:p>
          <a:p>
            <a:pPr marL="0" indent="0">
              <a:buNone/>
            </a:pPr>
            <a:r>
              <a:rPr lang="en-US" sz="1100" b="1" dirty="0"/>
              <a:t>Slide 2:</a:t>
            </a:r>
            <a:r>
              <a:rPr lang="en-US" sz="1100" dirty="0"/>
              <a:t> </a:t>
            </a:r>
            <a:r>
              <a:rPr lang="en-US" sz="1100" dirty="0">
                <a:hlinkClick r:id="rId5"/>
              </a:rPr>
              <a:t>Lake in Dome Creek</a:t>
            </a:r>
            <a:r>
              <a:rPr lang="en-US" sz="1100" dirty="0"/>
              <a:t>, BC by </a:t>
            </a:r>
            <a:r>
              <a:rPr lang="en-CA" sz="1100" dirty="0"/>
              <a:t>Jakub Fryš. </a:t>
            </a:r>
            <a:r>
              <a:rPr lang="en-US" sz="1100" dirty="0">
                <a:hlinkClick r:id="rId6"/>
              </a:rPr>
              <a:t>https://commons.wikimedia.org/wiki/File:Lake_in_Dome_Creek.jpg</a:t>
            </a:r>
            <a:r>
              <a:rPr lang="en-US" sz="1100" dirty="0"/>
              <a:t>. </a:t>
            </a:r>
            <a:r>
              <a:rPr lang="en-US" sz="1100" dirty="0">
                <a:hlinkClick r:id="rId7"/>
              </a:rPr>
              <a:t>Creative Commons Attribution-Share Alike 4.0 International license</a:t>
            </a:r>
            <a:r>
              <a:rPr lang="en-US" sz="1100" dirty="0"/>
              <a:t>. </a:t>
            </a:r>
            <a:r>
              <a:rPr lang="en-CA" sz="1100" dirty="0"/>
              <a:t> </a:t>
            </a:r>
          </a:p>
          <a:p>
            <a:pPr marL="0" indent="0">
              <a:buNone/>
            </a:pPr>
            <a:r>
              <a:rPr lang="en-CA" sz="1100" b="1" dirty="0"/>
              <a:t>Slide 12, 13, 26 &amp; 46:</a:t>
            </a:r>
            <a:r>
              <a:rPr lang="en-CA" sz="1100" dirty="0"/>
              <a:t> </a:t>
            </a:r>
            <a:r>
              <a:rPr lang="en-US" sz="1100" dirty="0"/>
              <a:t>Wellness Wheel © Jewell Gillies</a:t>
            </a:r>
            <a:r>
              <a:rPr lang="en-CA" sz="1100" dirty="0"/>
              <a:t>.</a:t>
            </a:r>
            <a:r>
              <a:rPr lang="en-US" sz="1100" dirty="0"/>
              <a:t> </a:t>
            </a:r>
            <a:r>
              <a:rPr lang="en-US" sz="1100" dirty="0">
                <a:hlinkClick r:id="rId7"/>
              </a:rPr>
              <a:t>Creative Commons Attribution 4.0 International license.</a:t>
            </a:r>
            <a:r>
              <a:rPr lang="en-US" sz="1100" dirty="0"/>
              <a:t> ICONS » yoga by zidney from the Noun Project | heart rate by Naufal Hudallah from the Noun Project | Book by Studio TROISQUATRE from the Noun Project | Gears by Gregor Cresnar from the Noun Project | Lotus by Brad Avison from the Noun Project | landscape by Creative Stall from the Noun Project | forest by Creative Stall from the Noun Project | Sea Sunset by Creative Stall from the Noun Project | Park by Creative Stall from the Noun Project | gaining by Alice Design from the Noun Project | Tree by Brian Hurshman from the Noun Project</a:t>
            </a:r>
            <a:endParaRPr lang="en-CA" sz="1100" dirty="0"/>
          </a:p>
          <a:p>
            <a:pPr marL="0" indent="0">
              <a:buNone/>
            </a:pPr>
            <a:r>
              <a:rPr lang="en-CA" sz="1100" b="1" dirty="0"/>
              <a:t>Slides 14 &amp; 47: </a:t>
            </a:r>
            <a:r>
              <a:rPr lang="en-CA" sz="1100" dirty="0"/>
              <a:t>Mental Health Continuum </a:t>
            </a:r>
            <a:r>
              <a:rPr lang="en-US" sz="1100" dirty="0"/>
              <a:t>© BCcampus based on the</a:t>
            </a:r>
            <a:r>
              <a:rPr lang="en-CA" sz="1100" dirty="0"/>
              <a:t> University of Victoria continuum of mental health, which is adapted from on Queen’s University continuum of mental health and the Canada Department of National Defence continuum of mental health</a:t>
            </a:r>
          </a:p>
          <a:p>
            <a:pPr marL="0" indent="0">
              <a:buNone/>
            </a:pPr>
            <a:r>
              <a:rPr lang="en-US" sz="1100" b="1" dirty="0"/>
              <a:t>Slide 17: </a:t>
            </a:r>
            <a:r>
              <a:rPr lang="en-US" sz="1100" dirty="0"/>
              <a:t>Dual-Continuum Model © BCcampus based on the conceptual work of Corey Keys and a diagram created by CACUSS and Canadian Mental Health Association is licensed under a CC BY-NC (Attribution NonCommercial) license.</a:t>
            </a:r>
            <a:endParaRPr lang="en-CA" sz="1100" dirty="0"/>
          </a:p>
          <a:p>
            <a:pPr marL="0" indent="0">
              <a:buNone/>
            </a:pPr>
            <a:r>
              <a:rPr lang="en-US" sz="1100" b="1" dirty="0"/>
              <a:t>Slide 22, 33, &amp; 35</a:t>
            </a:r>
            <a:r>
              <a:rPr lang="en-US" sz="1100" dirty="0"/>
              <a:t>: </a:t>
            </a:r>
            <a:r>
              <a:rPr lang="en-CA" sz="1100" dirty="0"/>
              <a:t>reflections of the heart by </a:t>
            </a:r>
            <a:r>
              <a:rPr lang="en-CA" sz="1100" dirty="0">
                <a:hlinkClick r:id="rId8"/>
              </a:rPr>
              <a:t>Álvaro Bueno</a:t>
            </a:r>
            <a:r>
              <a:rPr lang="en-CA" sz="1100" dirty="0"/>
              <a:t>, ES from the Noun Project. </a:t>
            </a:r>
            <a:r>
              <a:rPr lang="en-CA" sz="1100" dirty="0">
                <a:hlinkClick r:id="rId9"/>
              </a:rPr>
              <a:t>https://thenounproject.com/search/?q=2283668&amp;i=2283668</a:t>
            </a:r>
            <a:r>
              <a:rPr lang="en-CA" sz="1100" dirty="0"/>
              <a:t>. </a:t>
            </a:r>
            <a:r>
              <a:rPr lang="en-CA" sz="1100" dirty="0">
                <a:hlinkClick r:id="rId7"/>
              </a:rPr>
              <a:t>CC BY license</a:t>
            </a:r>
            <a:r>
              <a:rPr lang="en-CA" sz="1100" dirty="0"/>
              <a:t>.</a:t>
            </a:r>
          </a:p>
          <a:p>
            <a:pPr marL="0" indent="0">
              <a:buNone/>
            </a:pPr>
            <a:r>
              <a:rPr lang="en-CA" sz="1100" b="1" dirty="0"/>
              <a:t>Slide 25 &amp; 48:</a:t>
            </a:r>
            <a:r>
              <a:rPr lang="en-CA" sz="1100" dirty="0"/>
              <a:t> Stress Curve. Adapted from the Yerkes-Dodson Law and Performance, 1908. </a:t>
            </a:r>
          </a:p>
          <a:p>
            <a:pPr marL="0" indent="0">
              <a:buNone/>
            </a:pPr>
            <a:r>
              <a:rPr lang="en-CA" sz="1100" b="1" dirty="0"/>
              <a:t>Slide 34:</a:t>
            </a:r>
            <a:r>
              <a:rPr lang="en-CA" sz="1100" dirty="0"/>
              <a:t> Practicing Empathy. </a:t>
            </a:r>
            <a:r>
              <a:rPr lang="en-CA" sz="1100" dirty="0">
                <a:hlinkClick r:id="rId10"/>
              </a:rPr>
              <a:t>https://commons.wikimedia.org/wiki/File:Practicing-Empathy.jpg</a:t>
            </a:r>
            <a:r>
              <a:rPr lang="en-CA" sz="1100" dirty="0"/>
              <a:t>. </a:t>
            </a:r>
            <a:r>
              <a:rPr lang="en-CA" sz="1100" dirty="0">
                <a:hlinkClick r:id="rId11"/>
              </a:rPr>
              <a:t>CC BY license</a:t>
            </a:r>
            <a:r>
              <a:rPr lang="en-CA" sz="1100" dirty="0"/>
              <a:t>.</a:t>
            </a:r>
          </a:p>
          <a:p>
            <a:pPr marL="0" indent="0">
              <a:buNone/>
            </a:pPr>
            <a:r>
              <a:rPr lang="en-CA" sz="1100" b="1" dirty="0"/>
              <a:t>Slide 43: </a:t>
            </a:r>
            <a:r>
              <a:rPr lang="en-CA" sz="1100" dirty="0"/>
              <a:t>Flower of Indian Lotus by Hong Zang. Retrieved from </a:t>
            </a:r>
            <a:r>
              <a:rPr lang="en-CA" sz="1100" dirty="0">
                <a:hlinkClick r:id="rId12"/>
              </a:rPr>
              <a:t>https://commons.wikimedia.org/wiki/File:Lotus_flower_(978659).</a:t>
            </a:r>
            <a:r>
              <a:rPr lang="en-CA" sz="1100" dirty="0">
                <a:hlinkClick r:id="rId13"/>
              </a:rPr>
              <a:t>jpg</a:t>
            </a:r>
            <a:r>
              <a:rPr lang="en-CA" sz="1100" dirty="0"/>
              <a:t> This file is made available under the </a:t>
            </a:r>
            <a:r>
              <a:rPr lang="en-CA" sz="1100" dirty="0">
                <a:hlinkClick r:id="rId14" tooltip="w:en:Creative Commons"/>
              </a:rPr>
              <a:t>Creative Commons</a:t>
            </a:r>
            <a:r>
              <a:rPr lang="en-CA" sz="1100" dirty="0"/>
              <a:t> </a:t>
            </a:r>
            <a:r>
              <a:rPr lang="en-CA" sz="1100" dirty="0">
                <a:hlinkClick r:id="rId15"/>
              </a:rPr>
              <a:t>CC0 1.0 Universal Public Domain Dedication</a:t>
            </a:r>
            <a:r>
              <a:rPr lang="en-CA" sz="1100" dirty="0"/>
              <a:t>.</a:t>
            </a:r>
          </a:p>
          <a:p>
            <a:pPr marL="0" indent="0">
              <a:buNone/>
            </a:pPr>
            <a:r>
              <a:rPr lang="en-CA" sz="1100" b="1" dirty="0"/>
              <a:t>Slide 50: </a:t>
            </a:r>
            <a:r>
              <a:rPr lang="en-CA" sz="1100" dirty="0"/>
              <a:t>Diversity speech bubble icons by Louise Wigö. Retrieved from </a:t>
            </a:r>
            <a:r>
              <a:rPr lang="en-CA" sz="1100" dirty="0">
                <a:hlinkClick r:id="rId16"/>
              </a:rPr>
              <a:t>https://commons.wikimedia.org/wiki/File:Diversity_speech_bubble_icons.svg</a:t>
            </a:r>
            <a:r>
              <a:rPr lang="en-CA" sz="1100" dirty="0"/>
              <a:t>. This file is made available under the </a:t>
            </a:r>
            <a:r>
              <a:rPr lang="en-CA" sz="1100" dirty="0">
                <a:hlinkClick r:id="rId14" tooltip="w:en:Creative Commons"/>
              </a:rPr>
              <a:t>Creative Commons</a:t>
            </a:r>
            <a:r>
              <a:rPr lang="en-CA" sz="1100" dirty="0"/>
              <a:t> </a:t>
            </a:r>
            <a:r>
              <a:rPr lang="en-CA" sz="1100" dirty="0">
                <a:hlinkClick r:id="rId15"/>
              </a:rPr>
              <a:t>CC0 1.0 Universal Public Domain Dedication</a:t>
            </a:r>
            <a:r>
              <a:rPr lang="en-CA" sz="1100" dirty="0"/>
              <a:t>.</a:t>
            </a:r>
          </a:p>
        </p:txBody>
      </p:sp>
      <p:sp>
        <p:nvSpPr>
          <p:cNvPr id="8" name="Footer Placeholder 4">
            <a:extLst>
              <a:ext uri="{FF2B5EF4-FFF2-40B4-BE49-F238E27FC236}">
                <a16:creationId xmlns:a16="http://schemas.microsoft.com/office/drawing/2014/main" id="{114DDBFA-627D-48E7-9328-B6A34B96498C}"/>
              </a:ext>
            </a:extLst>
          </p:cNvPr>
          <p:cNvSpPr>
            <a:spLocks noGrp="1"/>
          </p:cNvSpPr>
          <p:nvPr>
            <p:ph type="ftr" sz="quarter" idx="3"/>
          </p:nvPr>
        </p:nvSpPr>
        <p:spPr>
          <a:xfrm>
            <a:off x="3413050" y="6356350"/>
            <a:ext cx="56990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212081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4E91-3E66-974C-A5BF-F6F70ECBF5D0}"/>
              </a:ext>
            </a:extLst>
          </p:cNvPr>
          <p:cNvSpPr>
            <a:spLocks noGrp="1"/>
          </p:cNvSpPr>
          <p:nvPr>
            <p:ph type="title"/>
          </p:nvPr>
        </p:nvSpPr>
        <p:spPr/>
        <p:txBody>
          <a:bodyPr/>
          <a:lstStyle/>
          <a:p>
            <a:r>
              <a:rPr lang="en-IS"/>
              <a:t>Practical Information </a:t>
            </a:r>
          </a:p>
        </p:txBody>
      </p:sp>
      <p:sp>
        <p:nvSpPr>
          <p:cNvPr id="3" name="Content Placeholder 2">
            <a:extLst>
              <a:ext uri="{FF2B5EF4-FFF2-40B4-BE49-F238E27FC236}">
                <a16:creationId xmlns:a16="http://schemas.microsoft.com/office/drawing/2014/main" id="{21962C4D-0E30-AF4B-B98E-B9CE291F3982}"/>
              </a:ext>
            </a:extLst>
          </p:cNvPr>
          <p:cNvSpPr>
            <a:spLocks noGrp="1"/>
          </p:cNvSpPr>
          <p:nvPr>
            <p:ph idx="1"/>
          </p:nvPr>
        </p:nvSpPr>
        <p:spPr/>
        <p:txBody>
          <a:bodyPr/>
          <a:lstStyle/>
          <a:p>
            <a:r>
              <a:rPr lang="en-CA" sz="2800" dirty="0"/>
              <a:t>Session</a:t>
            </a:r>
            <a:r>
              <a:rPr lang="en-IS" sz="2800"/>
              <a:t> is </a:t>
            </a:r>
            <a:r>
              <a:rPr lang="en-CA" sz="2800" dirty="0"/>
              <a:t>two</a:t>
            </a:r>
            <a:r>
              <a:rPr lang="en-IS" sz="2800"/>
              <a:t> hours long.</a:t>
            </a:r>
          </a:p>
          <a:p>
            <a:r>
              <a:rPr lang="en-IS" sz="2800"/>
              <a:t>Questions and reflections are encouraged.</a:t>
            </a:r>
          </a:p>
          <a:p>
            <a:r>
              <a:rPr lang="en-IS" sz="2800"/>
              <a:t>Handouts will be available at the end.</a:t>
            </a:r>
          </a:p>
          <a:p>
            <a:r>
              <a:rPr lang="en-IS" sz="2800"/>
              <a:t>If online</a:t>
            </a:r>
            <a:r>
              <a:rPr lang="en-CA" dirty="0"/>
              <a:t>, r</a:t>
            </a:r>
            <a:r>
              <a:rPr lang="en-IS" sz="2800"/>
              <a:t>emember to use the mute button.</a:t>
            </a:r>
          </a:p>
          <a:p>
            <a:r>
              <a:rPr lang="en-IS" sz="2800"/>
              <a:t>If online</a:t>
            </a:r>
            <a:r>
              <a:rPr lang="en-CA" sz="2800" dirty="0"/>
              <a:t>,</a:t>
            </a:r>
            <a:r>
              <a:rPr lang="en-CA" dirty="0"/>
              <a:t> l</a:t>
            </a:r>
            <a:r>
              <a:rPr lang="en-IS" sz="2800"/>
              <a:t>eaving your camera on is optional.</a:t>
            </a:r>
          </a:p>
        </p:txBody>
      </p:sp>
      <p:sp>
        <p:nvSpPr>
          <p:cNvPr id="8" name="Footer Placeholder 4">
            <a:extLst>
              <a:ext uri="{FF2B5EF4-FFF2-40B4-BE49-F238E27FC236}">
                <a16:creationId xmlns:a16="http://schemas.microsoft.com/office/drawing/2014/main" id="{E4F0DA00-0E48-40E8-B42C-1F7BAEABAEA8}"/>
              </a:ext>
            </a:extLst>
          </p:cNvPr>
          <p:cNvSpPr>
            <a:spLocks noGrp="1"/>
          </p:cNvSpPr>
          <p:nvPr>
            <p:ph type="ftr" sz="quarter" idx="3"/>
          </p:nvPr>
        </p:nvSpPr>
        <p:spPr>
          <a:xfrm>
            <a:off x="3264195" y="6356350"/>
            <a:ext cx="57309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172649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49C3-6D5F-F84B-98E1-9721004AEBD5}"/>
              </a:ext>
            </a:extLst>
          </p:cNvPr>
          <p:cNvSpPr>
            <a:spLocks noGrp="1"/>
          </p:cNvSpPr>
          <p:nvPr>
            <p:ph type="title"/>
          </p:nvPr>
        </p:nvSpPr>
        <p:spPr/>
        <p:txBody>
          <a:bodyPr/>
          <a:lstStyle/>
          <a:p>
            <a:r>
              <a:rPr lang="en-IS"/>
              <a:t>Support and </a:t>
            </a:r>
            <a:r>
              <a:rPr lang="en-CA" dirty="0"/>
              <a:t>S</a:t>
            </a:r>
            <a:r>
              <a:rPr lang="en-IS"/>
              <a:t>elf-</a:t>
            </a:r>
            <a:r>
              <a:rPr lang="en-CA" dirty="0"/>
              <a:t>C</a:t>
            </a:r>
            <a:r>
              <a:rPr lang="en-IS"/>
              <a:t>are</a:t>
            </a:r>
          </a:p>
        </p:txBody>
      </p:sp>
      <p:sp>
        <p:nvSpPr>
          <p:cNvPr id="3" name="Content Placeholder 2">
            <a:extLst>
              <a:ext uri="{FF2B5EF4-FFF2-40B4-BE49-F238E27FC236}">
                <a16:creationId xmlns:a16="http://schemas.microsoft.com/office/drawing/2014/main" id="{EEA45703-1AC6-C141-B5D3-2D58921AA4BB}"/>
              </a:ext>
            </a:extLst>
          </p:cNvPr>
          <p:cNvSpPr>
            <a:spLocks noGrp="1"/>
          </p:cNvSpPr>
          <p:nvPr>
            <p:ph idx="1"/>
          </p:nvPr>
        </p:nvSpPr>
        <p:spPr/>
        <p:txBody>
          <a:bodyPr>
            <a:normAutofit/>
          </a:bodyPr>
          <a:lstStyle/>
          <a:p>
            <a:r>
              <a:rPr lang="en-IS" sz="2800"/>
              <a:t>Take any actions you need for your own well-being:</a:t>
            </a:r>
          </a:p>
          <a:p>
            <a:pPr lvl="1"/>
            <a:r>
              <a:rPr lang="en-IS" sz="2800"/>
              <a:t>Pause</a:t>
            </a:r>
          </a:p>
          <a:p>
            <a:pPr lvl="1"/>
            <a:r>
              <a:rPr lang="en-IS" sz="2800"/>
              <a:t>Ground yourself</a:t>
            </a:r>
          </a:p>
          <a:p>
            <a:pPr lvl="1"/>
            <a:r>
              <a:rPr lang="en-IS" sz="2800"/>
              <a:t>Take a break or leave (give us a thumbs up</a:t>
            </a:r>
            <a:r>
              <a:rPr lang="en-CA" sz="2800" dirty="0"/>
              <a:t> as you’re leaving so we know you’re okay</a:t>
            </a:r>
            <a:r>
              <a:rPr lang="en-IS" sz="2800"/>
              <a:t>)</a:t>
            </a:r>
          </a:p>
          <a:p>
            <a:r>
              <a:rPr lang="en-IS" sz="2800"/>
              <a:t>Share only if you are comfortable.</a:t>
            </a:r>
          </a:p>
          <a:p>
            <a:r>
              <a:rPr lang="en-IS" sz="2800"/>
              <a:t>If you need further support, reach out after the session.</a:t>
            </a:r>
          </a:p>
        </p:txBody>
      </p:sp>
      <p:sp>
        <p:nvSpPr>
          <p:cNvPr id="8" name="Footer Placeholder 4">
            <a:extLst>
              <a:ext uri="{FF2B5EF4-FFF2-40B4-BE49-F238E27FC236}">
                <a16:creationId xmlns:a16="http://schemas.microsoft.com/office/drawing/2014/main" id="{3B1958CB-B59F-4DA7-84D0-6AB9EFF0FED5}"/>
              </a:ext>
            </a:extLst>
          </p:cNvPr>
          <p:cNvSpPr>
            <a:spLocks noGrp="1"/>
          </p:cNvSpPr>
          <p:nvPr>
            <p:ph type="ftr" sz="quarter" idx="3"/>
          </p:nvPr>
        </p:nvSpPr>
        <p:spPr>
          <a:xfrm>
            <a:off x="3104707" y="6356350"/>
            <a:ext cx="576284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Starting a Conversation About Mental Health: Foundational Training for Students</a:t>
            </a:r>
          </a:p>
        </p:txBody>
      </p:sp>
    </p:spTree>
    <p:extLst>
      <p:ext uri="{BB962C8B-B14F-4D97-AF65-F5344CB8AC3E}">
        <p14:creationId xmlns:p14="http://schemas.microsoft.com/office/powerpoint/2010/main" val="300006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FAD8-DFC8-1647-B8CD-9C4B7BD3D684}"/>
              </a:ext>
            </a:extLst>
          </p:cNvPr>
          <p:cNvSpPr>
            <a:spLocks noGrp="1"/>
          </p:cNvSpPr>
          <p:nvPr>
            <p:ph type="title"/>
          </p:nvPr>
        </p:nvSpPr>
        <p:spPr/>
        <p:txBody>
          <a:bodyPr/>
          <a:lstStyle/>
          <a:p>
            <a:r>
              <a:rPr lang="en-US" dirty="0"/>
              <a:t>Group Guidelines</a:t>
            </a:r>
          </a:p>
        </p:txBody>
      </p:sp>
      <p:sp>
        <p:nvSpPr>
          <p:cNvPr id="4" name="Footer Placeholder 3">
            <a:extLst>
              <a:ext uri="{FF2B5EF4-FFF2-40B4-BE49-F238E27FC236}">
                <a16:creationId xmlns:a16="http://schemas.microsoft.com/office/drawing/2014/main" id="{AE6136C9-C1C8-3D43-A21D-38E9A8CCA3E0}"/>
              </a:ext>
            </a:extLst>
          </p:cNvPr>
          <p:cNvSpPr>
            <a:spLocks noGrp="1"/>
          </p:cNvSpPr>
          <p:nvPr>
            <p:ph type="ftr" sz="quarter" idx="3"/>
          </p:nvPr>
        </p:nvSpPr>
        <p:spPr/>
        <p:txBody>
          <a:bodyPr/>
          <a:lstStyle/>
          <a:p>
            <a:r>
              <a:rPr lang="en-US" dirty="0"/>
              <a:t>Starting a Conversation About Mental Health: Foundational Training for Students</a:t>
            </a:r>
          </a:p>
        </p:txBody>
      </p:sp>
      <p:pic>
        <p:nvPicPr>
          <p:cNvPr id="5" name="Content Placeholder 18">
            <a:extLst>
              <a:ext uri="{FF2B5EF4-FFF2-40B4-BE49-F238E27FC236}">
                <a16:creationId xmlns:a16="http://schemas.microsoft.com/office/drawing/2014/main" id="{298AEC01-442E-CA46-BF53-FADCD04E2C3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793067" y="1924127"/>
            <a:ext cx="4330207" cy="4330207"/>
          </a:xfrm>
          <a:prstGeom prst="rect">
            <a:avLst/>
          </a:prstGeom>
        </p:spPr>
      </p:pic>
    </p:spTree>
    <p:extLst>
      <p:ext uri="{BB962C8B-B14F-4D97-AF65-F5344CB8AC3E}">
        <p14:creationId xmlns:p14="http://schemas.microsoft.com/office/powerpoint/2010/main" val="108739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D72A-3F40-B448-89E5-AD003F51A076}"/>
              </a:ext>
            </a:extLst>
          </p:cNvPr>
          <p:cNvSpPr>
            <a:spLocks noGrp="1"/>
          </p:cNvSpPr>
          <p:nvPr>
            <p:ph type="title"/>
          </p:nvPr>
        </p:nvSpPr>
        <p:spPr/>
        <p:txBody>
          <a:bodyPr/>
          <a:lstStyle/>
          <a:p>
            <a:r>
              <a:rPr lang="en-US" dirty="0"/>
              <a:t>Breathing Exercise</a:t>
            </a:r>
          </a:p>
        </p:txBody>
      </p:sp>
      <p:sp>
        <p:nvSpPr>
          <p:cNvPr id="3" name="Content Placeholder 2">
            <a:extLst>
              <a:ext uri="{FF2B5EF4-FFF2-40B4-BE49-F238E27FC236}">
                <a16:creationId xmlns:a16="http://schemas.microsoft.com/office/drawing/2014/main" id="{5337F641-EA33-A84A-80BE-4BD86AB5009D}"/>
              </a:ext>
            </a:extLst>
          </p:cNvPr>
          <p:cNvSpPr>
            <a:spLocks noGrp="1"/>
          </p:cNvSpPr>
          <p:nvPr>
            <p:ph idx="1"/>
          </p:nvPr>
        </p:nvSpPr>
        <p:spPr/>
        <p:txBody>
          <a:bodyPr/>
          <a:lstStyle/>
          <a:p>
            <a:pPr marL="0" indent="0">
              <a:buNone/>
            </a:pPr>
            <a:r>
              <a:rPr lang="en-CA" dirty="0"/>
              <a:t>Relax your body and do the following:</a:t>
            </a:r>
          </a:p>
          <a:p>
            <a:pPr lvl="0"/>
            <a:r>
              <a:rPr lang="en-CA" dirty="0"/>
              <a:t>Let out all of the air in your lungs to the count of four.</a:t>
            </a:r>
          </a:p>
          <a:p>
            <a:pPr lvl="0"/>
            <a:r>
              <a:rPr lang="en-CA" dirty="0"/>
              <a:t>Keep your lungs empty for a count of four.</a:t>
            </a:r>
          </a:p>
          <a:p>
            <a:pPr lvl="0"/>
            <a:r>
              <a:rPr lang="en-CA" dirty="0"/>
              <a:t>Inhale for a count of four.</a:t>
            </a:r>
          </a:p>
          <a:p>
            <a:pPr lvl="0"/>
            <a:r>
              <a:rPr lang="en-CA" dirty="0"/>
              <a:t>Keep your lungs full for a count of four.</a:t>
            </a:r>
          </a:p>
          <a:p>
            <a:endParaRPr lang="en-US" dirty="0"/>
          </a:p>
        </p:txBody>
      </p:sp>
      <p:sp>
        <p:nvSpPr>
          <p:cNvPr id="4" name="Footer Placeholder 3">
            <a:extLst>
              <a:ext uri="{FF2B5EF4-FFF2-40B4-BE49-F238E27FC236}">
                <a16:creationId xmlns:a16="http://schemas.microsoft.com/office/drawing/2014/main" id="{A4D09849-5B7A-0D48-A16D-1D7E0452E0AD}"/>
              </a:ext>
            </a:extLst>
          </p:cNvPr>
          <p:cNvSpPr>
            <a:spLocks noGrp="1"/>
          </p:cNvSpPr>
          <p:nvPr>
            <p:ph type="ftr" sz="quarter" idx="3"/>
          </p:nvPr>
        </p:nvSpPr>
        <p:spPr/>
        <p:txBody>
          <a:bodyPr/>
          <a:lstStyle/>
          <a:p>
            <a:r>
              <a:rPr lang="en-US" dirty="0"/>
              <a:t>Starting a Conversation About Mental Health: Foundational Training for Students</a:t>
            </a:r>
          </a:p>
        </p:txBody>
      </p:sp>
    </p:spTree>
    <p:extLst>
      <p:ext uri="{BB962C8B-B14F-4D97-AF65-F5344CB8AC3E}">
        <p14:creationId xmlns:p14="http://schemas.microsoft.com/office/powerpoint/2010/main" val="414583499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{E761BD61-0BC1-B54E-AC59-9D7B04E83021}tf16401378</Template>
  <TotalTime>30925</TotalTime>
  <Words>2834</Words>
  <Application>Microsoft Macintosh PowerPoint</Application>
  <PresentationFormat>Widescreen</PresentationFormat>
  <Paragraphs>344</Paragraphs>
  <Slides>55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Starting a Conversation about Mental Health    Foundational Training for Students    </vt:lpstr>
      <vt:lpstr>Territory Acknowledgment</vt:lpstr>
      <vt:lpstr> Session Objectives  </vt:lpstr>
      <vt:lpstr>Understand Your Role</vt:lpstr>
      <vt:lpstr>Structure of Session</vt:lpstr>
      <vt:lpstr>Practical Information </vt:lpstr>
      <vt:lpstr>Support and Self-Care</vt:lpstr>
      <vt:lpstr>Group Guidelines</vt:lpstr>
      <vt:lpstr>Breathing Exercise</vt:lpstr>
      <vt:lpstr>What Is Mental Health?</vt:lpstr>
      <vt:lpstr>Defining Mental Health</vt:lpstr>
      <vt:lpstr>One Definition of Mental Health</vt:lpstr>
      <vt:lpstr>What Is Mental Wellness?</vt:lpstr>
      <vt:lpstr>Wellness Wheel</vt:lpstr>
      <vt:lpstr>Mental Health Continuum</vt:lpstr>
      <vt:lpstr>Mental Health and Mental Illness</vt:lpstr>
      <vt:lpstr>Mental Illness &amp; Flourishing</vt:lpstr>
      <vt:lpstr>Dual Continuum Model of Mental Health and Mental Illness</vt:lpstr>
      <vt:lpstr>Talking About Feelings and Emotions</vt:lpstr>
      <vt:lpstr>Activity: Words Matter</vt:lpstr>
      <vt:lpstr>Marginalized Groups</vt:lpstr>
      <vt:lpstr>Marginalized Groups and Mental Health</vt:lpstr>
      <vt:lpstr>Reflection</vt:lpstr>
      <vt:lpstr>Let’s Talk about Stress</vt:lpstr>
      <vt:lpstr>Rethinking Stress</vt:lpstr>
      <vt:lpstr>Video: Why Stress is Good for You</vt:lpstr>
      <vt:lpstr>Stress Curve</vt:lpstr>
      <vt:lpstr>What Is Resilience?</vt:lpstr>
      <vt:lpstr>Activity: Thinking about Stress</vt:lpstr>
      <vt:lpstr>Coping with Stress</vt:lpstr>
      <vt:lpstr>Taking Charge of Your Health</vt:lpstr>
      <vt:lpstr>Discussion: Taking Charge of Your Health</vt:lpstr>
      <vt:lpstr>Short Break</vt:lpstr>
      <vt:lpstr>Helping Other Students</vt:lpstr>
      <vt:lpstr>Reflection: Responding to Distress</vt:lpstr>
      <vt:lpstr>Empathetic Responses</vt:lpstr>
      <vt:lpstr>Video Reflection</vt:lpstr>
      <vt:lpstr>Steps to Helping Others When  They’re Stressed</vt:lpstr>
      <vt:lpstr>Referring Students for Help on Campus</vt:lpstr>
      <vt:lpstr>Provincial Mental Health Resources</vt:lpstr>
      <vt:lpstr>What To Do When You Are Concerned</vt:lpstr>
      <vt:lpstr>If a Student Doesn’t Want Help</vt:lpstr>
      <vt:lpstr>Maintaining Boundaries</vt:lpstr>
      <vt:lpstr>Check In with Your Feelings</vt:lpstr>
      <vt:lpstr>Consult or Refer</vt:lpstr>
      <vt:lpstr>Self-Care Brainstorm</vt:lpstr>
      <vt:lpstr>Practice Scenarios</vt:lpstr>
      <vt:lpstr>Scenario Debrief</vt:lpstr>
      <vt:lpstr>Summary: Wellness Wheel</vt:lpstr>
      <vt:lpstr>Summary: Mental Health Continuum</vt:lpstr>
      <vt:lpstr>Summary: Stress Curve</vt:lpstr>
      <vt:lpstr>Reflection </vt:lpstr>
      <vt:lpstr>Questions or Comments</vt:lpstr>
      <vt:lpstr>Thank You</vt:lpstr>
      <vt:lpstr>Media Attributions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to Connect: Supporting Students’ Mental Health</dc:title>
  <dc:creator>Elizabeth Warwick</dc:creator>
  <cp:lastModifiedBy>Elizabeth Warwick</cp:lastModifiedBy>
  <cp:revision>315</cp:revision>
  <dcterms:created xsi:type="dcterms:W3CDTF">2021-01-29T15:06:21Z</dcterms:created>
  <dcterms:modified xsi:type="dcterms:W3CDTF">2021-11-25T23:38:24Z</dcterms:modified>
</cp:coreProperties>
</file>