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embeddedFontLst>
    <p:embeddedFont>
      <p:font typeface="Open Sans" panose="020B0604020202020204" charset="0"/>
      <p:regular r:id="rId27"/>
      <p:bold r:id="rId28"/>
      <p:italic r:id="rId29"/>
      <p:boldItalic r:id="rId30"/>
    </p:embeddedFont>
    <p:embeddedFont>
      <p:font typeface="Roboto" panose="020B0604020202020204" charset="0"/>
      <p:regular r:id="rId31"/>
      <p:bold r:id="rId32"/>
      <p:italic r:id="rId33"/>
      <p:boldItalic r:id="rId34"/>
    </p:embeddedFont>
    <p:embeddedFont>
      <p:font typeface="Source Sans Pro" panose="020B060402020202020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39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46264686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ted.com/talks/eli_pariser_beware_online_filter_bubble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docs.google.com/document/d/1k3i2duNm0TxpDrtUKBQwvxMnYNyOMHvGTcox2xITRl0"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docs.google.com/document/d/1k3i2duNm0TxpDrtUKBQwvxMnYNyOMHvGTcox2xITRl0"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docs.google.com/document/d/1DbI5hLHeDYV9B2j04hzHlqHNvke2on_JbXQ_V8Sr7Ys"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Some websites use information that they know about you to deliver results that they think you will like. While this can be helpful for personal and casual browsing, it is quite troubling for research purposes, as your results may be less objective and may even reinforce your own inherent biases.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Watch all or a portion of </a:t>
            </a:r>
            <a:r>
              <a:rPr lang="en" sz="1200" u="sng">
                <a:solidFill>
                  <a:srgbClr val="00C5B9"/>
                </a:solidFill>
                <a:latin typeface="Roboto"/>
                <a:ea typeface="Roboto"/>
                <a:cs typeface="Roboto"/>
                <a:sym typeface="Roboto"/>
                <a:hlinkClick r:id="rId3"/>
              </a:rPr>
              <a:t>Pariser’s TED Talk</a:t>
            </a:r>
            <a:r>
              <a:rPr lang="en"/>
              <a:t> (09:04).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R="241300" lvl="0" rtl="0">
              <a:lnSpc>
                <a:spcPct val="150000"/>
              </a:lnSpc>
              <a:spcBef>
                <a:spcPts val="1900"/>
              </a:spcBef>
              <a:spcAft>
                <a:spcPts val="110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R="241300" lvl="0" rtl="0">
              <a:lnSpc>
                <a:spcPct val="150000"/>
              </a:lnSpc>
              <a:spcBef>
                <a:spcPts val="1900"/>
              </a:spcBef>
              <a:spcAft>
                <a:spcPts val="110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2" name="Shape 1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An </a:t>
            </a:r>
            <a:r>
              <a:rPr lang="en" sz="1200" u="sng">
                <a:solidFill>
                  <a:srgbClr val="00C5B9"/>
                </a:solidFill>
                <a:latin typeface="Roboto"/>
                <a:ea typeface="Roboto"/>
                <a:cs typeface="Roboto"/>
                <a:sym typeface="Roboto"/>
                <a:hlinkClick r:id="rId3"/>
              </a:rPr>
              <a:t>APA Citation Reference</a:t>
            </a:r>
            <a:r>
              <a:rPr lang="en" sz="1200">
                <a:solidFill>
                  <a:schemeClr val="dk1"/>
                </a:solidFill>
                <a:latin typeface="Roboto"/>
                <a:ea typeface="Roboto"/>
                <a:cs typeface="Roboto"/>
                <a:sym typeface="Roboto"/>
              </a:rPr>
              <a:t> is available for your students’ use.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8" name="Shape 1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a:solidFill>
                  <a:schemeClr val="dk1"/>
                </a:solidFill>
                <a:latin typeface="Roboto"/>
                <a:ea typeface="Roboto"/>
                <a:cs typeface="Roboto"/>
                <a:sym typeface="Roboto"/>
              </a:rPr>
              <a:t>An </a:t>
            </a:r>
            <a:r>
              <a:rPr lang="en" sz="1200" u="sng">
                <a:solidFill>
                  <a:srgbClr val="00C5B9"/>
                </a:solidFill>
                <a:latin typeface="Roboto"/>
                <a:ea typeface="Roboto"/>
                <a:cs typeface="Roboto"/>
                <a:sym typeface="Roboto"/>
                <a:hlinkClick r:id="rId3"/>
              </a:rPr>
              <a:t>APA Citation Reference</a:t>
            </a:r>
            <a:r>
              <a:rPr lang="en" sz="1200">
                <a:solidFill>
                  <a:schemeClr val="dk1"/>
                </a:solidFill>
                <a:latin typeface="Roboto"/>
                <a:ea typeface="Roboto"/>
                <a:cs typeface="Roboto"/>
                <a:sym typeface="Roboto"/>
              </a:rPr>
              <a:t> is available for your use.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4" name="Shape 1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a:solidFill>
                  <a:schemeClr val="dk1"/>
                </a:solidFill>
                <a:latin typeface="Roboto"/>
                <a:ea typeface="Roboto"/>
                <a:cs typeface="Roboto"/>
                <a:sym typeface="Roboto"/>
              </a:rPr>
              <a:t>Remember that your thesis statement should be easily identifiable and clearly articulated.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b="1">
                <a:solidFill>
                  <a:schemeClr val="dk1"/>
                </a:solidFill>
                <a:latin typeface="Roboto"/>
                <a:ea typeface="Roboto"/>
                <a:cs typeface="Roboto"/>
                <a:sym typeface="Roboto"/>
              </a:rPr>
              <a:t>Notes: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Ethos: your credibility</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Logos: logic/argument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Pathos: emotional appeal, passion, enthusiasm</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Remember, your reader has to WANT to read your document and to believe what you are saying. These proofs are especially important in a document that intends to persuade, but in any document you want your reader to like you (the voice behind the document) and to support your assertions. If you remember to consider each of these proofs in your work, you can help your reader to do that. </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First, Ethos. This helps you to establish that you can be trusted. You’ll need to show that you are a credible and ethical person. You can do this by demonstrating your experience, education, job position, etc., and showing that you have some authority on your subject.</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Second, Logos. This is all about the logic of your message—your argument. You’ll need to provide proof to the reader and show that you have evidence to support your message. You can do this by providing factual information, demonstrating expert opinions, and citing credible sources.</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Third, Pathos. This is about appealing to the reader, emotionally. This is where you demonstrate your own passion and enthusiasm for the subject and compel the reader to act or think in a certain way. </a:t>
            </a:r>
          </a:p>
          <a:p>
            <a:pPr lvl="0" rtl="0">
              <a:lnSpc>
                <a:spcPct val="150000"/>
              </a:lnSpc>
              <a:spcBef>
                <a:spcPts val="0"/>
              </a:spcBef>
              <a:buNone/>
            </a:pPr>
            <a:endParaRPr sz="1200">
              <a:solidFill>
                <a:schemeClr val="dk1"/>
              </a:solidFill>
              <a:latin typeface="Roboto"/>
              <a:ea typeface="Roboto"/>
              <a:cs typeface="Roboto"/>
              <a:sym typeface="Roboto"/>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These are different ways that you can organize information in your work. They can help you kickstart your thinking process and shape a convincing argument. For example, by organizing details by time, you can tell a story with a beginning, middle, and end. You can explain what happened and why. For example, if you are writing a letter giving news, you could use the time principle to explain the outcome of a scenario. </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Alternatively, you could use the compare and/or contrast principle in a recommendation report, for example, comparing two options and explaining why one should be chosen over another.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Today we’ll be discussing workplace documents. There are five types that you’ll commonly use: email, memos, letters, fax cover sheets, and short reports. Depending on your role and industry, you’ll encounter many others as well. In this section you will pull together what you’ve learned about grammar, punctuation, and plain language and use this alongside your knowledge about audiences and communication channels to choose the right document for the job, and write it well.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b="1">
                <a:solidFill>
                  <a:schemeClr val="dk1"/>
                </a:solidFill>
                <a:latin typeface="Roboto"/>
                <a:ea typeface="Roboto"/>
                <a:cs typeface="Roboto"/>
                <a:sym typeface="Roboto"/>
              </a:rPr>
              <a:t>Notes: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You should create an outline before you write, to establish the structure and order of your document. Usually, an outline has the following parts:</a:t>
            </a: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Introduction (main idea/thesis)</a:t>
            </a: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Body (main point, subpoint, specifics), for at least three sections</a:t>
            </a: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Conclusion (summarizes the main points 1–3)</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9" name="Shape 1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Develop an outline for your short report assignment using the </a:t>
            </a:r>
            <a:r>
              <a:rPr lang="en" sz="1200" u="sng">
                <a:solidFill>
                  <a:srgbClr val="1155CC"/>
                </a:solidFill>
                <a:latin typeface="Roboto"/>
                <a:ea typeface="Roboto"/>
                <a:cs typeface="Roboto"/>
                <a:sym typeface="Roboto"/>
                <a:hlinkClick r:id="rId3"/>
              </a:rPr>
              <a:t>Creating an Outline Handout</a:t>
            </a:r>
            <a:r>
              <a:rPr lang="en" sz="1200">
                <a:solidFill>
                  <a:schemeClr val="dk1"/>
                </a:solidFill>
                <a:latin typeface="Roboto"/>
                <a:ea typeface="Roboto"/>
                <a:cs typeface="Roboto"/>
                <a:sym typeface="Roboto"/>
              </a:rPr>
              <a: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6" name="Shape 2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Recap today’s lecture, touching on key points. </a:t>
            </a:r>
            <a:r>
              <a:rPr lang="en" sz="1200" i="1">
                <a:solidFill>
                  <a:schemeClr val="dk1"/>
                </a:solidFill>
                <a:latin typeface="Roboto"/>
                <a:ea typeface="Roboto"/>
                <a:cs typeface="Roboto"/>
                <a:sym typeface="Roboto"/>
              </a:rPr>
              <a:t>Today, you have learned…</a:t>
            </a:r>
            <a:r>
              <a:rPr lang="en" sz="1200">
                <a:solidFill>
                  <a:schemeClr val="dk1"/>
                </a:solidFill>
                <a:latin typeface="Roboto"/>
                <a:ea typeface="Roboto"/>
                <a:cs typeface="Roboto"/>
                <a:sym typeface="Roboto"/>
              </a:rPr>
              <a: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7" name="Shape 2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4" name="Shape 2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When you begin your research, you should first look at what information sources are immediately available to you. Your colleagues can be excellent resources at this early stage, because they may have taken on a task similar to the one you are about to do. Chances are, you have come across some material that might be helpful, through a professional development day, blog article, podcast, or some other avenue. You might even know an expert in the field you’ll be researching. Look to these people and resources first, as they will help you to develop your ideas.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Your next step is to get comfortable with the purpose of your document. If your boss has asked you for a summary report to help him or her convince the executive board to invest in a new productivity software, for example, you’ll already know that your general purpose is to persuade, and your specific purpose is to convince the 10 members of the board to authorize the purchase of the particular tool. Your purpose may not always be this straightforward, though, so you may need some time to consider it.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Related to your purpose is the consideration of your audience’s needs and expectations. Here, your primary audience is the executive board. What will they need or expect from you? Chances are, your organization has a standard way of presenting reports, so you should follow that format to make sure you cover all of the items your audience will expect to see.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You’ll also need to narrow your topic. You might start out by thinking that you should look for 20 reasons why the productivity tool is the right fit for your office, but when you pause to think that your boss needs the report in two days, you might have to refine your plan and focus instead on the specific and actionable results it can achieve based on five of the most common productivity problems your staff are facing. By doing this, you can focus on the key points and avoid irrelevant detail.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Next, you’ll need to plan your investigation. Where can you get the information you need? You might decide to call several satellite offices to find out how they are managing with the new tool, then do some research on the Internet to find out what the primary features of the tool are, for example.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You can make your life much easier if you organize your sources up-front. Each time you speak to someone at a satellite office, take a note of their name and contact details. When you find a website with helpful information, note down its URL and a few points. This way, when it comes time to writing your reference list, you have the information to hand. </a:t>
            </a:r>
          </a:p>
          <a:p>
            <a:pPr lvl="0">
              <a:lnSpc>
                <a:spcPct val="150000"/>
              </a:lnSpc>
              <a:spcBef>
                <a:spcPts val="0"/>
              </a:spcBef>
              <a:buClr>
                <a:schemeClr val="dk1"/>
              </a:buClr>
              <a:buSzPct val="100000"/>
              <a:buFont typeface="Arial"/>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It might be quite natural for you to turn to the Internet for your research, but have you ever thought about how to choose the search terms to use? This is where your thesaurus could come in handy! Look for synonyms of the keywords you have already tried, to see if you can dig up any further information. The search engine might generate some suggested search terms that you’ll see in your suggestion bar; these could help too.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When you use a search engine, you can also use boolean operators in your search to narrow down your search or exclude certain results. These include: </a:t>
            </a: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and/or/not</a:t>
            </a: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quotation marks</a:t>
            </a: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wildcard</a:t>
            </a: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parentheses</a:t>
            </a:r>
          </a:p>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R="241300" lvl="0" rtl="0">
              <a:lnSpc>
                <a:spcPct val="150000"/>
              </a:lnSpc>
              <a:spcBef>
                <a:spcPts val="1900"/>
              </a:spcBef>
              <a:spcAft>
                <a:spcPts val="110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a:t>
            </a:r>
            <a:r>
              <a:rPr lang="en" sz="1200">
                <a:solidFill>
                  <a:schemeClr val="dk1"/>
                </a:solidFill>
                <a:latin typeface="Roboto"/>
                <a:ea typeface="Roboto"/>
                <a:cs typeface="Roboto"/>
                <a:sym typeface="Roboto"/>
              </a:rPr>
              <a:t> The following websites, among many others, of course, can be useful when you are conducting an Internet search. </a:t>
            </a:r>
          </a:p>
          <a:p>
            <a:pPr lvl="0" rtl="0">
              <a:lnSpc>
                <a:spcPct val="115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Wikipedia: useful for getting a quick grounding on a subject; however, remember that because it can be easily edited (or updated), it is not always 100 percent accurate or reliable. It probably isn’t a good choice to cite in an academic paper, for example. </a:t>
            </a: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Social Media: can be useful for timely information on a specific event (i.e., an election or natural disaster). You can search Twitter for instances of a word or hashtag, for example, and find up-to-the-minute messages from people in the centre of the incident. </a:t>
            </a: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Google Scholar: helpful for academic work where you want experts in a specific topic. Searches academic journals and articles.</a:t>
            </a: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Google Books - with this service, you can search the contents of books that Google has scanned and indexed. This is a helpful tool to use before a trip to the library, as you can get a good idea of what book(s) you are looking for and what information they hold that is relevant to your inquiry. Sometimes, you can search the full text of a book, but often you are only able to access certain pages or sections, so this cannot (yet) entirely replace your trip to the library. </a:t>
            </a:r>
          </a:p>
          <a:p>
            <a:pPr marL="914400" lvl="1"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Major news websites (i.e., BBC News or CNN): Do remember that media organizations have inherent biases, so you will need to look to the most reputable sources to get accurate information. It is probably not a good idea to look to your local tabloid for a critical piece of information for your report, for example.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C5B9"/>
        </a:solidFill>
        <a:effectLst/>
      </p:bgPr>
    </p:bg>
    <p:spTree>
      <p:nvGrpSpPr>
        <p:cNvPr id="1" name="Shape 8"/>
        <p:cNvGrpSpPr/>
        <p:nvPr/>
      </p:nvGrpSpPr>
      <p:grpSpPr>
        <a:xfrm>
          <a:off x="0" y="0"/>
          <a:ext cx="0" cy="0"/>
          <a:chOff x="0" y="0"/>
          <a:chExt cx="0" cy="0"/>
        </a:xfrm>
      </p:grpSpPr>
      <p:sp>
        <p:nvSpPr>
          <p:cNvPr id="9" name="Shape 9"/>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
        <p:nvSpPr>
          <p:cNvPr id="10" name="Shape 10"/>
          <p:cNvSpPr txBox="1">
            <a:spLocks noGrp="1"/>
          </p:cNvSpPr>
          <p:nvPr>
            <p:ph type="ctrTitle"/>
          </p:nvPr>
        </p:nvSpPr>
        <p:spPr>
          <a:xfrm>
            <a:off x="1692000" y="3265350"/>
            <a:ext cx="5759999" cy="1546500"/>
          </a:xfrm>
          <a:prstGeom prst="rect">
            <a:avLst/>
          </a:prstGeom>
        </p:spPr>
        <p:txBody>
          <a:bodyPr lIns="91425" tIns="91425" rIns="91425" bIns="91425" anchor="t" anchorCtr="0"/>
          <a:lstStyle>
            <a:lvl1pPr lvl="0" algn="ctr">
              <a:spcBef>
                <a:spcPts val="0"/>
              </a:spcBef>
              <a:buClr>
                <a:srgbClr val="F05768"/>
              </a:buClr>
              <a:buSzPct val="100000"/>
              <a:defRPr sz="4800">
                <a:solidFill>
                  <a:srgbClr val="F05768"/>
                </a:solidFill>
              </a:defRPr>
            </a:lvl1pPr>
            <a:lvl2pPr lvl="1" algn="ctr">
              <a:spcBef>
                <a:spcPts val="0"/>
              </a:spcBef>
              <a:buClr>
                <a:srgbClr val="F05768"/>
              </a:buClr>
              <a:buSzPct val="100000"/>
              <a:defRPr sz="4800">
                <a:solidFill>
                  <a:srgbClr val="F05768"/>
                </a:solidFill>
              </a:defRPr>
            </a:lvl2pPr>
            <a:lvl3pPr lvl="2" algn="ctr">
              <a:spcBef>
                <a:spcPts val="0"/>
              </a:spcBef>
              <a:buClr>
                <a:srgbClr val="F05768"/>
              </a:buClr>
              <a:buSzPct val="100000"/>
              <a:defRPr sz="4800">
                <a:solidFill>
                  <a:srgbClr val="F05768"/>
                </a:solidFill>
              </a:defRPr>
            </a:lvl3pPr>
            <a:lvl4pPr lvl="3" algn="ctr">
              <a:spcBef>
                <a:spcPts val="0"/>
              </a:spcBef>
              <a:buClr>
                <a:srgbClr val="F05768"/>
              </a:buClr>
              <a:buSzPct val="100000"/>
              <a:defRPr sz="4800">
                <a:solidFill>
                  <a:srgbClr val="F05768"/>
                </a:solidFill>
              </a:defRPr>
            </a:lvl4pPr>
            <a:lvl5pPr lvl="4" algn="ctr">
              <a:spcBef>
                <a:spcPts val="0"/>
              </a:spcBef>
              <a:buClr>
                <a:srgbClr val="F05768"/>
              </a:buClr>
              <a:buSzPct val="100000"/>
              <a:defRPr sz="4800">
                <a:solidFill>
                  <a:srgbClr val="F05768"/>
                </a:solidFill>
              </a:defRPr>
            </a:lvl5pPr>
            <a:lvl6pPr lvl="5" algn="ctr">
              <a:spcBef>
                <a:spcPts val="0"/>
              </a:spcBef>
              <a:buClr>
                <a:srgbClr val="F05768"/>
              </a:buClr>
              <a:buSzPct val="100000"/>
              <a:defRPr sz="4800">
                <a:solidFill>
                  <a:srgbClr val="F05768"/>
                </a:solidFill>
              </a:defRPr>
            </a:lvl6pPr>
            <a:lvl7pPr lvl="6" algn="ctr">
              <a:spcBef>
                <a:spcPts val="0"/>
              </a:spcBef>
              <a:buClr>
                <a:srgbClr val="F05768"/>
              </a:buClr>
              <a:buSzPct val="100000"/>
              <a:defRPr sz="4800">
                <a:solidFill>
                  <a:srgbClr val="F05768"/>
                </a:solidFill>
              </a:defRPr>
            </a:lvl7pPr>
            <a:lvl8pPr lvl="7" algn="ctr">
              <a:spcBef>
                <a:spcPts val="0"/>
              </a:spcBef>
              <a:buClr>
                <a:srgbClr val="F05768"/>
              </a:buClr>
              <a:buSzPct val="100000"/>
              <a:defRPr sz="4800">
                <a:solidFill>
                  <a:srgbClr val="F05768"/>
                </a:solidFill>
              </a:defRPr>
            </a:lvl8pPr>
            <a:lvl9pPr lvl="8" algn="ctr">
              <a:spcBef>
                <a:spcPts val="0"/>
              </a:spcBef>
              <a:buClr>
                <a:srgbClr val="F05768"/>
              </a:buClr>
              <a:buSzPct val="100000"/>
              <a:defRPr sz="4800">
                <a:solidFill>
                  <a:srgbClr val="F05768"/>
                </a:solidFill>
              </a:defRPr>
            </a:lvl9pPr>
          </a:lstStyle>
          <a:p>
            <a:endParaRPr/>
          </a:p>
        </p:txBody>
      </p:sp>
      <p:sp>
        <p:nvSpPr>
          <p:cNvPr id="11" name="Shape 11"/>
          <p:cNvSpPr/>
          <p:nvPr/>
        </p:nvSpPr>
        <p:spPr>
          <a:xfrm>
            <a:off x="3855150" y="1840275"/>
            <a:ext cx="1433699" cy="955799"/>
          </a:xfrm>
          <a:prstGeom prst="wedgeRectCallout">
            <a:avLst>
              <a:gd name="adj1" fmla="val 8366"/>
              <a:gd name="adj2" fmla="val 80819"/>
            </a:avLst>
          </a:prstGeom>
          <a:noFill/>
          <a:ln w="114300" cap="flat" cmpd="sng">
            <a:solidFill>
              <a:srgbClr val="F05768"/>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3"/>
        <p:cNvGrpSpPr/>
        <p:nvPr/>
      </p:nvGrpSpPr>
      <p:grpSpPr>
        <a:xfrm>
          <a:off x="0" y="0"/>
          <a:ext cx="0" cy="0"/>
          <a:chOff x="0" y="0"/>
          <a:chExt cx="0" cy="0"/>
        </a:xfrm>
      </p:grpSpPr>
      <p:sp>
        <p:nvSpPr>
          <p:cNvPr id="64" name="Shape 64"/>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ink">
    <p:bg>
      <p:bgPr>
        <a:solidFill>
          <a:srgbClr val="FD8E80"/>
        </a:solidFill>
        <a:effectLst/>
      </p:bgPr>
    </p:bg>
    <p:spTree>
      <p:nvGrpSpPr>
        <p:cNvPr id="1" name="Shape 65"/>
        <p:cNvGrpSpPr/>
        <p:nvPr/>
      </p:nvGrpSpPr>
      <p:grpSpPr>
        <a:xfrm>
          <a:off x="0" y="0"/>
          <a:ext cx="0" cy="0"/>
          <a:chOff x="0" y="0"/>
          <a:chExt cx="0" cy="0"/>
        </a:xfrm>
      </p:grpSpPr>
      <p:sp>
        <p:nvSpPr>
          <p:cNvPr id="66" name="Shape 66"/>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teal">
    <p:bg>
      <p:bgPr>
        <a:solidFill>
          <a:srgbClr val="6CF3CE"/>
        </a:solidFill>
        <a:effectLst/>
      </p:bgPr>
    </p:bg>
    <p:spTree>
      <p:nvGrpSpPr>
        <p:cNvPr id="1" name="Shape 67"/>
        <p:cNvGrpSpPr/>
        <p:nvPr/>
      </p:nvGrpSpPr>
      <p:grpSpPr>
        <a:xfrm>
          <a:off x="0" y="0"/>
          <a:ext cx="0" cy="0"/>
          <a:chOff x="0" y="0"/>
          <a:chExt cx="0" cy="0"/>
        </a:xfrm>
      </p:grpSpPr>
      <p:sp>
        <p:nvSpPr>
          <p:cNvPr id="68" name="Shape 68"/>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dark">
    <p:bg>
      <p:bgPr>
        <a:solidFill>
          <a:srgbClr val="00C5B9"/>
        </a:solidFill>
        <a:effectLst/>
      </p:bgPr>
    </p:bg>
    <p:spTree>
      <p:nvGrpSpPr>
        <p:cNvPr id="1" name="Shape 69"/>
        <p:cNvGrpSpPr/>
        <p:nvPr/>
      </p:nvGrpSpPr>
      <p:grpSpPr>
        <a:xfrm>
          <a:off x="0" y="0"/>
          <a:ext cx="0" cy="0"/>
          <a:chOff x="0" y="0"/>
          <a:chExt cx="0" cy="0"/>
        </a:xfrm>
      </p:grpSpPr>
      <p:sp>
        <p:nvSpPr>
          <p:cNvPr id="70" name="Shape 70"/>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teal">
    <p:bg>
      <p:bgPr>
        <a:solidFill>
          <a:srgbClr val="6CF3CE"/>
        </a:solidFill>
        <a:effectLst/>
      </p:bgPr>
    </p:bg>
    <p:spTree>
      <p:nvGrpSpPr>
        <p:cNvPr id="1" name="Shape 12"/>
        <p:cNvGrpSpPr/>
        <p:nvPr/>
      </p:nvGrpSpPr>
      <p:grpSpPr>
        <a:xfrm>
          <a:off x="0" y="0"/>
          <a:ext cx="0" cy="0"/>
          <a:chOff x="0" y="0"/>
          <a:chExt cx="0" cy="0"/>
        </a:xfrm>
      </p:grpSpPr>
      <p:sp>
        <p:nvSpPr>
          <p:cNvPr id="13" name="Shape 13"/>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rtl="0">
              <a:spcBef>
                <a:spcPts val="0"/>
              </a:spcBef>
              <a:buNone/>
            </a:pPr>
            <a:endParaRPr/>
          </a:p>
        </p:txBody>
      </p:sp>
      <p:sp>
        <p:nvSpPr>
          <p:cNvPr id="14" name="Shape 14"/>
          <p:cNvSpPr txBox="1">
            <a:spLocks noGrp="1"/>
          </p:cNvSpPr>
          <p:nvPr>
            <p:ph type="ctrTitle"/>
          </p:nvPr>
        </p:nvSpPr>
        <p:spPr>
          <a:xfrm>
            <a:off x="665225" y="2018025"/>
            <a:ext cx="4927500" cy="1546500"/>
          </a:xfrm>
          <a:prstGeom prst="rect">
            <a:avLst/>
          </a:prstGeom>
        </p:spPr>
        <p:txBody>
          <a:bodyPr lIns="91425" tIns="91425" rIns="91425" bIns="91425" anchor="b"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15" name="Shape 15"/>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16" name="Shape 16"/>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ubtitle pink">
    <p:bg>
      <p:bgPr>
        <a:solidFill>
          <a:srgbClr val="FD8E80"/>
        </a:solidFill>
        <a:effectLst/>
      </p:bgPr>
    </p:bg>
    <p:spTree>
      <p:nvGrpSpPr>
        <p:cNvPr id="1" name="Shape 17"/>
        <p:cNvGrpSpPr/>
        <p:nvPr/>
      </p:nvGrpSpPr>
      <p:grpSpPr>
        <a:xfrm>
          <a:off x="0" y="0"/>
          <a:ext cx="0" cy="0"/>
          <a:chOff x="0" y="0"/>
          <a:chExt cx="0" cy="0"/>
        </a:xfrm>
      </p:grpSpPr>
      <p:sp>
        <p:nvSpPr>
          <p:cNvPr id="18" name="Shape 18"/>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rtl="0">
              <a:spcBef>
                <a:spcPts val="0"/>
              </a:spcBef>
              <a:buNone/>
            </a:pPr>
            <a:endParaRPr/>
          </a:p>
        </p:txBody>
      </p:sp>
      <p:sp>
        <p:nvSpPr>
          <p:cNvPr id="19" name="Shape 19"/>
          <p:cNvSpPr txBox="1">
            <a:spLocks noGrp="1"/>
          </p:cNvSpPr>
          <p:nvPr>
            <p:ph type="ctrTitle"/>
          </p:nvPr>
        </p:nvSpPr>
        <p:spPr>
          <a:xfrm>
            <a:off x="665225" y="2018025"/>
            <a:ext cx="4927500" cy="1546500"/>
          </a:xfrm>
          <a:prstGeom prst="rect">
            <a:avLst/>
          </a:prstGeom>
        </p:spPr>
        <p:txBody>
          <a:bodyPr lIns="91425" tIns="91425" rIns="91425" bIns="91425" anchor="ctr"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20" name="Shape 20"/>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21" name="Shape 21"/>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Quote">
    <p:bg>
      <p:bgPr>
        <a:solidFill>
          <a:srgbClr val="F05768"/>
        </a:solidFill>
        <a:effectLst/>
      </p:bgPr>
    </p:bg>
    <p:spTree>
      <p:nvGrpSpPr>
        <p:cNvPr id="1" name="Shape 22"/>
        <p:cNvGrpSpPr/>
        <p:nvPr/>
      </p:nvGrpSpPr>
      <p:grpSpPr>
        <a:xfrm>
          <a:off x="0" y="0"/>
          <a:ext cx="0" cy="0"/>
          <a:chOff x="0" y="0"/>
          <a:chExt cx="0" cy="0"/>
        </a:xfrm>
      </p:grpSpPr>
      <p:sp>
        <p:nvSpPr>
          <p:cNvPr id="23" name="Shape 23"/>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rtl="0">
              <a:spcBef>
                <a:spcPts val="0"/>
              </a:spcBef>
              <a:buNone/>
            </a:pPr>
            <a:endParaRPr/>
          </a:p>
        </p:txBody>
      </p:sp>
      <p:sp>
        <p:nvSpPr>
          <p:cNvPr id="24" name="Shape 24"/>
          <p:cNvSpPr/>
          <p:nvPr/>
        </p:nvSpPr>
        <p:spPr>
          <a:xfrm>
            <a:off x="3855150" y="1459275"/>
            <a:ext cx="1433699" cy="955799"/>
          </a:xfrm>
          <a:prstGeom prst="wedgeRectCallout">
            <a:avLst>
              <a:gd name="adj1" fmla="val 8366"/>
              <a:gd name="adj2" fmla="val 80819"/>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5" name="Shape 25"/>
          <p:cNvSpPr txBox="1">
            <a:spLocks noGrp="1"/>
          </p:cNvSpPr>
          <p:nvPr>
            <p:ph type="body" idx="1"/>
          </p:nvPr>
        </p:nvSpPr>
        <p:spPr>
          <a:xfrm>
            <a:off x="810450" y="2790325"/>
            <a:ext cx="7523099" cy="804299"/>
          </a:xfrm>
          <a:prstGeom prst="rect">
            <a:avLst/>
          </a:prstGeom>
        </p:spPr>
        <p:txBody>
          <a:bodyPr lIns="91425" tIns="91425" rIns="91425" bIns="91425" anchor="t" anchorCtr="0"/>
          <a:lstStyle>
            <a:lvl1pPr lvl="0" algn="ctr" rtl="0">
              <a:spcBef>
                <a:spcPts val="0"/>
              </a:spcBef>
              <a:defRPr i="1"/>
            </a:lvl1pPr>
            <a:lvl2pPr lvl="1" algn="ctr" rtl="0">
              <a:spcBef>
                <a:spcPts val="0"/>
              </a:spcBef>
              <a:defRPr i="1"/>
            </a:lvl2pPr>
            <a:lvl3pPr lvl="2" algn="ctr" rtl="0">
              <a:spcBef>
                <a:spcPts val="0"/>
              </a:spcBef>
              <a:defRPr i="1"/>
            </a:lvl3pPr>
            <a:lvl4pPr lvl="3" algn="ctr" rtl="0">
              <a:spcBef>
                <a:spcPts val="0"/>
              </a:spcBef>
              <a:defRPr i="1"/>
            </a:lvl4pPr>
            <a:lvl5pPr lvl="4" algn="ctr" rtl="0">
              <a:spcBef>
                <a:spcPts val="0"/>
              </a:spcBef>
              <a:defRPr i="1"/>
            </a:lvl5pPr>
            <a:lvl6pPr lvl="5" algn="ctr" rtl="0">
              <a:spcBef>
                <a:spcPts val="0"/>
              </a:spcBef>
              <a:defRPr i="1"/>
            </a:lvl6pPr>
            <a:lvl7pPr lvl="6" algn="ctr" rtl="0">
              <a:spcBef>
                <a:spcPts val="0"/>
              </a:spcBef>
              <a:defRPr i="1"/>
            </a:lvl7pPr>
            <a:lvl8pPr lvl="7" algn="ctr" rtl="0">
              <a:spcBef>
                <a:spcPts val="0"/>
              </a:spcBef>
              <a:defRPr i="1"/>
            </a:lvl8pPr>
            <a:lvl9pPr lvl="8" algn="ctr">
              <a:spcBef>
                <a:spcPts val="0"/>
              </a:spcBef>
              <a:defRPr i="1"/>
            </a:lvl9pPr>
          </a:lstStyle>
          <a:p>
            <a:endParaRPr/>
          </a:p>
        </p:txBody>
      </p:sp>
      <p:sp>
        <p:nvSpPr>
          <p:cNvPr id="26" name="Shape 26"/>
          <p:cNvSpPr txBox="1"/>
          <p:nvPr/>
        </p:nvSpPr>
        <p:spPr>
          <a:xfrm>
            <a:off x="3593400" y="1499025"/>
            <a:ext cx="1957200" cy="871499"/>
          </a:xfrm>
          <a:prstGeom prst="rect">
            <a:avLst/>
          </a:prstGeom>
          <a:noFill/>
          <a:ln>
            <a:noFill/>
          </a:ln>
        </p:spPr>
        <p:txBody>
          <a:bodyPr lIns="91425" tIns="91425" rIns="91425" bIns="91425" anchor="t" anchorCtr="0">
            <a:noAutofit/>
          </a:bodyPr>
          <a:lstStyle/>
          <a:p>
            <a:pPr lvl="0" algn="ctr">
              <a:spcBef>
                <a:spcPts val="0"/>
              </a:spcBef>
              <a:buNone/>
            </a:pPr>
            <a:r>
              <a:rPr lang="en" sz="6000" b="1">
                <a:solidFill>
                  <a:srgbClr val="00C5B9"/>
                </a:solidFill>
                <a:latin typeface="Source Sans Pro"/>
                <a:ea typeface="Source Sans Pro"/>
                <a:cs typeface="Source Sans Pro"/>
                <a:sym typeface="Source Sans Pro"/>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7"/>
        <p:cNvGrpSpPr/>
        <p:nvPr/>
      </p:nvGrpSpPr>
      <p:grpSpPr>
        <a:xfrm>
          <a:off x="0" y="0"/>
          <a:ext cx="0" cy="0"/>
          <a:chOff x="0" y="0"/>
          <a:chExt cx="0" cy="0"/>
        </a:xfrm>
      </p:grpSpPr>
      <p:sp>
        <p:nvSpPr>
          <p:cNvPr id="28" name="Shape 28"/>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29" name="Shape 29"/>
          <p:cNvGrpSpPr/>
          <p:nvPr/>
        </p:nvGrpSpPr>
        <p:grpSpPr>
          <a:xfrm>
            <a:off x="180850" y="168450"/>
            <a:ext cx="8781899" cy="1296663"/>
            <a:chOff x="180850" y="168450"/>
            <a:chExt cx="8781899" cy="1296663"/>
          </a:xfrm>
        </p:grpSpPr>
        <p:sp>
          <p:nvSpPr>
            <p:cNvPr id="30" name="Shape 30"/>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33" name="Shape 33"/>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a:spcBef>
                <a:spcPts val="0"/>
              </a:spcBef>
              <a:defRPr/>
            </a:lvl1pPr>
            <a:lvl2pPr lvl="1" algn="l">
              <a:spcBef>
                <a:spcPts val="0"/>
              </a:spcBef>
              <a:buClr>
                <a:srgbClr val="FFFFFF"/>
              </a:buClr>
              <a:defRPr>
                <a:solidFill>
                  <a:srgbClr val="FFFFFF"/>
                </a:solidFill>
              </a:defRPr>
            </a:lvl2pPr>
            <a:lvl3pPr lvl="2" algn="l">
              <a:spcBef>
                <a:spcPts val="0"/>
              </a:spcBef>
              <a:buClr>
                <a:srgbClr val="FFFFFF"/>
              </a:buClr>
              <a:defRPr>
                <a:solidFill>
                  <a:srgbClr val="FFFFFF"/>
                </a:solidFill>
              </a:defRPr>
            </a:lvl3pPr>
            <a:lvl4pPr lvl="3" algn="l">
              <a:spcBef>
                <a:spcPts val="0"/>
              </a:spcBef>
              <a:buClr>
                <a:srgbClr val="FFFFFF"/>
              </a:buClr>
              <a:defRPr>
                <a:solidFill>
                  <a:srgbClr val="FFFFFF"/>
                </a:solidFill>
              </a:defRPr>
            </a:lvl4pPr>
            <a:lvl5pPr lvl="4" algn="l">
              <a:spcBef>
                <a:spcPts val="0"/>
              </a:spcBef>
              <a:buClr>
                <a:srgbClr val="FFFFFF"/>
              </a:buClr>
              <a:defRPr>
                <a:solidFill>
                  <a:srgbClr val="FFFFFF"/>
                </a:solidFill>
              </a:defRPr>
            </a:lvl5pPr>
            <a:lvl6pPr lvl="5" algn="l">
              <a:spcBef>
                <a:spcPts val="0"/>
              </a:spcBef>
              <a:buClr>
                <a:srgbClr val="FFFFFF"/>
              </a:buClr>
              <a:defRPr>
                <a:solidFill>
                  <a:srgbClr val="FFFFFF"/>
                </a:solidFill>
              </a:defRPr>
            </a:lvl6pPr>
            <a:lvl7pPr lvl="6" algn="l">
              <a:spcBef>
                <a:spcPts val="0"/>
              </a:spcBef>
              <a:buClr>
                <a:srgbClr val="FFFFFF"/>
              </a:buClr>
              <a:defRPr>
                <a:solidFill>
                  <a:srgbClr val="FFFFFF"/>
                </a:solidFill>
              </a:defRPr>
            </a:lvl7pPr>
            <a:lvl8pPr lvl="7" algn="l">
              <a:spcBef>
                <a:spcPts val="0"/>
              </a:spcBef>
              <a:buClr>
                <a:srgbClr val="FFFFFF"/>
              </a:buClr>
              <a:defRPr>
                <a:solidFill>
                  <a:srgbClr val="FFFFFF"/>
                </a:solidFill>
              </a:defRPr>
            </a:lvl8pPr>
            <a:lvl9pPr lvl="8" algn="l">
              <a:spcBef>
                <a:spcPts val="0"/>
              </a:spcBef>
              <a:buClr>
                <a:srgbClr val="FFFFFF"/>
              </a:buClr>
              <a:defRPr>
                <a:solidFill>
                  <a:srgbClr val="FFFFFF"/>
                </a:solidFill>
              </a:defRPr>
            </a:lvl9pPr>
          </a:lstStyle>
          <a:p>
            <a:endParaRPr/>
          </a:p>
        </p:txBody>
      </p:sp>
      <p:sp>
        <p:nvSpPr>
          <p:cNvPr id="34" name="Shape 34"/>
          <p:cNvSpPr txBox="1">
            <a:spLocks noGrp="1"/>
          </p:cNvSpPr>
          <p:nvPr>
            <p:ph type="body" idx="1"/>
          </p:nvPr>
        </p:nvSpPr>
        <p:spPr>
          <a:xfrm>
            <a:off x="753150" y="1600200"/>
            <a:ext cx="7637700" cy="4967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5"/>
        <p:cNvGrpSpPr/>
        <p:nvPr/>
      </p:nvGrpSpPr>
      <p:grpSpPr>
        <a:xfrm>
          <a:off x="0" y="0"/>
          <a:ext cx="0" cy="0"/>
          <a:chOff x="0" y="0"/>
          <a:chExt cx="0" cy="0"/>
        </a:xfrm>
      </p:grpSpPr>
      <p:sp>
        <p:nvSpPr>
          <p:cNvPr id="36" name="Shape 36"/>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37" name="Shape 37"/>
          <p:cNvGrpSpPr/>
          <p:nvPr/>
        </p:nvGrpSpPr>
        <p:grpSpPr>
          <a:xfrm>
            <a:off x="180850" y="168450"/>
            <a:ext cx="8781899" cy="1296663"/>
            <a:chOff x="180850" y="168450"/>
            <a:chExt cx="8781899" cy="1296663"/>
          </a:xfrm>
        </p:grpSpPr>
        <p:sp>
          <p:nvSpPr>
            <p:cNvPr id="38" name="Shape 38"/>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9" name="Shape 39"/>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0" name="Shape 40"/>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41" name="Shape 41"/>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42" name="Shape 42"/>
          <p:cNvSpPr txBox="1">
            <a:spLocks noGrp="1"/>
          </p:cNvSpPr>
          <p:nvPr>
            <p:ph type="body" idx="1"/>
          </p:nvPr>
        </p:nvSpPr>
        <p:spPr>
          <a:xfrm>
            <a:off x="457200"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3" name="Shape 43"/>
          <p:cNvSpPr txBox="1">
            <a:spLocks noGrp="1"/>
          </p:cNvSpPr>
          <p:nvPr>
            <p:ph type="body" idx="2"/>
          </p:nvPr>
        </p:nvSpPr>
        <p:spPr>
          <a:xfrm>
            <a:off x="4692274"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4"/>
        <p:cNvGrpSpPr/>
        <p:nvPr/>
      </p:nvGrpSpPr>
      <p:grpSpPr>
        <a:xfrm>
          <a:off x="0" y="0"/>
          <a:ext cx="0" cy="0"/>
          <a:chOff x="0" y="0"/>
          <a:chExt cx="0" cy="0"/>
        </a:xfrm>
      </p:grpSpPr>
      <p:sp>
        <p:nvSpPr>
          <p:cNvPr id="45" name="Shape 45"/>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46" name="Shape 46"/>
          <p:cNvGrpSpPr/>
          <p:nvPr/>
        </p:nvGrpSpPr>
        <p:grpSpPr>
          <a:xfrm>
            <a:off x="180850" y="168450"/>
            <a:ext cx="8781899" cy="1296663"/>
            <a:chOff x="180850" y="168450"/>
            <a:chExt cx="8781899" cy="1296663"/>
          </a:xfrm>
        </p:grpSpPr>
        <p:sp>
          <p:nvSpPr>
            <p:cNvPr id="47" name="Shape 47"/>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9" name="Shape 49"/>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0" name="Shape 50"/>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51" name="Shape 51"/>
          <p:cNvSpPr txBox="1">
            <a:spLocks noGrp="1"/>
          </p:cNvSpPr>
          <p:nvPr>
            <p:ph type="body" idx="1"/>
          </p:nvPr>
        </p:nvSpPr>
        <p:spPr>
          <a:xfrm>
            <a:off x="489283"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2" name="Shape 52"/>
          <p:cNvSpPr txBox="1">
            <a:spLocks noGrp="1"/>
          </p:cNvSpPr>
          <p:nvPr>
            <p:ph type="body" idx="2"/>
          </p:nvPr>
        </p:nvSpPr>
        <p:spPr>
          <a:xfrm>
            <a:off x="3256050"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3" name="Shape 53"/>
          <p:cNvSpPr txBox="1">
            <a:spLocks noGrp="1"/>
          </p:cNvSpPr>
          <p:nvPr>
            <p:ph type="body" idx="3"/>
          </p:nvPr>
        </p:nvSpPr>
        <p:spPr>
          <a:xfrm>
            <a:off x="6022816"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grpSp>
        <p:nvGrpSpPr>
          <p:cNvPr id="55" name="Shape 55"/>
          <p:cNvGrpSpPr/>
          <p:nvPr/>
        </p:nvGrpSpPr>
        <p:grpSpPr>
          <a:xfrm>
            <a:off x="180850" y="168450"/>
            <a:ext cx="8781899" cy="1296663"/>
            <a:chOff x="180850" y="168450"/>
            <a:chExt cx="8781899" cy="1296663"/>
          </a:xfrm>
        </p:grpSpPr>
        <p:sp>
          <p:nvSpPr>
            <p:cNvPr id="56" name="Shape 56"/>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7" name="Shape 57"/>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9" name="Shape 59"/>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0"/>
        <p:cNvGrpSpPr/>
        <p:nvPr/>
      </p:nvGrpSpPr>
      <p:grpSpPr>
        <a:xfrm>
          <a:off x="0" y="0"/>
          <a:ext cx="0" cy="0"/>
          <a:chOff x="0" y="0"/>
          <a:chExt cx="0" cy="0"/>
        </a:xfrm>
      </p:grpSpPr>
      <p:sp>
        <p:nvSpPr>
          <p:cNvPr id="61" name="Shape 61"/>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
        <p:nvSpPr>
          <p:cNvPr id="62" name="Shape 62"/>
          <p:cNvSpPr txBox="1">
            <a:spLocks noGrp="1"/>
          </p:cNvSpPr>
          <p:nvPr>
            <p:ph type="body" idx="1"/>
          </p:nvPr>
        </p:nvSpPr>
        <p:spPr>
          <a:xfrm>
            <a:off x="370050" y="6049300"/>
            <a:ext cx="8403900" cy="518400"/>
          </a:xfrm>
          <a:prstGeom prst="rect">
            <a:avLst/>
          </a:prstGeom>
        </p:spPr>
        <p:txBody>
          <a:bodyPr lIns="91425" tIns="91425" rIns="91425" bIns="91425" anchor="ctr" anchorCtr="0"/>
          <a:lstStyle>
            <a:lvl1pPr lvl="0" algn="ctr">
              <a:spcBef>
                <a:spcPts val="360"/>
              </a:spcBef>
              <a:buSzPct val="100000"/>
              <a:buNone/>
              <a:defRPr sz="1400" b="1"/>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80050" y="274650"/>
            <a:ext cx="7383899" cy="1143000"/>
          </a:xfrm>
          <a:prstGeom prst="rect">
            <a:avLst/>
          </a:prstGeom>
          <a:noFill/>
          <a:ln>
            <a:noFill/>
          </a:ln>
        </p:spPr>
        <p:txBody>
          <a:bodyPr lIns="91425" tIns="91425" rIns="91425" bIns="91425" anchor="ctr" anchorCtr="0"/>
          <a:lstStyle>
            <a:lvl1pPr lvl="0"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1pPr>
            <a:lvl2pPr lvl="1"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2pPr>
            <a:lvl3pPr lvl="2"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3pPr>
            <a:lvl4pPr lvl="3"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4pPr>
            <a:lvl5pPr lvl="4"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5pPr>
            <a:lvl6pPr lvl="5"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6pPr>
            <a:lvl7pPr lvl="6"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7pPr>
            <a:lvl8pPr lvl="7"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8pPr>
            <a:lvl9pPr lvl="8"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9pPr>
          </a:lstStyle>
          <a:p>
            <a:endParaRPr/>
          </a:p>
        </p:txBody>
      </p:sp>
      <p:sp>
        <p:nvSpPr>
          <p:cNvPr id="7" name="Shape 7"/>
          <p:cNvSpPr txBox="1">
            <a:spLocks noGrp="1"/>
          </p:cNvSpPr>
          <p:nvPr>
            <p:ph type="body" idx="1"/>
          </p:nvPr>
        </p:nvSpPr>
        <p:spPr>
          <a:xfrm>
            <a:off x="880050" y="1600209"/>
            <a:ext cx="7383899" cy="4967700"/>
          </a:xfrm>
          <a:prstGeom prst="rect">
            <a:avLst/>
          </a:prstGeom>
          <a:noFill/>
          <a:ln>
            <a:noFill/>
          </a:ln>
        </p:spPr>
        <p:txBody>
          <a:bodyPr lIns="91425" tIns="91425" rIns="91425" bIns="91425" anchor="t" anchorCtr="0"/>
          <a:lstStyle>
            <a:lvl1pPr lvl="0">
              <a:spcBef>
                <a:spcPts val="600"/>
              </a:spcBef>
              <a:buClr>
                <a:srgbClr val="2F3848"/>
              </a:buClr>
              <a:buSzPct val="100000"/>
              <a:buFont typeface="Source Sans Pro"/>
              <a:buChar char="■"/>
              <a:defRPr sz="3200">
                <a:solidFill>
                  <a:srgbClr val="2F3848"/>
                </a:solidFill>
                <a:latin typeface="Source Sans Pro"/>
                <a:ea typeface="Source Sans Pro"/>
                <a:cs typeface="Source Sans Pro"/>
                <a:sym typeface="Source Sans Pro"/>
              </a:defRPr>
            </a:lvl1pPr>
            <a:lvl2pPr lvl="1">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2pPr>
            <a:lvl3pPr lvl="2">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3pPr>
            <a:lvl4pPr lvl="3">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4pPr>
            <a:lvl5pPr lvl="4">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5pPr>
            <a:lvl6pPr lvl="5">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6pPr>
            <a:lvl7pPr lvl="6">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7pPr>
            <a:lvl8pPr lvl="7">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8pPr>
            <a:lvl9pPr lvl="8">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youtube.com/v/B8ofWFx525s"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8" Type="http://schemas.openxmlformats.org/officeDocument/2006/relationships/hyperlink" Target="www.flaticon.com" TargetMode="External"/><Relationship Id="rId3" Type="http://schemas.openxmlformats.org/officeDocument/2006/relationships/hyperlink" Target="http://www.slidescarnival.com/" TargetMode="External"/><Relationship Id="rId7" Type="http://schemas.openxmlformats.org/officeDocument/2006/relationships/hyperlink" Target="http://www.freepik.com"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hyperlink" Target="https://www.iconfinder.com/" TargetMode="External"/><Relationship Id="rId5" Type="http://schemas.openxmlformats.org/officeDocument/2006/relationships/hyperlink" Target="https://www.iconfinder.com/tmthymllr" TargetMode="External"/><Relationship Id="rId4" Type="http://schemas.openxmlformats.org/officeDocument/2006/relationships/hyperlink" Target="https://www.iconfinder.com/iconsets/devine-icons-part-2" TargetMode="External"/><Relationship Id="rId9" Type="http://schemas.openxmlformats.org/officeDocument/2006/relationships/image" Target="../media/image5.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1692000" y="3265350"/>
            <a:ext cx="5759999" cy="1546500"/>
          </a:xfrm>
          <a:prstGeom prst="rect">
            <a:avLst/>
          </a:prstGeom>
        </p:spPr>
        <p:txBody>
          <a:bodyPr lIns="91425" tIns="91425" rIns="91425" bIns="91425" anchor="t" anchorCtr="0">
            <a:noAutofit/>
          </a:bodyPr>
          <a:lstStyle/>
          <a:p>
            <a:pPr lvl="0">
              <a:spcBef>
                <a:spcPts val="0"/>
              </a:spcBef>
              <a:buNone/>
            </a:pPr>
            <a:r>
              <a:rPr lang="en">
                <a:latin typeface="Roboto"/>
                <a:ea typeface="Roboto"/>
                <a:cs typeface="Roboto"/>
                <a:sym typeface="Roboto"/>
              </a:rPr>
              <a:t>INFORMATION</a:t>
            </a:r>
            <a:br>
              <a:rPr lang="en">
                <a:latin typeface="Roboto"/>
                <a:ea typeface="Roboto"/>
                <a:cs typeface="Roboto"/>
                <a:sym typeface="Roboto"/>
              </a:rPr>
            </a:br>
            <a:r>
              <a:rPr lang="en">
                <a:latin typeface="Roboto"/>
                <a:ea typeface="Roboto"/>
                <a:cs typeface="Roboto"/>
                <a:sym typeface="Roboto"/>
              </a:rPr>
              <a:t>LITERACY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The Filter Bubble</a:t>
            </a:r>
          </a:p>
        </p:txBody>
      </p:sp>
      <p:sp>
        <p:nvSpPr>
          <p:cNvPr id="133" name="Shape 133">
            <a:hlinkClick r:id="rId3"/>
          </p:cNvPr>
          <p:cNvSpPr/>
          <p:nvPr/>
        </p:nvSpPr>
        <p:spPr>
          <a:xfrm>
            <a:off x="1691775" y="1699900"/>
            <a:ext cx="5760450" cy="4320350"/>
          </a:xfrm>
          <a:prstGeom prst="rect">
            <a:avLst/>
          </a:prstGeom>
          <a:blipFill>
            <a:blip r:embed="rId4">
              <a:alphaModFix/>
            </a:blip>
            <a:stretch>
              <a:fillRect/>
            </a:stretch>
          </a:blipFill>
          <a:ln>
            <a:noFill/>
          </a:ln>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Testing the Filter Bubble</a:t>
            </a:r>
          </a:p>
        </p:txBody>
      </p:sp>
      <p:sp>
        <p:nvSpPr>
          <p:cNvPr id="139" name="Shape 139"/>
          <p:cNvSpPr txBox="1">
            <a:spLocks noGrp="1"/>
          </p:cNvSpPr>
          <p:nvPr>
            <p:ph type="subTitle" idx="4294967295"/>
          </p:nvPr>
        </p:nvSpPr>
        <p:spPr>
          <a:xfrm>
            <a:off x="583475" y="3026100"/>
            <a:ext cx="8297399" cy="1110600"/>
          </a:xfrm>
          <a:prstGeom prst="rect">
            <a:avLst/>
          </a:prstGeom>
        </p:spPr>
        <p:txBody>
          <a:bodyPr lIns="91425" tIns="91425" rIns="91425" bIns="91425" anchor="t" anchorCtr="0">
            <a:noAutofit/>
          </a:bodyPr>
          <a:lstStyle/>
          <a:p>
            <a:pPr marR="482600" lvl="0" rtl="0">
              <a:lnSpc>
                <a:spcPct val="150000"/>
              </a:lnSpc>
              <a:spcBef>
                <a:spcPts val="1600"/>
              </a:spcBef>
              <a:buNone/>
            </a:pPr>
            <a:r>
              <a:rPr lang="en" sz="2100">
                <a:solidFill>
                  <a:srgbClr val="FFFFFF"/>
                </a:solidFill>
                <a:latin typeface="Open Sans"/>
                <a:ea typeface="Open Sans"/>
                <a:cs typeface="Open Sans"/>
                <a:sym typeface="Open Sans"/>
              </a:rPr>
              <a:t>Try the same search you did before, on your own computer or device. Try to use a mobile device if you have one. </a:t>
            </a:r>
          </a:p>
          <a:p>
            <a:pPr marR="482600" lvl="0" rtl="0">
              <a:lnSpc>
                <a:spcPct val="150000"/>
              </a:lnSpc>
              <a:spcBef>
                <a:spcPts val="1600"/>
              </a:spcBef>
              <a:buNone/>
            </a:pPr>
            <a:r>
              <a:rPr lang="en" sz="2100">
                <a:solidFill>
                  <a:srgbClr val="FFFFFF"/>
                </a:solidFill>
                <a:latin typeface="Open Sans"/>
                <a:ea typeface="Open Sans"/>
                <a:cs typeface="Open Sans"/>
                <a:sym typeface="Open Sans"/>
              </a:rPr>
              <a:t>Once you have run your search, get the person next to you to run the same search. Compare your results. </a:t>
            </a:r>
          </a:p>
          <a:p>
            <a:pPr marR="482600" lvl="0" rtl="0">
              <a:lnSpc>
                <a:spcPct val="150000"/>
              </a:lnSpc>
              <a:spcBef>
                <a:spcPts val="1600"/>
              </a:spcBef>
              <a:buNone/>
            </a:pPr>
            <a:r>
              <a:rPr lang="en" sz="2100">
                <a:solidFill>
                  <a:srgbClr val="FFFFFF"/>
                </a:solidFill>
                <a:latin typeface="Open Sans"/>
                <a:ea typeface="Open Sans"/>
                <a:cs typeface="Open Sans"/>
                <a:sym typeface="Open Sans"/>
              </a:rPr>
              <a:t>Do you think you are seeing the “Filter Bubble” in action? Why or why not?</a:t>
            </a:r>
          </a:p>
        </p:txBody>
      </p:sp>
      <p:pic>
        <p:nvPicPr>
          <p:cNvPr id="140" name="Shape 140"/>
          <p:cNvPicPr preferRelativeResize="0"/>
          <p:nvPr/>
        </p:nvPicPr>
        <p:blipFill>
          <a:blip r:embed="rId3">
            <a:alphaModFix/>
          </a:blip>
          <a:stretch>
            <a:fillRect/>
          </a:stretch>
        </p:blipFill>
        <p:spPr>
          <a:xfrm>
            <a:off x="3575662" y="1065750"/>
            <a:ext cx="2297474" cy="229747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Evaluating Your Sources</a:t>
            </a:r>
          </a:p>
        </p:txBody>
      </p:sp>
      <p:sp>
        <p:nvSpPr>
          <p:cNvPr id="146" name="Shape 146"/>
          <p:cNvSpPr txBox="1">
            <a:spLocks noGrp="1"/>
          </p:cNvSpPr>
          <p:nvPr>
            <p:ph type="body" idx="1"/>
          </p:nvPr>
        </p:nvSpPr>
        <p:spPr>
          <a:xfrm>
            <a:off x="616750" y="1752600"/>
            <a:ext cx="7951799" cy="3960299"/>
          </a:xfrm>
          <a:prstGeom prst="rect">
            <a:avLst/>
          </a:prstGeom>
        </p:spPr>
        <p:txBody>
          <a:bodyPr lIns="91425" tIns="91425" rIns="91425" bIns="91425" anchor="t" anchorCtr="0">
            <a:noAutofit/>
          </a:bodyPr>
          <a:lstStyle/>
          <a:p>
            <a:pPr lvl="0" rtl="0">
              <a:lnSpc>
                <a:spcPct val="150000"/>
              </a:lnSpc>
              <a:spcBef>
                <a:spcPts val="0"/>
              </a:spcBef>
              <a:buClr>
                <a:srgbClr val="000000"/>
              </a:buClr>
              <a:buSzPct val="45833"/>
              <a:buFont typeface="Arial"/>
              <a:buNone/>
            </a:pPr>
            <a:r>
              <a:rPr lang="en" sz="2400">
                <a:solidFill>
                  <a:schemeClr val="dk1"/>
                </a:solidFill>
                <a:latin typeface="Roboto"/>
                <a:ea typeface="Roboto"/>
                <a:cs typeface="Roboto"/>
                <a:sym typeface="Roboto"/>
              </a:rPr>
              <a:t>Look for </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a clear purpose and goal</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a question, problem, or issue being addressed</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relevant evidence</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conclusions based on information, data, and evidence</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a clearly articulated point of view</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clearly developed assumptions and ideas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Credibility Checklist</a:t>
            </a:r>
          </a:p>
        </p:txBody>
      </p:sp>
      <p:sp>
        <p:nvSpPr>
          <p:cNvPr id="152" name="Shape 152"/>
          <p:cNvSpPr txBox="1">
            <a:spLocks noGrp="1"/>
          </p:cNvSpPr>
          <p:nvPr>
            <p:ph type="body" idx="1"/>
          </p:nvPr>
        </p:nvSpPr>
        <p:spPr>
          <a:xfrm>
            <a:off x="616750" y="1752600"/>
            <a:ext cx="7951799" cy="3960299"/>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Who wrote the material?</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Who owns the website?</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Is the material recent?</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How is the material laid out?</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What is the website doing with your information?</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How is the website viewed by the wider community?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Website Credibility Check</a:t>
            </a:r>
          </a:p>
        </p:txBody>
      </p:sp>
      <p:pic>
        <p:nvPicPr>
          <p:cNvPr id="158" name="Shape 158"/>
          <p:cNvPicPr preferRelativeResize="0"/>
          <p:nvPr/>
        </p:nvPicPr>
        <p:blipFill>
          <a:blip r:embed="rId3">
            <a:alphaModFix/>
          </a:blip>
          <a:stretch>
            <a:fillRect/>
          </a:stretch>
        </p:blipFill>
        <p:spPr>
          <a:xfrm>
            <a:off x="3575662" y="1065750"/>
            <a:ext cx="2297474" cy="2297474"/>
          </a:xfrm>
          <a:prstGeom prst="rect">
            <a:avLst/>
          </a:prstGeom>
          <a:noFill/>
          <a:ln>
            <a:noFill/>
          </a:ln>
        </p:spPr>
      </p:pic>
      <p:sp>
        <p:nvSpPr>
          <p:cNvPr id="159" name="Shape 159"/>
          <p:cNvSpPr txBox="1">
            <a:spLocks noGrp="1"/>
          </p:cNvSpPr>
          <p:nvPr>
            <p:ph type="subTitle" idx="4294967295"/>
          </p:nvPr>
        </p:nvSpPr>
        <p:spPr>
          <a:xfrm>
            <a:off x="583475" y="3026100"/>
            <a:ext cx="8297399" cy="1110600"/>
          </a:xfrm>
          <a:prstGeom prst="rect">
            <a:avLst/>
          </a:prstGeom>
        </p:spPr>
        <p:txBody>
          <a:bodyPr lIns="91425" tIns="91425" rIns="91425" bIns="91425" anchor="t" anchorCtr="0">
            <a:noAutofit/>
          </a:bodyPr>
          <a:lstStyle/>
          <a:p>
            <a:pPr marR="482600" lvl="0" rtl="0">
              <a:lnSpc>
                <a:spcPct val="150000"/>
              </a:lnSpc>
              <a:spcBef>
                <a:spcPts val="1600"/>
              </a:spcBef>
              <a:buNone/>
            </a:pPr>
            <a:r>
              <a:rPr lang="en" sz="2100">
                <a:solidFill>
                  <a:srgbClr val="FFFFFF"/>
                </a:solidFill>
                <a:latin typeface="Open Sans"/>
                <a:ea typeface="Open Sans"/>
                <a:cs typeface="Open Sans"/>
                <a:sym typeface="Open Sans"/>
              </a:rPr>
              <a:t>Find a website that you think is a credible/not credible source. Exchange it with a friend who will do a credibility check. You will then share with the class what you found out.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Citing your Sources</a:t>
            </a:r>
          </a:p>
        </p:txBody>
      </p:sp>
      <p:sp>
        <p:nvSpPr>
          <p:cNvPr id="165" name="Shape 165"/>
          <p:cNvSpPr txBox="1">
            <a:spLocks noGrp="1"/>
          </p:cNvSpPr>
          <p:nvPr>
            <p:ph type="body" idx="1"/>
          </p:nvPr>
        </p:nvSpPr>
        <p:spPr>
          <a:xfrm>
            <a:off x="616750" y="1752600"/>
            <a:ext cx="7951799" cy="3960299"/>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chemeClr val="dk1"/>
                </a:solidFill>
                <a:latin typeface="Roboto"/>
                <a:ea typeface="Roboto"/>
                <a:cs typeface="Roboto"/>
                <a:sym typeface="Roboto"/>
              </a:rPr>
              <a:t>In this course, we will use APA formatting. </a:t>
            </a:r>
          </a:p>
          <a:p>
            <a:pPr lvl="0" rtl="0">
              <a:lnSpc>
                <a:spcPct val="150000"/>
              </a:lnSpc>
              <a:spcBef>
                <a:spcPts val="0"/>
              </a:spcBef>
              <a:buNone/>
            </a:pPr>
            <a:r>
              <a:rPr lang="en" sz="2400">
                <a:solidFill>
                  <a:schemeClr val="dk1"/>
                </a:solidFill>
                <a:latin typeface="Roboto"/>
                <a:ea typeface="Roboto"/>
                <a:cs typeface="Roboto"/>
                <a:sym typeface="Roboto"/>
              </a:rPr>
              <a:t>Your APA formatted document needs </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title page, abstract, body, references</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document formatting</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section headings</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in-text citations</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references list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In-Text Referencing</a:t>
            </a:r>
          </a:p>
        </p:txBody>
      </p:sp>
      <p:sp>
        <p:nvSpPr>
          <p:cNvPr id="171" name="Shape 171"/>
          <p:cNvSpPr txBox="1">
            <a:spLocks noGrp="1"/>
          </p:cNvSpPr>
          <p:nvPr>
            <p:ph type="body" idx="1"/>
          </p:nvPr>
        </p:nvSpPr>
        <p:spPr>
          <a:xfrm>
            <a:off x="616750" y="1752600"/>
            <a:ext cx="7951799" cy="3960299"/>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chemeClr val="dk1"/>
                </a:solidFill>
                <a:latin typeface="Roboto"/>
                <a:ea typeface="Roboto"/>
                <a:cs typeface="Roboto"/>
                <a:sym typeface="Roboto"/>
              </a:rPr>
              <a:t>In its simplest form, in-text APA citations look like this: </a:t>
            </a:r>
          </a:p>
          <a:p>
            <a:pPr lvl="0" rtl="0">
              <a:lnSpc>
                <a:spcPct val="150000"/>
              </a:lnSpc>
              <a:spcBef>
                <a:spcPts val="0"/>
              </a:spcBef>
              <a:buNone/>
            </a:pPr>
            <a:endParaRPr sz="2400">
              <a:solidFill>
                <a:schemeClr val="dk1"/>
              </a:solidFill>
              <a:latin typeface="Roboto"/>
              <a:ea typeface="Roboto"/>
              <a:cs typeface="Roboto"/>
              <a:sym typeface="Roboto"/>
            </a:endParaRPr>
          </a:p>
          <a:p>
            <a:pPr lvl="0" rtl="0">
              <a:lnSpc>
                <a:spcPct val="150000"/>
              </a:lnSpc>
              <a:spcBef>
                <a:spcPts val="0"/>
              </a:spcBef>
              <a:buNone/>
            </a:pPr>
            <a:r>
              <a:rPr lang="en" sz="2400">
                <a:solidFill>
                  <a:srgbClr val="00C5B9"/>
                </a:solidFill>
                <a:latin typeface="Open Sans"/>
                <a:ea typeface="Open Sans"/>
                <a:cs typeface="Open Sans"/>
                <a:sym typeface="Open Sans"/>
              </a:rPr>
              <a:t>Epstein (2010) points out that “junk food cannot be considered addictive in the same way that we think of psychoactive drugs as addictive” (p. 137).</a:t>
            </a:r>
          </a:p>
          <a:p>
            <a:pPr lvl="0" rtl="0">
              <a:lnSpc>
                <a:spcPct val="150000"/>
              </a:lnSpc>
              <a:spcBef>
                <a:spcPts val="0"/>
              </a:spcBef>
              <a:buNone/>
            </a:pPr>
            <a:endParaRPr sz="2400">
              <a:solidFill>
                <a:srgbClr val="00C5B9"/>
              </a:solidFill>
              <a:latin typeface="Open Sans"/>
              <a:ea typeface="Open Sans"/>
              <a:cs typeface="Open Sans"/>
              <a:sym typeface="Open Sans"/>
            </a:endParaRPr>
          </a:p>
          <a:p>
            <a:pPr lvl="0" rtl="0">
              <a:lnSpc>
                <a:spcPct val="150000"/>
              </a:lnSpc>
              <a:spcBef>
                <a:spcPts val="0"/>
              </a:spcBef>
              <a:buClr>
                <a:schemeClr val="dk1"/>
              </a:buClr>
              <a:buSzPct val="45833"/>
              <a:buFont typeface="Arial"/>
              <a:buNone/>
            </a:pPr>
            <a:r>
              <a:rPr lang="en" sz="2400">
                <a:solidFill>
                  <a:srgbClr val="000000"/>
                </a:solidFill>
                <a:latin typeface="Open Sans"/>
                <a:ea typeface="Open Sans"/>
                <a:cs typeface="Open Sans"/>
                <a:sym typeface="Open Sans"/>
              </a:rPr>
              <a:t>When in doubt about how to cite a source in-text or in your reference list, refer to the APA citation reference.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Organizing Your Document</a:t>
            </a:r>
          </a:p>
        </p:txBody>
      </p:sp>
      <p:sp>
        <p:nvSpPr>
          <p:cNvPr id="177" name="Shape 177"/>
          <p:cNvSpPr txBox="1">
            <a:spLocks noGrp="1"/>
          </p:cNvSpPr>
          <p:nvPr>
            <p:ph type="body" idx="1"/>
          </p:nvPr>
        </p:nvSpPr>
        <p:spPr>
          <a:xfrm>
            <a:off x="616750" y="1752600"/>
            <a:ext cx="7951799" cy="3960299"/>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chemeClr val="dk1"/>
                </a:solidFill>
                <a:latin typeface="Roboto"/>
                <a:ea typeface="Roboto"/>
                <a:cs typeface="Roboto"/>
                <a:sym typeface="Roboto"/>
              </a:rPr>
              <a:t>Make sure your document covers </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Who</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What</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When</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Where</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Why</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(and sometimes) How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Rhetorical Proofs</a:t>
            </a:r>
          </a:p>
        </p:txBody>
      </p:sp>
      <p:sp>
        <p:nvSpPr>
          <p:cNvPr id="183" name="Shape 183"/>
          <p:cNvSpPr txBox="1">
            <a:spLocks noGrp="1"/>
          </p:cNvSpPr>
          <p:nvPr>
            <p:ph type="body" idx="1"/>
          </p:nvPr>
        </p:nvSpPr>
        <p:spPr>
          <a:xfrm>
            <a:off x="616750" y="1752600"/>
            <a:ext cx="7951799" cy="3960299"/>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Ethos: ethics/trust</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Logos: logic</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Pathos: emotion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Organizing Principles</a:t>
            </a:r>
          </a:p>
        </p:txBody>
      </p:sp>
      <p:sp>
        <p:nvSpPr>
          <p:cNvPr id="189" name="Shape 189"/>
          <p:cNvSpPr txBox="1">
            <a:spLocks noGrp="1"/>
          </p:cNvSpPr>
          <p:nvPr>
            <p:ph type="body" idx="1"/>
          </p:nvPr>
        </p:nvSpPr>
        <p:spPr>
          <a:xfrm>
            <a:off x="616750" y="1752600"/>
            <a:ext cx="3065400" cy="3960299"/>
          </a:xfrm>
          <a:prstGeom prst="rect">
            <a:avLst/>
          </a:prstGeom>
        </p:spPr>
        <p:txBody>
          <a:bodyPr lIns="91425" tIns="91425" rIns="91425" bIns="91425" anchor="t" anchorCtr="0">
            <a:noAutofit/>
          </a:bodyPr>
          <a:lstStyle/>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Time</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Comparison</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Contrast</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Cause and Effect</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Problem and Solution</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Classification</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Biographical</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Space</a:t>
            </a:r>
          </a:p>
        </p:txBody>
      </p:sp>
      <p:sp>
        <p:nvSpPr>
          <p:cNvPr id="190" name="Shape 190"/>
          <p:cNvSpPr txBox="1"/>
          <p:nvPr/>
        </p:nvSpPr>
        <p:spPr>
          <a:xfrm>
            <a:off x="4071950" y="1716225"/>
            <a:ext cx="3565500" cy="3370499"/>
          </a:xfrm>
          <a:prstGeom prst="rect">
            <a:avLst/>
          </a:prstGeom>
          <a:noFill/>
          <a:ln>
            <a:noFill/>
          </a:ln>
        </p:spPr>
        <p:txBody>
          <a:bodyPr lIns="91425" tIns="91425" rIns="91425" bIns="91425" anchor="t" anchorCtr="0">
            <a:noAutofit/>
          </a:bodyPr>
          <a:lstStyle/>
          <a:p>
            <a:pPr marL="457200" lvl="0" indent="-342900" rtl="0">
              <a:lnSpc>
                <a:spcPct val="150000"/>
              </a:lnSpc>
              <a:spcBef>
                <a:spcPts val="0"/>
              </a:spcBef>
              <a:buClr>
                <a:schemeClr val="dk1"/>
              </a:buClr>
              <a:buSzPct val="100000"/>
              <a:buFont typeface="Open Sans"/>
              <a:buChar char="■"/>
            </a:pPr>
            <a:r>
              <a:rPr lang="en" sz="1800">
                <a:solidFill>
                  <a:schemeClr val="dk1"/>
                </a:solidFill>
                <a:latin typeface="Open Sans"/>
                <a:ea typeface="Open Sans"/>
                <a:cs typeface="Open Sans"/>
                <a:sym typeface="Open Sans"/>
              </a:rPr>
              <a:t>Ascending and Descending</a:t>
            </a:r>
          </a:p>
          <a:p>
            <a:pPr marL="457200" lvl="0" indent="-342900" rtl="0">
              <a:lnSpc>
                <a:spcPct val="150000"/>
              </a:lnSpc>
              <a:spcBef>
                <a:spcPts val="0"/>
              </a:spcBef>
              <a:buClr>
                <a:schemeClr val="dk1"/>
              </a:buClr>
              <a:buSzPct val="100000"/>
              <a:buFont typeface="Open Sans"/>
              <a:buChar char="■"/>
            </a:pPr>
            <a:r>
              <a:rPr lang="en" sz="1800">
                <a:solidFill>
                  <a:schemeClr val="dk1"/>
                </a:solidFill>
                <a:latin typeface="Open Sans"/>
                <a:ea typeface="Open Sans"/>
                <a:cs typeface="Open Sans"/>
                <a:sym typeface="Open Sans"/>
              </a:rPr>
              <a:t>Psychological</a:t>
            </a:r>
          </a:p>
          <a:p>
            <a:pPr marL="457200" lvl="0" indent="-342900" rtl="0">
              <a:lnSpc>
                <a:spcPct val="150000"/>
              </a:lnSpc>
              <a:spcBef>
                <a:spcPts val="0"/>
              </a:spcBef>
              <a:buClr>
                <a:schemeClr val="dk1"/>
              </a:buClr>
              <a:buSzPct val="100000"/>
              <a:buFont typeface="Open Sans"/>
              <a:buChar char="■"/>
            </a:pPr>
            <a:r>
              <a:rPr lang="en" sz="1800">
                <a:solidFill>
                  <a:schemeClr val="dk1"/>
                </a:solidFill>
                <a:latin typeface="Open Sans"/>
                <a:ea typeface="Open Sans"/>
                <a:cs typeface="Open Sans"/>
                <a:sym typeface="Open Sans"/>
              </a:rPr>
              <a:t>Elimination</a:t>
            </a:r>
          </a:p>
          <a:p>
            <a:pPr marL="457200" lvl="0" indent="-342900" rtl="0">
              <a:lnSpc>
                <a:spcPct val="150000"/>
              </a:lnSpc>
              <a:spcBef>
                <a:spcPts val="0"/>
              </a:spcBef>
              <a:buClr>
                <a:schemeClr val="dk1"/>
              </a:buClr>
              <a:buSzPct val="100000"/>
              <a:buFont typeface="Open Sans"/>
              <a:buChar char="■"/>
            </a:pPr>
            <a:r>
              <a:rPr lang="en" sz="1800">
                <a:solidFill>
                  <a:schemeClr val="dk1"/>
                </a:solidFill>
                <a:latin typeface="Open Sans"/>
                <a:ea typeface="Open Sans"/>
                <a:cs typeface="Open Sans"/>
                <a:sym typeface="Open Sans"/>
              </a:rPr>
              <a:t>Example</a:t>
            </a:r>
          </a:p>
          <a:p>
            <a:pPr marL="457200" lvl="0" indent="-342900" rtl="0">
              <a:lnSpc>
                <a:spcPct val="150000"/>
              </a:lnSpc>
              <a:spcBef>
                <a:spcPts val="0"/>
              </a:spcBef>
              <a:buClr>
                <a:schemeClr val="dk1"/>
              </a:buClr>
              <a:buSzPct val="100000"/>
              <a:buFont typeface="Open Sans"/>
              <a:buChar char="■"/>
            </a:pPr>
            <a:r>
              <a:rPr lang="en" sz="1800">
                <a:solidFill>
                  <a:schemeClr val="dk1"/>
                </a:solidFill>
                <a:latin typeface="Open Sans"/>
                <a:ea typeface="Open Sans"/>
                <a:cs typeface="Open Sans"/>
                <a:sym typeface="Open Sans"/>
              </a:rPr>
              <a:t>Process and Procedure</a:t>
            </a:r>
          </a:p>
          <a:p>
            <a:pPr marL="457200" lvl="0" indent="-342900" rtl="0">
              <a:lnSpc>
                <a:spcPct val="150000"/>
              </a:lnSpc>
              <a:spcBef>
                <a:spcPts val="0"/>
              </a:spcBef>
              <a:buClr>
                <a:schemeClr val="dk1"/>
              </a:buClr>
              <a:buSzPct val="100000"/>
              <a:buFont typeface="Open Sans"/>
              <a:buChar char="■"/>
            </a:pPr>
            <a:r>
              <a:rPr lang="en" sz="1800">
                <a:solidFill>
                  <a:schemeClr val="dk1"/>
                </a:solidFill>
                <a:latin typeface="Open Sans"/>
                <a:ea typeface="Open Sans"/>
                <a:cs typeface="Open Sans"/>
                <a:sym typeface="Open Sans"/>
              </a:rPr>
              <a:t>Point Pattern</a:t>
            </a:r>
          </a:p>
          <a:p>
            <a:pPr marL="457200" lvl="0" indent="-342900" rtl="0">
              <a:lnSpc>
                <a:spcPct val="150000"/>
              </a:lnSpc>
              <a:spcBef>
                <a:spcPts val="0"/>
              </a:spcBef>
              <a:buClr>
                <a:schemeClr val="dk1"/>
              </a:buClr>
              <a:buSzPct val="100000"/>
              <a:buFont typeface="Open Sans"/>
              <a:buChar char="■"/>
            </a:pPr>
            <a:r>
              <a:rPr lang="en" sz="1800">
                <a:solidFill>
                  <a:schemeClr val="dk1"/>
                </a:solidFill>
                <a:latin typeface="Open Sans"/>
                <a:ea typeface="Open Sans"/>
                <a:cs typeface="Open Sans"/>
                <a:sym typeface="Open Sans"/>
              </a:rPr>
              <a:t>Definition</a:t>
            </a:r>
          </a:p>
          <a:p>
            <a:pPr marL="457200" lvl="0" indent="-342900" rtl="0">
              <a:lnSpc>
                <a:spcPct val="150000"/>
              </a:lnSpc>
              <a:spcBef>
                <a:spcPts val="0"/>
              </a:spcBef>
              <a:buClr>
                <a:schemeClr val="dk1"/>
              </a:buClr>
              <a:buSzPct val="100000"/>
              <a:buFont typeface="Open Sans"/>
              <a:buChar char="■"/>
            </a:pPr>
            <a:r>
              <a:rPr lang="en" sz="1800">
                <a:solidFill>
                  <a:schemeClr val="dk1"/>
                </a:solidFill>
                <a:latin typeface="Open Sans"/>
                <a:ea typeface="Open Sans"/>
                <a:cs typeface="Open Sans"/>
                <a:sym typeface="Open Sans"/>
              </a:rPr>
              <a:t>Testimonial</a:t>
            </a:r>
          </a:p>
          <a:p>
            <a:pPr marL="457200" lvl="0" indent="-342900" rtl="0">
              <a:lnSpc>
                <a:spcPct val="150000"/>
              </a:lnSpc>
              <a:spcBef>
                <a:spcPts val="0"/>
              </a:spcBef>
              <a:buClr>
                <a:schemeClr val="dk1"/>
              </a:buClr>
              <a:buSzPct val="100000"/>
              <a:buFont typeface="Open Sans"/>
              <a:buChar char="■"/>
            </a:pPr>
            <a:r>
              <a:rPr lang="en" sz="1800">
                <a:solidFill>
                  <a:schemeClr val="dk1"/>
                </a:solidFill>
                <a:latin typeface="Open Sans"/>
                <a:ea typeface="Open Sans"/>
                <a:cs typeface="Open Sans"/>
                <a:sym typeface="Open Sans"/>
              </a:rPr>
              <a:t>Ceremonial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idx="4294967295"/>
          </p:nvPr>
        </p:nvSpPr>
        <p:spPr>
          <a:xfrm>
            <a:off x="581200" y="755900"/>
            <a:ext cx="4782900" cy="1046400"/>
          </a:xfrm>
          <a:prstGeom prst="rect">
            <a:avLst/>
          </a:prstGeom>
        </p:spPr>
        <p:txBody>
          <a:bodyPr lIns="91425" tIns="91425" rIns="91425" bIns="91425" anchor="ctr" anchorCtr="0">
            <a:noAutofit/>
          </a:bodyPr>
          <a:lstStyle/>
          <a:p>
            <a:pPr lvl="0" algn="l">
              <a:spcBef>
                <a:spcPts val="0"/>
              </a:spcBef>
              <a:buNone/>
            </a:pPr>
            <a:r>
              <a:rPr lang="en" sz="6000">
                <a:latin typeface="Roboto"/>
                <a:ea typeface="Roboto"/>
                <a:cs typeface="Roboto"/>
                <a:sym typeface="Roboto"/>
              </a:rPr>
              <a:t>Welcome!</a:t>
            </a:r>
          </a:p>
        </p:txBody>
      </p:sp>
      <p:sp>
        <p:nvSpPr>
          <p:cNvPr id="81" name="Shape 81"/>
          <p:cNvSpPr txBox="1">
            <a:spLocks noGrp="1"/>
          </p:cNvSpPr>
          <p:nvPr>
            <p:ph type="body" idx="4294967295"/>
          </p:nvPr>
        </p:nvSpPr>
        <p:spPr>
          <a:xfrm>
            <a:off x="563625" y="2383400"/>
            <a:ext cx="4782900" cy="681900"/>
          </a:xfrm>
          <a:prstGeom prst="rect">
            <a:avLst/>
          </a:prstGeom>
        </p:spPr>
        <p:txBody>
          <a:bodyPr lIns="91425" tIns="91425" rIns="91425" bIns="91425" anchor="t" anchorCtr="0">
            <a:noAutofit/>
          </a:bodyPr>
          <a:lstStyle/>
          <a:p>
            <a:pPr lvl="0">
              <a:spcBef>
                <a:spcPts val="0"/>
              </a:spcBef>
              <a:buNone/>
            </a:pPr>
            <a:r>
              <a:rPr lang="en" sz="2400" b="1">
                <a:latin typeface="Open Sans"/>
                <a:ea typeface="Open Sans"/>
                <a:cs typeface="Open Sans"/>
                <a:sym typeface="Open Sans"/>
              </a:rPr>
              <a:t>Information Literacy</a:t>
            </a:r>
            <a:r>
              <a:rPr lang="en" sz="2400">
                <a:latin typeface="Open Sans"/>
                <a:ea typeface="Open Sans"/>
                <a:cs typeface="Open Sans"/>
                <a:sym typeface="Open Sans"/>
              </a:rPr>
              <a:t/>
            </a:r>
            <a:br>
              <a:rPr lang="en" sz="2400">
                <a:latin typeface="Open Sans"/>
                <a:ea typeface="Open Sans"/>
                <a:cs typeface="Open Sans"/>
                <a:sym typeface="Open Sans"/>
              </a:rPr>
            </a:br>
            <a:endParaRPr lang="en" sz="2400">
              <a:latin typeface="Open Sans"/>
              <a:ea typeface="Open Sans"/>
              <a:cs typeface="Open Sans"/>
              <a:sym typeface="Open Sans"/>
            </a:endParaRPr>
          </a:p>
        </p:txBody>
      </p:sp>
      <p:sp>
        <p:nvSpPr>
          <p:cNvPr id="82" name="Shape 82"/>
          <p:cNvSpPr txBox="1">
            <a:spLocks noGrp="1"/>
          </p:cNvSpPr>
          <p:nvPr>
            <p:ph type="subTitle" idx="4294967295"/>
          </p:nvPr>
        </p:nvSpPr>
        <p:spPr>
          <a:xfrm>
            <a:off x="581200" y="171818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Today’s Lesson...</a:t>
            </a:r>
          </a:p>
        </p:txBody>
      </p:sp>
      <p:sp>
        <p:nvSpPr>
          <p:cNvPr id="83" name="Shape 83"/>
          <p:cNvSpPr txBox="1">
            <a:spLocks noGrp="1"/>
          </p:cNvSpPr>
          <p:nvPr>
            <p:ph type="subTitle" idx="4294967295"/>
          </p:nvPr>
        </p:nvSpPr>
        <p:spPr>
          <a:xfrm>
            <a:off x="581200" y="313433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Housekeeping</a:t>
            </a:r>
          </a:p>
        </p:txBody>
      </p:sp>
      <p:sp>
        <p:nvSpPr>
          <p:cNvPr id="84" name="Shape 84"/>
          <p:cNvSpPr txBox="1">
            <a:spLocks noGrp="1"/>
          </p:cNvSpPr>
          <p:nvPr>
            <p:ph type="body" idx="4294967295"/>
          </p:nvPr>
        </p:nvSpPr>
        <p:spPr>
          <a:xfrm>
            <a:off x="581200" y="3792250"/>
            <a:ext cx="7868700" cy="976199"/>
          </a:xfrm>
          <a:prstGeom prst="rect">
            <a:avLst/>
          </a:prstGeom>
        </p:spPr>
        <p:txBody>
          <a:bodyPr lIns="91425" tIns="91425" rIns="91425" bIns="91425" anchor="t" anchorCtr="0">
            <a:noAutofit/>
          </a:bodyPr>
          <a:lstStyle/>
          <a:p>
            <a:pPr lvl="0" rtl="0">
              <a:spcBef>
                <a:spcPts val="0"/>
              </a:spcBef>
              <a:buNone/>
            </a:pPr>
            <a:r>
              <a:rPr lang="en" sz="2400" b="1">
                <a:highlight>
                  <a:srgbClr val="C9DAF8"/>
                </a:highlight>
                <a:latin typeface="Open Sans"/>
                <a:ea typeface="Open Sans"/>
                <a:cs typeface="Open Sans"/>
                <a:sym typeface="Open Sans"/>
              </a:rPr>
              <a:t>[Teacher edit - reminders, homework from previous lesson etc.]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Outlining Your Document</a:t>
            </a:r>
          </a:p>
        </p:txBody>
      </p:sp>
      <p:sp>
        <p:nvSpPr>
          <p:cNvPr id="196" name="Shape 196"/>
          <p:cNvSpPr txBox="1">
            <a:spLocks noGrp="1"/>
          </p:cNvSpPr>
          <p:nvPr>
            <p:ph type="body" idx="1"/>
          </p:nvPr>
        </p:nvSpPr>
        <p:spPr>
          <a:xfrm>
            <a:off x="616750" y="1752600"/>
            <a:ext cx="7951799" cy="3960299"/>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Introduction (main idea/thesis)</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Body (main point, subpoint, specifics). Repeat for as many body sections as you need. </a:t>
            </a:r>
          </a:p>
          <a:p>
            <a:pPr marL="457200" lvl="0" indent="-381000" rtl="0">
              <a:lnSpc>
                <a:spcPct val="150000"/>
              </a:lnSpc>
              <a:spcBef>
                <a:spcPts val="0"/>
              </a:spcBef>
              <a:buClr>
                <a:schemeClr val="dk1"/>
              </a:buClr>
              <a:buSzPct val="100000"/>
              <a:buFont typeface="Roboto"/>
            </a:pPr>
            <a:r>
              <a:rPr lang="en" sz="2400">
                <a:solidFill>
                  <a:schemeClr val="dk1"/>
                </a:solidFill>
                <a:latin typeface="Roboto"/>
                <a:ea typeface="Roboto"/>
                <a:cs typeface="Roboto"/>
                <a:sym typeface="Roboto"/>
              </a:rPr>
              <a:t>Conclusion (summarize main points, restate thesis)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Creating an Outline</a:t>
            </a:r>
          </a:p>
        </p:txBody>
      </p:sp>
      <p:sp>
        <p:nvSpPr>
          <p:cNvPr id="202" name="Shape 202"/>
          <p:cNvSpPr txBox="1">
            <a:spLocks noGrp="1"/>
          </p:cNvSpPr>
          <p:nvPr>
            <p:ph type="subTitle" idx="4294967295"/>
          </p:nvPr>
        </p:nvSpPr>
        <p:spPr>
          <a:xfrm>
            <a:off x="888275" y="3991950"/>
            <a:ext cx="8297399" cy="1110600"/>
          </a:xfrm>
          <a:prstGeom prst="rect">
            <a:avLst/>
          </a:prstGeom>
        </p:spPr>
        <p:txBody>
          <a:bodyPr lIns="91425" tIns="91425" rIns="91425" bIns="91425" anchor="t" anchorCtr="0">
            <a:noAutofit/>
          </a:bodyPr>
          <a:lstStyle/>
          <a:p>
            <a:pPr marR="482600" lvl="0" rtl="0">
              <a:lnSpc>
                <a:spcPct val="150000"/>
              </a:lnSpc>
              <a:spcBef>
                <a:spcPts val="1600"/>
              </a:spcBef>
              <a:buNone/>
            </a:pPr>
            <a:r>
              <a:rPr lang="en" sz="3000">
                <a:solidFill>
                  <a:srgbClr val="FFFFFF"/>
                </a:solidFill>
                <a:latin typeface="Open Sans"/>
                <a:ea typeface="Open Sans"/>
                <a:cs typeface="Open Sans"/>
                <a:sym typeface="Open Sans"/>
              </a:rPr>
              <a:t>Develop an outline for your short report assignment using the provided handout. </a:t>
            </a:r>
          </a:p>
        </p:txBody>
      </p:sp>
      <p:pic>
        <p:nvPicPr>
          <p:cNvPr id="203" name="Shape 203"/>
          <p:cNvPicPr preferRelativeResize="0"/>
          <p:nvPr/>
        </p:nvPicPr>
        <p:blipFill>
          <a:blip r:embed="rId3">
            <a:alphaModFix/>
          </a:blip>
          <a:stretch>
            <a:fillRect/>
          </a:stretch>
        </p:blipFill>
        <p:spPr>
          <a:xfrm>
            <a:off x="3618414" y="1446750"/>
            <a:ext cx="1907175" cy="19071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Shape 208"/>
          <p:cNvSpPr txBox="1">
            <a:spLocks noGrp="1"/>
          </p:cNvSpPr>
          <p:nvPr>
            <p:ph type="title" idx="4294967295"/>
          </p:nvPr>
        </p:nvSpPr>
        <p:spPr>
          <a:xfrm>
            <a:off x="880050" y="274650"/>
            <a:ext cx="7383899" cy="1143000"/>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Review</a:t>
            </a:r>
          </a:p>
        </p:txBody>
      </p:sp>
      <p:sp>
        <p:nvSpPr>
          <p:cNvPr id="209" name="Shape 209"/>
          <p:cNvSpPr txBox="1">
            <a:spLocks noGrp="1"/>
          </p:cNvSpPr>
          <p:nvPr>
            <p:ph type="body" idx="4294967295"/>
          </p:nvPr>
        </p:nvSpPr>
        <p:spPr>
          <a:xfrm>
            <a:off x="3213150" y="1670775"/>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Internet Search</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Keywords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Boolean search</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Info sources</a:t>
            </a:r>
          </a:p>
        </p:txBody>
      </p:sp>
      <p:sp>
        <p:nvSpPr>
          <p:cNvPr id="210" name="Shape 210"/>
          <p:cNvSpPr txBox="1">
            <a:spLocks noGrp="1"/>
          </p:cNvSpPr>
          <p:nvPr>
            <p:ph type="body" idx="4294967295"/>
          </p:nvPr>
        </p:nvSpPr>
        <p:spPr>
          <a:xfrm>
            <a:off x="3401150" y="4038737"/>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Organizing</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5 Ws + H</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Rhetorical proofs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Organizational principles</a:t>
            </a:r>
          </a:p>
        </p:txBody>
      </p:sp>
      <p:sp>
        <p:nvSpPr>
          <p:cNvPr id="211" name="Shape 211"/>
          <p:cNvSpPr txBox="1">
            <a:spLocks noGrp="1"/>
          </p:cNvSpPr>
          <p:nvPr>
            <p:ph type="body" idx="4294967295"/>
          </p:nvPr>
        </p:nvSpPr>
        <p:spPr>
          <a:xfrm>
            <a:off x="5902500" y="1670762"/>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Evaluating Sources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Author</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Recency</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Support for assertions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Community opinion</a:t>
            </a:r>
          </a:p>
        </p:txBody>
      </p:sp>
      <p:sp>
        <p:nvSpPr>
          <p:cNvPr id="212" name="Shape 212"/>
          <p:cNvSpPr txBox="1">
            <a:spLocks noGrp="1"/>
          </p:cNvSpPr>
          <p:nvPr>
            <p:ph type="body" idx="4294967295"/>
          </p:nvPr>
        </p:nvSpPr>
        <p:spPr>
          <a:xfrm>
            <a:off x="5845050" y="4038750"/>
            <a:ext cx="29574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Outlining </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Introduction</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Body</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Conclusion</a:t>
            </a:r>
          </a:p>
        </p:txBody>
      </p:sp>
      <p:sp>
        <p:nvSpPr>
          <p:cNvPr id="213" name="Shape 213"/>
          <p:cNvSpPr txBox="1">
            <a:spLocks noGrp="1"/>
          </p:cNvSpPr>
          <p:nvPr>
            <p:ph type="body" idx="4294967295"/>
          </p:nvPr>
        </p:nvSpPr>
        <p:spPr>
          <a:xfrm>
            <a:off x="710150" y="1670775"/>
            <a:ext cx="2502899"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Information Needs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Sources on hand</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General vs. Specific</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Audience needs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Narrow your topic</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Key points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Organize sources</a:t>
            </a:r>
          </a:p>
        </p:txBody>
      </p:sp>
      <p:sp>
        <p:nvSpPr>
          <p:cNvPr id="214" name="Shape 214"/>
          <p:cNvSpPr txBox="1">
            <a:spLocks noGrp="1"/>
          </p:cNvSpPr>
          <p:nvPr>
            <p:ph type="body" idx="4294967295"/>
          </p:nvPr>
        </p:nvSpPr>
        <p:spPr>
          <a:xfrm>
            <a:off x="710150" y="4038750"/>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APA Formatting</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Title page, abstract, body, references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Document formatting</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Section headings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In-text citations</a:t>
            </a:r>
          </a:p>
          <a:p>
            <a:pPr marL="457200" lvl="0" indent="-304800" rtl="0">
              <a:lnSpc>
                <a:spcPct val="150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References list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ctrTitle" idx="4294967295"/>
          </p:nvPr>
        </p:nvSpPr>
        <p:spPr>
          <a:xfrm>
            <a:off x="758300" y="891925"/>
            <a:ext cx="4782900" cy="1046400"/>
          </a:xfrm>
          <a:prstGeom prst="rect">
            <a:avLst/>
          </a:prstGeom>
        </p:spPr>
        <p:txBody>
          <a:bodyPr lIns="91425" tIns="91425" rIns="91425" bIns="91425" anchor="ctr" anchorCtr="0">
            <a:noAutofit/>
          </a:bodyPr>
          <a:lstStyle/>
          <a:p>
            <a:pPr lvl="0" algn="l" rtl="0">
              <a:spcBef>
                <a:spcPts val="0"/>
              </a:spcBef>
              <a:buNone/>
            </a:pPr>
            <a:r>
              <a:rPr lang="en" sz="6000">
                <a:solidFill>
                  <a:srgbClr val="6CF3CE"/>
                </a:solidFill>
                <a:latin typeface="Roboto"/>
                <a:ea typeface="Roboto"/>
                <a:cs typeface="Roboto"/>
                <a:sym typeface="Roboto"/>
              </a:rPr>
              <a:t>Thanks!</a:t>
            </a:r>
          </a:p>
        </p:txBody>
      </p:sp>
      <p:sp>
        <p:nvSpPr>
          <p:cNvPr id="220" name="Shape 220"/>
          <p:cNvSpPr txBox="1">
            <a:spLocks noGrp="1"/>
          </p:cNvSpPr>
          <p:nvPr>
            <p:ph type="subTitle" idx="4294967295"/>
          </p:nvPr>
        </p:nvSpPr>
        <p:spPr>
          <a:xfrm>
            <a:off x="758300" y="1802300"/>
            <a:ext cx="4782900" cy="1046400"/>
          </a:xfrm>
          <a:prstGeom prst="rect">
            <a:avLst/>
          </a:prstGeom>
        </p:spPr>
        <p:txBody>
          <a:bodyPr lIns="91425" tIns="91425" rIns="91425" bIns="91425" anchor="t" anchorCtr="0">
            <a:noAutofit/>
          </a:bodyPr>
          <a:lstStyle/>
          <a:p>
            <a:pPr lvl="0" rtl="0">
              <a:spcBef>
                <a:spcPts val="0"/>
              </a:spcBef>
              <a:buNone/>
            </a:pPr>
            <a:r>
              <a:rPr lang="en" sz="3600" b="1">
                <a:solidFill>
                  <a:srgbClr val="FFFFFF"/>
                </a:solidFill>
                <a:latin typeface="Roboto"/>
                <a:ea typeface="Roboto"/>
                <a:cs typeface="Roboto"/>
                <a:sym typeface="Roboto"/>
              </a:rPr>
              <a:t>Any questions?</a:t>
            </a:r>
          </a:p>
        </p:txBody>
      </p:sp>
      <p:sp>
        <p:nvSpPr>
          <p:cNvPr id="221" name="Shape 221"/>
          <p:cNvSpPr txBox="1">
            <a:spLocks noGrp="1"/>
          </p:cNvSpPr>
          <p:nvPr>
            <p:ph type="body" idx="4294967295"/>
          </p:nvPr>
        </p:nvSpPr>
        <p:spPr>
          <a:xfrm>
            <a:off x="765125" y="3024800"/>
            <a:ext cx="7601700" cy="732000"/>
          </a:xfrm>
          <a:prstGeom prst="rect">
            <a:avLst/>
          </a:prstGeom>
        </p:spPr>
        <p:txBody>
          <a:bodyPr lIns="91425" tIns="91425" rIns="91425" bIns="91425" anchor="t" anchorCtr="0">
            <a:noAutofit/>
          </a:bodyPr>
          <a:lstStyle/>
          <a:p>
            <a:pPr lvl="0" rtl="0">
              <a:spcBef>
                <a:spcPts val="0"/>
              </a:spcBef>
              <a:buNone/>
            </a:pPr>
            <a:r>
              <a:rPr lang="en" sz="2400">
                <a:highlight>
                  <a:srgbClr val="C9DAF8"/>
                </a:highlight>
                <a:latin typeface="Open Sans"/>
                <a:ea typeface="Open Sans"/>
                <a:cs typeface="Open Sans"/>
                <a:sym typeface="Open Sans"/>
              </a:rPr>
              <a:t>[Teacher edit: Next class, homework etc…]</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832475" y="1684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Credits</a:t>
            </a:r>
          </a:p>
        </p:txBody>
      </p:sp>
      <p:sp>
        <p:nvSpPr>
          <p:cNvPr id="227" name="Shape 227"/>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lvl="0" rtl="0">
              <a:spcBef>
                <a:spcPts val="0"/>
              </a:spcBef>
              <a:buNone/>
            </a:pPr>
            <a:r>
              <a:rPr lang="en" sz="2400">
                <a:solidFill>
                  <a:srgbClr val="2F3848"/>
                </a:solidFill>
                <a:latin typeface="Open Sans"/>
                <a:ea typeface="Open Sans"/>
                <a:cs typeface="Open Sans"/>
                <a:sym typeface="Open Sans"/>
              </a:rPr>
              <a:t>Special thanks to all the people who made and released these awesome resources for free:</a:t>
            </a:r>
          </a:p>
          <a:p>
            <a:pPr marL="457200" lvl="0" indent="-381000" rtl="0">
              <a:lnSpc>
                <a:spcPct val="115000"/>
              </a:lnSpc>
              <a:spcBef>
                <a:spcPts val="0"/>
              </a:spcBef>
              <a:buClr>
                <a:srgbClr val="2F3848"/>
              </a:buClr>
              <a:buSzPct val="100000"/>
              <a:buFont typeface="Open Sans"/>
            </a:pPr>
            <a:r>
              <a:rPr lang="en" sz="2400">
                <a:solidFill>
                  <a:srgbClr val="2F3848"/>
                </a:solidFill>
                <a:latin typeface="Open Sans"/>
                <a:ea typeface="Open Sans"/>
                <a:cs typeface="Open Sans"/>
                <a:sym typeface="Open Sans"/>
              </a:rPr>
              <a:t>Presentation template by </a:t>
            </a:r>
            <a:r>
              <a:rPr lang="en" sz="2400" u="sng">
                <a:solidFill>
                  <a:srgbClr val="2F3848"/>
                </a:solidFill>
                <a:latin typeface="Open Sans"/>
                <a:ea typeface="Open Sans"/>
                <a:cs typeface="Open Sans"/>
                <a:sym typeface="Open Sans"/>
                <a:hlinkClick r:id="rId3"/>
              </a:rPr>
              <a:t>SlidesCarnival</a:t>
            </a:r>
          </a:p>
          <a:p>
            <a:pPr marL="457200" lvl="0" indent="-381000" rtl="0">
              <a:lnSpc>
                <a:spcPct val="115000"/>
              </a:lnSpc>
              <a:spcBef>
                <a:spcPts val="0"/>
              </a:spcBef>
              <a:buSzPct val="100000"/>
              <a:buFont typeface="Open Sans"/>
            </a:pPr>
            <a:r>
              <a:rPr lang="en" sz="2400">
                <a:latin typeface="Open Sans"/>
                <a:ea typeface="Open Sans"/>
                <a:cs typeface="Open Sans"/>
                <a:sym typeface="Open Sans"/>
              </a:rPr>
              <a:t>Icons by </a:t>
            </a:r>
            <a:r>
              <a:rPr lang="en" sz="2400" u="sng">
                <a:solidFill>
                  <a:schemeClr val="hlink"/>
                </a:solidFill>
                <a:latin typeface="Open Sans"/>
                <a:ea typeface="Open Sans"/>
                <a:cs typeface="Open Sans"/>
                <a:sym typeface="Open Sans"/>
                <a:hlinkClick r:id="rId4"/>
              </a:rPr>
              <a:t>Ipanpun</a:t>
            </a:r>
            <a:r>
              <a:rPr lang="en" sz="2400">
                <a:latin typeface="Open Sans"/>
                <a:ea typeface="Open Sans"/>
                <a:cs typeface="Open Sans"/>
                <a:sym typeface="Open Sans"/>
              </a:rPr>
              <a:t> &amp; </a:t>
            </a:r>
            <a:r>
              <a:rPr lang="en" sz="2400" u="sng">
                <a:solidFill>
                  <a:schemeClr val="hlink"/>
                </a:solidFill>
                <a:latin typeface="Open Sans"/>
                <a:ea typeface="Open Sans"/>
                <a:cs typeface="Open Sans"/>
                <a:sym typeface="Open Sans"/>
                <a:hlinkClick r:id="rId5"/>
              </a:rPr>
              <a:t>Timothy Miller</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6"/>
              </a:rPr>
              <a:t>Iconfinder</a:t>
            </a:r>
            <a:r>
              <a:rPr lang="en" sz="2400">
                <a:latin typeface="Open Sans"/>
                <a:ea typeface="Open Sans"/>
                <a:cs typeface="Open Sans"/>
                <a:sym typeface="Open Sans"/>
              </a:rPr>
              <a:t> and </a:t>
            </a:r>
            <a:r>
              <a:rPr lang="en" sz="2400" u="sng">
                <a:solidFill>
                  <a:schemeClr val="hlink"/>
                </a:solidFill>
                <a:latin typeface="Open Sans"/>
                <a:ea typeface="Open Sans"/>
                <a:cs typeface="Open Sans"/>
                <a:sym typeface="Open Sans"/>
                <a:hlinkClick r:id="rId7"/>
              </a:rPr>
              <a:t>Freepik</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8"/>
              </a:rPr>
              <a:t>Flaticon</a:t>
            </a:r>
            <a:r>
              <a:rPr lang="en" sz="2400">
                <a:latin typeface="Open Sans"/>
                <a:ea typeface="Open Sans"/>
                <a:cs typeface="Open Sans"/>
                <a:sym typeface="Open Sans"/>
              </a:rPr>
              <a:t>.</a:t>
            </a:r>
          </a:p>
        </p:txBody>
      </p:sp>
      <p:pic>
        <p:nvPicPr>
          <p:cNvPr id="4"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528" y="4581128"/>
            <a:ext cx="8496944" cy="1458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idx="4294967295"/>
          </p:nvPr>
        </p:nvSpPr>
        <p:spPr>
          <a:xfrm>
            <a:off x="2108250" y="2274025"/>
            <a:ext cx="4927500" cy="1546500"/>
          </a:xfrm>
          <a:prstGeom prst="rect">
            <a:avLst/>
          </a:prstGeom>
        </p:spPr>
        <p:txBody>
          <a:bodyPr lIns="91425" tIns="91425" rIns="91425" bIns="91425" anchor="ctr" anchorCtr="0">
            <a:noAutofit/>
          </a:bodyPr>
          <a:lstStyle/>
          <a:p>
            <a:pPr lvl="0" rtl="0">
              <a:spcBef>
                <a:spcPts val="0"/>
              </a:spcBef>
              <a:buNone/>
            </a:pPr>
            <a:r>
              <a:rPr lang="en" sz="9600">
                <a:solidFill>
                  <a:srgbClr val="FFFFFF"/>
                </a:solidFill>
                <a:latin typeface="Roboto"/>
                <a:ea typeface="Roboto"/>
                <a:cs typeface="Roboto"/>
                <a:sym typeface="Roboto"/>
              </a:rPr>
              <a:t>[Video]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Writing a Short Report</a:t>
            </a:r>
          </a:p>
        </p:txBody>
      </p:sp>
      <p:sp>
        <p:nvSpPr>
          <p:cNvPr id="95" name="Shape 95"/>
          <p:cNvSpPr txBox="1">
            <a:spLocks noGrp="1"/>
          </p:cNvSpPr>
          <p:nvPr>
            <p:ph type="subTitle" idx="4294967295"/>
          </p:nvPr>
        </p:nvSpPr>
        <p:spPr>
          <a:xfrm>
            <a:off x="657950" y="3530675"/>
            <a:ext cx="7619100" cy="1110600"/>
          </a:xfrm>
          <a:prstGeom prst="rect">
            <a:avLst/>
          </a:prstGeom>
        </p:spPr>
        <p:txBody>
          <a:bodyPr lIns="91425" tIns="91425" rIns="91425" bIns="91425" anchor="t" anchorCtr="0">
            <a:noAutofit/>
          </a:bodyPr>
          <a:lstStyle/>
          <a:p>
            <a:pPr marR="482600" lvl="0" rtl="0">
              <a:lnSpc>
                <a:spcPct val="150000"/>
              </a:lnSpc>
              <a:spcBef>
                <a:spcPts val="1600"/>
              </a:spcBef>
              <a:buNone/>
            </a:pPr>
            <a:r>
              <a:rPr lang="en" sz="2400">
                <a:solidFill>
                  <a:srgbClr val="FFFFFF"/>
                </a:solidFill>
                <a:latin typeface="Open Sans"/>
                <a:ea typeface="Open Sans"/>
                <a:cs typeface="Open Sans"/>
                <a:sym typeface="Open Sans"/>
              </a:rPr>
              <a:t>For your final project in this module, you will write a short report based on one of the scenarios on the provided assignment sheet. Our work on this will begin today. </a:t>
            </a:r>
          </a:p>
        </p:txBody>
      </p:sp>
      <p:pic>
        <p:nvPicPr>
          <p:cNvPr id="96" name="Shape 96"/>
          <p:cNvPicPr preferRelativeResize="0"/>
          <p:nvPr/>
        </p:nvPicPr>
        <p:blipFill>
          <a:blip r:embed="rId3">
            <a:alphaModFix/>
          </a:blip>
          <a:stretch>
            <a:fillRect/>
          </a:stretch>
        </p:blipFill>
        <p:spPr>
          <a:xfrm>
            <a:off x="3618414" y="1294350"/>
            <a:ext cx="1907175" cy="19071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a:spcBef>
                <a:spcPts val="0"/>
              </a:spcBef>
              <a:buNone/>
            </a:pPr>
            <a:r>
              <a:rPr lang="en">
                <a:latin typeface="Roboto"/>
                <a:ea typeface="Roboto"/>
                <a:cs typeface="Roboto"/>
                <a:sym typeface="Roboto"/>
              </a:rPr>
              <a:t>Identifying Your Information Needs</a:t>
            </a:r>
          </a:p>
        </p:txBody>
      </p:sp>
      <p:sp>
        <p:nvSpPr>
          <p:cNvPr id="102" name="Shape 102"/>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What information sources do you have on hand? </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general purpose vs. specific purpose</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audience needs and expectations</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narrow your topic</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focus on key points</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plan your investigation</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organize your sources from the start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Internet Searching</a:t>
            </a:r>
          </a:p>
        </p:txBody>
      </p:sp>
      <p:sp>
        <p:nvSpPr>
          <p:cNvPr id="108" name="Shape 108"/>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chemeClr val="dk1"/>
                </a:solidFill>
                <a:latin typeface="Open Sans"/>
                <a:ea typeface="Open Sans"/>
                <a:cs typeface="Open Sans"/>
                <a:sym typeface="Open Sans"/>
              </a:rPr>
              <a:t>What keywords would you use if you were writing a report on </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the consequences of climate change for indigenous plants and animals in Canada?</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the economic downturn and its impact on the value of the Canadian dollar?</a:t>
            </a:r>
          </a:p>
          <a:p>
            <a:pPr marL="457200" lvl="0" indent="-381000" rtl="0">
              <a:lnSpc>
                <a:spcPct val="150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the demographics of the Canadian population, including statistics on age, ethnicity and income?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Boolean Search Terms</a:t>
            </a:r>
          </a:p>
        </p:txBody>
      </p:sp>
      <p:sp>
        <p:nvSpPr>
          <p:cNvPr id="114" name="Shape 114"/>
          <p:cNvSpPr txBox="1">
            <a:spLocks noGrp="1"/>
          </p:cNvSpPr>
          <p:nvPr>
            <p:ph type="subTitle" idx="4294967295"/>
          </p:nvPr>
        </p:nvSpPr>
        <p:spPr>
          <a:xfrm>
            <a:off x="618100" y="1302000"/>
            <a:ext cx="8297399" cy="1110600"/>
          </a:xfrm>
          <a:prstGeom prst="rect">
            <a:avLst/>
          </a:prstGeom>
        </p:spPr>
        <p:txBody>
          <a:bodyPr lIns="91425" tIns="91425" rIns="91425" bIns="91425" anchor="t" anchorCtr="0">
            <a:noAutofit/>
          </a:bodyPr>
          <a:lstStyle/>
          <a:p>
            <a:pPr marR="482600" lvl="0" rtl="0">
              <a:lnSpc>
                <a:spcPct val="150000"/>
              </a:lnSpc>
              <a:spcBef>
                <a:spcPts val="1600"/>
              </a:spcBef>
              <a:buNone/>
            </a:pPr>
            <a:r>
              <a:rPr lang="en" sz="2100">
                <a:solidFill>
                  <a:srgbClr val="FFFFFF"/>
                </a:solidFill>
                <a:latin typeface="Open Sans"/>
                <a:ea typeface="Open Sans"/>
                <a:cs typeface="Open Sans"/>
                <a:sym typeface="Open Sans"/>
              </a:rPr>
              <a:t>Try out a search for something that interests you—a favourite sports team or a country you’d like to visit, for example. Amend your search with the following to see how your results change: </a:t>
            </a:r>
          </a:p>
          <a:p>
            <a:pPr marL="457200" marR="482600" lvl="0" indent="-361950" rtl="0">
              <a:lnSpc>
                <a:spcPct val="150000"/>
              </a:lnSpc>
              <a:spcBef>
                <a:spcPts val="1600"/>
              </a:spcBef>
              <a:buClr>
                <a:srgbClr val="FFFFFF"/>
              </a:buClr>
              <a:buSzPct val="100000"/>
              <a:buFont typeface="Open Sans"/>
            </a:pPr>
            <a:r>
              <a:rPr lang="en" sz="2100">
                <a:solidFill>
                  <a:srgbClr val="FFFFFF"/>
                </a:solidFill>
                <a:latin typeface="Open Sans"/>
                <a:ea typeface="Open Sans"/>
                <a:cs typeface="Open Sans"/>
                <a:sym typeface="Open Sans"/>
              </a:rPr>
              <a:t>And/Or/Not</a:t>
            </a:r>
          </a:p>
          <a:p>
            <a:pPr marL="457200" marR="482600" lvl="0" indent="-361950" rtl="0">
              <a:lnSpc>
                <a:spcPct val="150000"/>
              </a:lnSpc>
              <a:spcBef>
                <a:spcPts val="1600"/>
              </a:spcBef>
              <a:buClr>
                <a:srgbClr val="FFFFFF"/>
              </a:buClr>
              <a:buSzPct val="100000"/>
              <a:buFont typeface="Open Sans"/>
            </a:pPr>
            <a:r>
              <a:rPr lang="en" sz="2100">
                <a:solidFill>
                  <a:srgbClr val="FFFFFF"/>
                </a:solidFill>
                <a:latin typeface="Open Sans"/>
                <a:ea typeface="Open Sans"/>
                <a:cs typeface="Open Sans"/>
                <a:sym typeface="Open Sans"/>
              </a:rPr>
              <a:t>Quotation marks</a:t>
            </a:r>
          </a:p>
          <a:p>
            <a:pPr marL="457200" marR="482600" lvl="0" indent="-361950" rtl="0">
              <a:lnSpc>
                <a:spcPct val="150000"/>
              </a:lnSpc>
              <a:spcBef>
                <a:spcPts val="1600"/>
              </a:spcBef>
              <a:buClr>
                <a:srgbClr val="FFFFFF"/>
              </a:buClr>
              <a:buSzPct val="100000"/>
              <a:buFont typeface="Open Sans"/>
            </a:pPr>
            <a:r>
              <a:rPr lang="en" sz="2100">
                <a:solidFill>
                  <a:srgbClr val="FFFFFF"/>
                </a:solidFill>
                <a:latin typeface="Open Sans"/>
                <a:ea typeface="Open Sans"/>
                <a:cs typeface="Open Sans"/>
                <a:sym typeface="Open Sans"/>
              </a:rPr>
              <a:t>Wildcard (*)</a:t>
            </a:r>
          </a:p>
          <a:p>
            <a:pPr marL="457200" marR="482600" lvl="0" indent="-361950" rtl="0">
              <a:lnSpc>
                <a:spcPct val="150000"/>
              </a:lnSpc>
              <a:spcBef>
                <a:spcPts val="1600"/>
              </a:spcBef>
              <a:buClr>
                <a:srgbClr val="FFFFFF"/>
              </a:buClr>
              <a:buSzPct val="100000"/>
              <a:buFont typeface="Open Sans"/>
            </a:pPr>
            <a:r>
              <a:rPr lang="en" sz="2100">
                <a:solidFill>
                  <a:srgbClr val="FFFFFF"/>
                </a:solidFill>
                <a:latin typeface="Open Sans"/>
                <a:ea typeface="Open Sans"/>
                <a:cs typeface="Open Sans"/>
                <a:sym typeface="Open Sans"/>
              </a:rPr>
              <a:t>Parentheses</a:t>
            </a:r>
          </a:p>
          <a:p>
            <a:pPr marR="482600" lvl="0" rtl="0">
              <a:lnSpc>
                <a:spcPct val="150000"/>
              </a:lnSpc>
              <a:spcBef>
                <a:spcPts val="1600"/>
              </a:spcBef>
              <a:buNone/>
            </a:pPr>
            <a:r>
              <a:rPr lang="en" sz="2100">
                <a:solidFill>
                  <a:srgbClr val="FFFFFF"/>
                </a:solidFill>
                <a:latin typeface="Open Sans"/>
                <a:ea typeface="Open Sans"/>
                <a:cs typeface="Open Sans"/>
                <a:sym typeface="Open Sans"/>
              </a:rPr>
              <a:t>Which is the most helpful?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Filtering Your Results</a:t>
            </a:r>
          </a:p>
        </p:txBody>
      </p:sp>
      <p:sp>
        <p:nvSpPr>
          <p:cNvPr id="120" name="Shape 120"/>
          <p:cNvSpPr txBox="1">
            <a:spLocks noGrp="1"/>
          </p:cNvSpPr>
          <p:nvPr>
            <p:ph type="body" idx="1"/>
          </p:nvPr>
        </p:nvSpPr>
        <p:spPr>
          <a:xfrm>
            <a:off x="596100" y="3329000"/>
            <a:ext cx="7951799" cy="2370000"/>
          </a:xfrm>
          <a:prstGeom prst="rect">
            <a:avLst/>
          </a:prstGeom>
        </p:spPr>
        <p:txBody>
          <a:bodyPr lIns="91425" tIns="91425" rIns="91425" bIns="91425" anchor="t" anchorCtr="0">
            <a:noAutofit/>
          </a:bodyPr>
          <a:lstStyle/>
          <a:p>
            <a:pPr lvl="0" rtl="0">
              <a:lnSpc>
                <a:spcPct val="115000"/>
              </a:lnSpc>
              <a:spcBef>
                <a:spcPts val="0"/>
              </a:spcBef>
              <a:buNone/>
            </a:pPr>
            <a:r>
              <a:rPr lang="en" sz="3000">
                <a:solidFill>
                  <a:schemeClr val="dk1"/>
                </a:solidFill>
                <a:latin typeface="Open Sans"/>
                <a:ea typeface="Open Sans"/>
                <a:cs typeface="Open Sans"/>
                <a:sym typeface="Open Sans"/>
              </a:rPr>
              <a:t>You can filter your search in Google to view specific types of result (news, images, etc.), or to narrow down your results using the “search tools” button.</a:t>
            </a:r>
          </a:p>
        </p:txBody>
      </p:sp>
      <p:pic>
        <p:nvPicPr>
          <p:cNvPr id="121" name="Shape 121"/>
          <p:cNvPicPr preferRelativeResize="0"/>
          <p:nvPr/>
        </p:nvPicPr>
        <p:blipFill>
          <a:blip r:embed="rId3">
            <a:alphaModFix/>
          </a:blip>
          <a:stretch>
            <a:fillRect/>
          </a:stretch>
        </p:blipFill>
        <p:spPr>
          <a:xfrm>
            <a:off x="575525" y="1919300"/>
            <a:ext cx="7992947" cy="9734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Where Do You Get Your Info?</a:t>
            </a:r>
          </a:p>
        </p:txBody>
      </p:sp>
      <p:sp>
        <p:nvSpPr>
          <p:cNvPr id="127" name="Shape 127"/>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Wikipedia</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Social Media</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Google Scholar</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Google Books</a:t>
            </a:r>
          </a:p>
          <a:p>
            <a:pPr marL="457200" lvl="0" indent="-419100" rtl="0">
              <a:lnSpc>
                <a:spcPct val="150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Major news websites </a:t>
            </a:r>
          </a:p>
        </p:txBody>
      </p:sp>
    </p:spTree>
  </p:cSld>
  <p:clrMapOvr>
    <a:masterClrMapping/>
  </p:clrMapOvr>
</p:sld>
</file>

<file path=ppt/theme/theme1.xml><?xml version="1.0" encoding="utf-8"?>
<a:theme xmlns:a="http://schemas.openxmlformats.org/drawingml/2006/main" name="Bened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2367</Words>
  <Application>Microsoft Office PowerPoint</Application>
  <PresentationFormat>On-screen Show (4:3)</PresentationFormat>
  <Paragraphs>200</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Open Sans</vt:lpstr>
      <vt:lpstr>Roboto</vt:lpstr>
      <vt:lpstr>Source Sans Pro</vt:lpstr>
      <vt:lpstr>Benedick template</vt:lpstr>
      <vt:lpstr>INFORMATION LITERACY</vt:lpstr>
      <vt:lpstr>Welcome!</vt:lpstr>
      <vt:lpstr>[Video]</vt:lpstr>
      <vt:lpstr>Writing a Short Report</vt:lpstr>
      <vt:lpstr>Identifying Your Information Needs</vt:lpstr>
      <vt:lpstr>Internet Searching</vt:lpstr>
      <vt:lpstr>Boolean Search Terms</vt:lpstr>
      <vt:lpstr>Filtering Your Results</vt:lpstr>
      <vt:lpstr>Where Do You Get Your Info?</vt:lpstr>
      <vt:lpstr>The Filter Bubble</vt:lpstr>
      <vt:lpstr>Testing the Filter Bubble</vt:lpstr>
      <vt:lpstr>Evaluating Your Sources</vt:lpstr>
      <vt:lpstr>Credibility Checklist</vt:lpstr>
      <vt:lpstr>Website Credibility Check</vt:lpstr>
      <vt:lpstr>Citing your Sources</vt:lpstr>
      <vt:lpstr>In-Text Referencing</vt:lpstr>
      <vt:lpstr>Organizing Your Document</vt:lpstr>
      <vt:lpstr>Rhetorical Proofs</vt:lpstr>
      <vt:lpstr>Organizing Principles</vt:lpstr>
      <vt:lpstr>Outlining Your Document</vt:lpstr>
      <vt:lpstr>Creating an Outline</vt:lpstr>
      <vt:lpstr>Review</vt:lpstr>
      <vt:lpstr>Thanks!</vt:lpstr>
      <vt:lpstr>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LITERACY</dc:title>
  <cp:lastModifiedBy>D2 Academy</cp:lastModifiedBy>
  <cp:revision>1</cp:revision>
  <dcterms:modified xsi:type="dcterms:W3CDTF">2016-12-05T18:29:17Z</dcterms:modified>
</cp:coreProperties>
</file>