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embeddedFontLst>
    <p:embeddedFont>
      <p:font typeface="Roboto" panose="020B0604020202020204" charset="0"/>
      <p:regular r:id="rId44"/>
      <p:bold r:id="rId45"/>
      <p:italic r:id="rId46"/>
      <p:boldItalic r:id="rId47"/>
    </p:embeddedFont>
    <p:embeddedFont>
      <p:font typeface="Source Sans Pro" panose="020B0604020202020204" charset="0"/>
      <p:regular r:id="rId48"/>
      <p:bold r:id="rId49"/>
      <p:italic r:id="rId50"/>
      <p:boldItalic r:id="rId51"/>
    </p:embeddedFont>
    <p:embeddedFont>
      <p:font typeface="Open Sans" panose="020B060402020202020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81737289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docs.google.com/document/d/1jymIGGle_BBOuULejxFJBMxFzrs4oo6M_V_ckF8pl98/edit#heading=h.sgib19sdrse8"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docs.google.com/document/d/1UrDVW5mSE3eThycZwV2K2h7bljCVnvXuuPq28eueGpY/edit"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docs.google.com/document/d/1DmxP_lRFqcUW9Tr-vdactMTzwK_oFZfut7saBe0XabA/edit#heading=h.4e3lr2gr90eu"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Use email for brief messages that inform, persuade, or entertain. These can easily be forwarded on to other people without your knowledge, so don’t say anything in an email that you wouldn’t want your boss (or the entire company!) to know!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There are two main types of email in the workplace: </a:t>
            </a:r>
          </a:p>
          <a:p>
            <a:pPr marL="457200" lvl="0" indent="-304800" rtl="0">
              <a:lnSpc>
                <a:spcPct val="150000"/>
              </a:lnSpc>
              <a:spcBef>
                <a:spcPts val="0"/>
              </a:spcBef>
              <a:buClr>
                <a:schemeClr val="dk1"/>
              </a:buClr>
              <a:buSzPct val="100000"/>
              <a:buFont typeface="Roboto"/>
              <a:buAutoNum type="arabicPeriod"/>
            </a:pPr>
            <a:r>
              <a:rPr lang="en" sz="1200" b="1">
                <a:solidFill>
                  <a:schemeClr val="dk1"/>
                </a:solidFill>
                <a:latin typeface="Roboto"/>
                <a:ea typeface="Roboto"/>
                <a:cs typeface="Roboto"/>
                <a:sym typeface="Roboto"/>
              </a:rPr>
              <a:t>Custom email: </a:t>
            </a:r>
            <a:r>
              <a:rPr lang="en" sz="1200">
                <a:solidFill>
                  <a:schemeClr val="dk1"/>
                </a:solidFill>
                <a:latin typeface="Roboto"/>
                <a:ea typeface="Roboto"/>
                <a:cs typeface="Roboto"/>
                <a:sym typeface="Roboto"/>
              </a:rPr>
              <a:t>used from one person to another (or to a group) that was written specifically for a situation or audience. This is the most common type. </a:t>
            </a:r>
          </a:p>
          <a:p>
            <a:pPr marL="457200" lvl="0" indent="-304800" rtl="0">
              <a:lnSpc>
                <a:spcPct val="150000"/>
              </a:lnSpc>
              <a:spcBef>
                <a:spcPts val="0"/>
              </a:spcBef>
              <a:buClr>
                <a:schemeClr val="dk1"/>
              </a:buClr>
              <a:buSzPct val="100000"/>
              <a:buFont typeface="Roboto"/>
              <a:buAutoNum type="arabicPeriod"/>
            </a:pPr>
            <a:r>
              <a:rPr lang="en" sz="1200" b="1">
                <a:solidFill>
                  <a:schemeClr val="dk1"/>
                </a:solidFill>
                <a:latin typeface="Roboto"/>
                <a:ea typeface="Roboto"/>
                <a:cs typeface="Roboto"/>
                <a:sym typeface="Roboto"/>
              </a:rPr>
              <a:t>Automated/Form email</a:t>
            </a:r>
            <a:r>
              <a:rPr lang="en" sz="1200">
                <a:solidFill>
                  <a:schemeClr val="dk1"/>
                </a:solidFill>
                <a:latin typeface="Roboto"/>
                <a:ea typeface="Roboto"/>
                <a:cs typeface="Roboto"/>
                <a:sym typeface="Roboto"/>
              </a:rPr>
              <a:t>: an email template that is filled out manually or automatically, and generated on specific triggers. For example, the email you get from an online store when you make a purchase is an automated form message. Your name, contact details, and products are added to the template, but the message is the same for every customer. </a:t>
            </a:r>
          </a:p>
          <a:p>
            <a:pPr lvl="0" rtl="0">
              <a:lnSpc>
                <a:spcPct val="150000"/>
              </a:lnSpc>
              <a:spcBef>
                <a:spcPts val="0"/>
              </a:spcBef>
              <a:buNone/>
            </a:pPr>
            <a:r>
              <a:rPr lang="en" sz="1200">
                <a:solidFill>
                  <a:schemeClr val="dk1"/>
                </a:solidFill>
                <a:latin typeface="Roboto"/>
                <a:ea typeface="Roboto"/>
                <a:cs typeface="Roboto"/>
                <a:sym typeface="Roboto"/>
              </a:rPr>
              <a:t/>
            </a:r>
            <a:br>
              <a:rPr lang="en" sz="1200">
                <a:solidFill>
                  <a:schemeClr val="dk1"/>
                </a:solidFill>
                <a:latin typeface="Roboto"/>
                <a:ea typeface="Roboto"/>
                <a:cs typeface="Roboto"/>
                <a:sym typeface="Roboto"/>
              </a:rPr>
            </a:br>
            <a:r>
              <a:rPr lang="en" sz="1200">
                <a:solidFill>
                  <a:schemeClr val="dk1"/>
                </a:solidFill>
                <a:latin typeface="Roboto"/>
                <a:ea typeface="Roboto"/>
                <a:cs typeface="Roboto"/>
                <a:sym typeface="Roboto"/>
              </a:rPr>
              <a:t>Avoid “Reply All” function unless necessary.</a:t>
            </a:r>
          </a:p>
          <a:p>
            <a:pPr lvl="0" rtl="0">
              <a:lnSpc>
                <a:spcPct val="150000"/>
              </a:lnSpc>
              <a:spcBef>
                <a:spcPts val="0"/>
              </a:spcBef>
              <a:buNone/>
            </a:pPr>
            <a:r>
              <a:rPr lang="en" sz="1200">
                <a:solidFill>
                  <a:schemeClr val="dk1"/>
                </a:solidFill>
                <a:latin typeface="Roboto"/>
                <a:ea typeface="Roboto"/>
                <a:cs typeface="Roboto"/>
                <a:sym typeface="Roboto"/>
              </a:rPr>
              <a:t>Avoid all-caps (denotes anger).</a:t>
            </a:r>
          </a:p>
          <a:p>
            <a:pPr lvl="0" rtl="0">
              <a:lnSpc>
                <a:spcPct val="150000"/>
              </a:lnSpc>
              <a:spcBef>
                <a:spcPts val="0"/>
              </a:spcBef>
              <a:buNone/>
            </a:pPr>
            <a:r>
              <a:rPr lang="en" sz="1200">
                <a:solidFill>
                  <a:schemeClr val="dk1"/>
                </a:solidFill>
                <a:latin typeface="Roboto"/>
                <a:ea typeface="Roboto"/>
                <a:cs typeface="Roboto"/>
                <a:sym typeface="Roboto"/>
              </a:rPr>
              <a:t>Double-check before sending.</a:t>
            </a:r>
          </a:p>
          <a:p>
            <a:pPr lvl="0" rtl="0">
              <a:lnSpc>
                <a:spcPct val="150000"/>
              </a:lnSpc>
              <a:spcBef>
                <a:spcPts val="0"/>
              </a:spcBef>
              <a:buNone/>
            </a:pPr>
            <a:r>
              <a:rPr lang="en" sz="1200">
                <a:solidFill>
                  <a:schemeClr val="dk1"/>
                </a:solidFill>
                <a:latin typeface="Roboto"/>
                <a:ea typeface="Roboto"/>
                <a:cs typeface="Roboto"/>
                <a:sym typeface="Roboto"/>
              </a:rPr>
              <a:t>Reply promptly and follow up.</a:t>
            </a:r>
          </a:p>
          <a:p>
            <a:pPr lvl="0" rtl="0">
              <a:lnSpc>
                <a:spcPct val="150000"/>
              </a:lnSpc>
              <a:spcBef>
                <a:spcPts val="0"/>
              </a:spcBef>
              <a:buNone/>
            </a:pPr>
            <a:r>
              <a:rPr lang="en" sz="1200">
                <a:solidFill>
                  <a:schemeClr val="dk1"/>
                </a:solidFill>
                <a:latin typeface="Roboto"/>
                <a:ea typeface="Roboto"/>
                <a:cs typeface="Roboto"/>
                <a:sym typeface="Roboto"/>
              </a:rPr>
              <a:t>Let a recipient know before you send a large attachment.</a:t>
            </a:r>
          </a:p>
          <a:p>
            <a:pPr lvl="0" rtl="0">
              <a:lnSpc>
                <a:spcPct val="150000"/>
              </a:lnSpc>
              <a:spcBef>
                <a:spcPts val="0"/>
              </a:spcBef>
              <a:buNone/>
            </a:pPr>
            <a:r>
              <a:rPr lang="en" sz="1200">
                <a:solidFill>
                  <a:schemeClr val="dk1"/>
                </a:solidFill>
                <a:latin typeface="Roboto"/>
                <a:ea typeface="Roboto"/>
                <a:cs typeface="Roboto"/>
                <a:sym typeface="Roboto"/>
              </a:rPr>
              <a:t>In written text, we don’t have the benefit of non-verbal cues (tone of voice, body language, etc.), so consider if your message could be interpreted in an unintended way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To (recipient’s name/email)</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From (sender’s name/email)</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Date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Subject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Carbon Copies (Other names/emails that also received the message. Visible to all parties.)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Blind Carbon Copies (Other names/emails that also received the message. Recipients are hidden from one another.)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Body (main message)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Attachment (any files that come with the message)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Sent to the whole organization, or, at least, full work groups. Used to communicate new decisions by management. For example: policies, procedures and staff announcements.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Audience orientation: Ensure that everyone within the organization (at varying levels) will understand its contents.</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Professional tone: speaks for the organization and is often formal in tone</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Subject emphasis: declare clearly in the subject line</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Direct format: makes its purpose clear at the start of the document</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Objectivity: just the facts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Today, we’ll be discussing workplace documents. There are five types that you’ll commonly use: email, memos, letters, fax cover sheets, and short reports. Depending on your role and industry, you’ll encounter many others as well. In this section you will pull together what you’ve learned about grammar, punctuation, and plain language, and use this alongside your knowledge about audiences and communication channels to choose the right document for the job and write it well.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For this assignment, you will create an email or memo based on a provided scenario. You should choose one of the scenarios from the assignment sheet and craft your document based on what you have learned about audience, purpose, plain language, and formatting. This is a homework assignment that you will hand in for grading.</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15000"/>
              </a:lnSpc>
              <a:spcBef>
                <a:spcPts val="0"/>
              </a:spcBef>
              <a:buClr>
                <a:schemeClr val="dk1"/>
              </a:buClr>
              <a:buSzPct val="91666"/>
              <a:buFont typeface="Arial"/>
              <a:buNone/>
            </a:pPr>
            <a:r>
              <a:rPr lang="en" sz="1200" u="sng">
                <a:solidFill>
                  <a:srgbClr val="00C5B9"/>
                </a:solidFill>
                <a:latin typeface="Roboto"/>
                <a:ea typeface="Roboto"/>
                <a:cs typeface="Roboto"/>
                <a:sym typeface="Roboto"/>
                <a:hlinkClick r:id="rId3"/>
              </a:rPr>
              <a:t>Email &amp; Memo Assignment</a:t>
            </a:r>
          </a:p>
          <a:p>
            <a:pPr lvl="0" rtl="0">
              <a:lnSpc>
                <a:spcPct val="115000"/>
              </a:lnSpc>
              <a:spcBef>
                <a:spcPts val="0"/>
              </a:spcBef>
              <a:buClr>
                <a:schemeClr val="dk1"/>
              </a:buClr>
              <a:buSzPct val="91666"/>
              <a:buFont typeface="Arial"/>
              <a:buNone/>
            </a:pPr>
            <a:r>
              <a:rPr lang="en" sz="1200" u="sng">
                <a:solidFill>
                  <a:srgbClr val="00C5B9"/>
                </a:solidFill>
                <a:latin typeface="Roboto"/>
                <a:ea typeface="Roboto"/>
                <a:cs typeface="Roboto"/>
                <a:sym typeface="Roboto"/>
                <a:hlinkClick r:id="rId4"/>
              </a:rPr>
              <a:t>Rubric</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Usually sent to people outside of the organization on official letterhead. They may be used to inform of a decision, introduce yourself to a client or potential employer, announce a product or service, among many other uses.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You’ll usually use a formal block-style for your business letters. Use single spacing, left-justify, and use 1- to 1½-inch margins.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The following elements are common in business letters but may not all be used in every case.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Return Address (Sender’s)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Date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Recipient Note (Confidential, for example)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Inside Address (Recipient’s)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Salutation (Dear Mr. X). Avoid generic salutations (To Whom…) where possible. Do your research to find out who the correct receiver is.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Subject Line (RE: Case no. 1234, for example)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Introduction: tell the recipient why you are writing)</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Body: key facts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Conclusion: tie the main points together and call-to-action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Close (“Sincerely,” for example)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Signature (wet signature and typed name)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Reference Initials (typist’s)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Enclosure notation (lists any enclosed documents)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Copy notation (like CC in an email)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Mailing notation (sent by certified mail, for example. Useful if there are any legal issues)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Logo/Contact information (often printed on company letterhead)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Good news is easier to deliver than bad news.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When writing a business letter, you have two options. You can use a direct or indirect approach. The direct approach delivers the news upfront, at the start of the document. The indirect approach delivers it in the middle of the document. The direct approach is most common and would be used for most business letters, particularly good news and neutral information. The indirect approach is useful when you are delivering unexpected bad news, and/or when your message has the potential to be received negatively.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There are three key things to do in a letter that uses the indirect approach: </a:t>
            </a:r>
          </a:p>
          <a:p>
            <a:pPr marL="457200" lvl="0" indent="-304800" rtl="0">
              <a:lnSpc>
                <a:spcPct val="150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Provide proof that persuades the reader to accept the bad news. </a:t>
            </a:r>
          </a:p>
          <a:p>
            <a:pPr marL="457200" lvl="0" indent="-304800" rtl="0">
              <a:lnSpc>
                <a:spcPct val="150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Give the bad news.</a:t>
            </a:r>
          </a:p>
          <a:p>
            <a:pPr marL="457200" lvl="0" indent="-304800" rtl="0">
              <a:lnSpc>
                <a:spcPct val="150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Give options for future success.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For this assignment, you will draft a business letter based on a provided scenario. You should use the guidelines and formatting instructions that you have learned. This is a homework assignment that will be submitted for grading.</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15000"/>
              </a:lnSpc>
              <a:spcBef>
                <a:spcPts val="0"/>
              </a:spcBef>
              <a:buNone/>
            </a:pPr>
            <a:r>
              <a:rPr lang="en" sz="1200" u="sng">
                <a:solidFill>
                  <a:srgbClr val="00C5B9"/>
                </a:solidFill>
                <a:latin typeface="Roboto"/>
                <a:ea typeface="Roboto"/>
                <a:cs typeface="Roboto"/>
                <a:sym typeface="Roboto"/>
                <a:hlinkClick r:id="rId3"/>
              </a:rPr>
              <a:t>Business Letter Assignment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 fax cover sheet accompanies a fax to provide the key details (i.e. who is it for, who is it from, when was it sent, what’s it about, who to contact for any queries). It is often printed on company letterhead that contains a logo and contact details.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Sender Company Name/Logo</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To (name &amp; fax number)</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From (name, fax number, phone number)</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Number of Pages</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Date</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Subject</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Message</a:t>
            </a:r>
          </a:p>
          <a:p>
            <a:pPr marL="457200" lvl="0" indent="-304800" rtl="0">
              <a:spcBef>
                <a:spcPts val="0"/>
              </a:spcBef>
              <a:buClr>
                <a:schemeClr val="dk1"/>
              </a:buClr>
              <a:buSzPct val="100000"/>
              <a:buFont typeface="Roboto"/>
              <a:buChar char="●"/>
            </a:pPr>
            <a:r>
              <a:rPr lang="en" sz="1200">
                <a:solidFill>
                  <a:schemeClr val="dk1"/>
                </a:solidFill>
                <a:latin typeface="Roboto"/>
                <a:ea typeface="Roboto"/>
                <a:cs typeface="Roboto"/>
                <a:sym typeface="Roboto"/>
              </a:rPr>
              <a:t>Confidentiality Notice</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There are many types of reports. These are used internally and externally to convey new information. We’ll focus on three types: progress, recommendation, and summary.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1" name="Shape 2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 progress report provides an update on a specific project. This would usually be written by the project lead to provide management with monitoring details on sales, service, or another process.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 recommendation report recommends a course of action to management to help them solve problems. It suggests solutions and/or tools.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 summary report presents a summary of the information available on a given subject.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The content of a report is dependent on its function. These common elements may not all be used in every case.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Cover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Title fly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Title page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Table of Contents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Abstract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Introduction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Body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Conclusion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References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Appendix</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are working with workplace documents, you’ll need to select the right document for the job, from the five we’ve discussed: email, memo, letter, fax cover sheet, report. Which answer is the most appropriate solution for the following scenarios?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1. Rumours have been spreading through the department about extended hours to be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worked this month. Which workplace document would best communicate information and address this situation?</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
            </a:r>
            <a:br>
              <a:rPr lang="en" sz="1200">
                <a:solidFill>
                  <a:schemeClr val="dk1"/>
                </a:solidFill>
                <a:latin typeface="Roboto"/>
                <a:ea typeface="Roboto"/>
                <a:cs typeface="Roboto"/>
                <a:sym typeface="Roboto"/>
              </a:rPr>
            </a:br>
            <a:r>
              <a:rPr lang="en" sz="1200">
                <a:solidFill>
                  <a:schemeClr val="dk1"/>
                </a:solidFill>
                <a:highlight>
                  <a:srgbClr val="00FF00"/>
                </a:highlight>
                <a:latin typeface="Roboto"/>
                <a:ea typeface="Roboto"/>
                <a:cs typeface="Roboto"/>
                <a:sym typeface="Roboto"/>
              </a:rPr>
              <a:t>a memo identifying the rumour and providing correct information to the entire department</a:t>
            </a:r>
          </a:p>
          <a:p>
            <a:pPr lvl="0" rtl="0">
              <a:lnSpc>
                <a:spcPct val="150000"/>
              </a:lnSpc>
              <a:spcBef>
                <a:spcPts val="0"/>
              </a:spcBef>
              <a:buClr>
                <a:schemeClr val="dk1"/>
              </a:buClr>
              <a:buSzPct val="91666"/>
              <a:buFont typeface="Arial"/>
              <a:buNone/>
            </a:pPr>
            <a:endParaRPr sz="1200">
              <a:solidFill>
                <a:schemeClr val="dk1"/>
              </a:solidFill>
              <a:highlight>
                <a:srgbClr val="FF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Temporary layoffs are coming, but most employees will be hired back eventually. To maintain morale and loyalty, which workplace document would be the best way to circulate the layoff/rehire message?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Mail personalized letters.</a:t>
            </a:r>
          </a:p>
          <a:p>
            <a:pPr lvl="0" rtl="0">
              <a:lnSpc>
                <a:spcPct val="107916"/>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3. Your company holds a big event for sick children and their families every summer, along with a series of fundraising drives and community sponsorships throughout the year. Your manager has asked you to find out what other local companies are doing to promote their charitable activities. He wants to bring this information to board members to develop a strategy for promoting your company’s activities to build community awareness. Which workplace document would be the best way to present the information you’ve discovered?</a:t>
            </a:r>
          </a:p>
          <a:p>
            <a:pPr lvl="0" rtl="0">
              <a:lnSpc>
                <a:spcPct val="150000"/>
              </a:lnSpc>
              <a:spcBef>
                <a:spcPts val="0"/>
              </a:spcBef>
              <a:buClr>
                <a:schemeClr val="dk1"/>
              </a:buClr>
              <a:buSzPct val="91666"/>
              <a:buFont typeface="Arial"/>
              <a:buNone/>
            </a:pPr>
            <a:endParaRPr sz="1200">
              <a:solidFill>
                <a:schemeClr val="dk1"/>
              </a:solidFill>
              <a:highlight>
                <a:srgbClr val="00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Write a short report</a:t>
            </a:r>
          </a:p>
          <a:p>
            <a:pPr marR="241300" lvl="0" rtl="0">
              <a:lnSpc>
                <a:spcPct val="150000"/>
              </a:lnSpc>
              <a:spcBef>
                <a:spcPts val="1900"/>
              </a:spcBef>
              <a:spcAft>
                <a:spcPts val="110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9" name="Shape 2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are working with workplace documents, you’ll need to select the right document for the job, from the five we’ve discussed: email, memo, letter, fax cover sheet, report. Which answer is the most appropriate solution for the following scenarios?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1. Rumours have been spreading through the department about extended hours to be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worked this month. Which workplace document would best communicate information and address this situation?</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
            </a:r>
            <a:br>
              <a:rPr lang="en" sz="1200">
                <a:solidFill>
                  <a:schemeClr val="dk1"/>
                </a:solidFill>
                <a:latin typeface="Roboto"/>
                <a:ea typeface="Roboto"/>
                <a:cs typeface="Roboto"/>
                <a:sym typeface="Roboto"/>
              </a:rPr>
            </a:br>
            <a:r>
              <a:rPr lang="en" sz="1200">
                <a:solidFill>
                  <a:schemeClr val="dk1"/>
                </a:solidFill>
                <a:highlight>
                  <a:srgbClr val="00FF00"/>
                </a:highlight>
                <a:latin typeface="Roboto"/>
                <a:ea typeface="Roboto"/>
                <a:cs typeface="Roboto"/>
                <a:sym typeface="Roboto"/>
              </a:rPr>
              <a:t>a memo identifying the rumour and providing correct information to the entire department</a:t>
            </a:r>
          </a:p>
          <a:p>
            <a:pPr lvl="0" rtl="0">
              <a:lnSpc>
                <a:spcPct val="150000"/>
              </a:lnSpc>
              <a:spcBef>
                <a:spcPts val="0"/>
              </a:spcBef>
              <a:buClr>
                <a:schemeClr val="dk1"/>
              </a:buClr>
              <a:buSzPct val="91666"/>
              <a:buFont typeface="Arial"/>
              <a:buNone/>
            </a:pPr>
            <a:endParaRPr sz="1200">
              <a:solidFill>
                <a:schemeClr val="dk1"/>
              </a:solidFill>
              <a:highlight>
                <a:srgbClr val="FF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Temporary layoffs are coming, but most employees will be hired back eventually. To maintain morale and loyalty, which workplace document would be the best way to circulate the layoff/rehire message?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Mail personalized letters.</a:t>
            </a:r>
          </a:p>
          <a:p>
            <a:pPr lvl="0" rtl="0">
              <a:lnSpc>
                <a:spcPct val="107916"/>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3. Your company holds a big event for sick children and their families every summer, along with a series of fundraising drives and community sponsorships throughout the year. Your manager has asked you to find out what other local companies are doing to promote their charitable activities. He wants to bring this information to board members to develop a strategy for promoting your company’s activities to build community awareness. Which workplace document would be the best way to present the information you’ve discovered?</a:t>
            </a:r>
          </a:p>
          <a:p>
            <a:pPr lvl="0" rtl="0">
              <a:lnSpc>
                <a:spcPct val="150000"/>
              </a:lnSpc>
              <a:spcBef>
                <a:spcPts val="0"/>
              </a:spcBef>
              <a:buClr>
                <a:schemeClr val="dk1"/>
              </a:buClr>
              <a:buSzPct val="91666"/>
              <a:buFont typeface="Arial"/>
              <a:buNone/>
            </a:pPr>
            <a:endParaRPr sz="1200">
              <a:solidFill>
                <a:schemeClr val="dk1"/>
              </a:solidFill>
              <a:highlight>
                <a:srgbClr val="00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Write a short report</a:t>
            </a:r>
          </a:p>
          <a:p>
            <a:pPr marR="241300" lvl="0" rtl="0">
              <a:lnSpc>
                <a:spcPct val="150000"/>
              </a:lnSpc>
              <a:spcBef>
                <a:spcPts val="1900"/>
              </a:spcBef>
              <a:spcAft>
                <a:spcPts val="110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are working with workplace documents, you’ll need to select the right document for the job, from the five we’ve discussed: email, memo, letter, fax cover sheet, report. Which answer is the most appropriate solution for the following scenarios?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1. Rumours have been spreading through the department about extended hours to be </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worked this month. Which workplace document would best communicate information and address this situation?</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
            </a:r>
            <a:br>
              <a:rPr lang="en" sz="1200">
                <a:solidFill>
                  <a:schemeClr val="dk1"/>
                </a:solidFill>
                <a:latin typeface="Roboto"/>
                <a:ea typeface="Roboto"/>
                <a:cs typeface="Roboto"/>
                <a:sym typeface="Roboto"/>
              </a:rPr>
            </a:br>
            <a:r>
              <a:rPr lang="en" sz="1200">
                <a:solidFill>
                  <a:schemeClr val="dk1"/>
                </a:solidFill>
                <a:highlight>
                  <a:srgbClr val="00FF00"/>
                </a:highlight>
                <a:latin typeface="Roboto"/>
                <a:ea typeface="Roboto"/>
                <a:cs typeface="Roboto"/>
                <a:sym typeface="Roboto"/>
              </a:rPr>
              <a:t>a memo identifying the rumour and providing correct information to the entire department</a:t>
            </a:r>
          </a:p>
          <a:p>
            <a:pPr lvl="0" rtl="0">
              <a:lnSpc>
                <a:spcPct val="150000"/>
              </a:lnSpc>
              <a:spcBef>
                <a:spcPts val="0"/>
              </a:spcBef>
              <a:buClr>
                <a:schemeClr val="dk1"/>
              </a:buClr>
              <a:buSzPct val="91666"/>
              <a:buFont typeface="Arial"/>
              <a:buNone/>
            </a:pPr>
            <a:endParaRPr sz="1200">
              <a:solidFill>
                <a:schemeClr val="dk1"/>
              </a:solidFill>
              <a:highlight>
                <a:srgbClr val="FF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Temporary layoffs are coming, but most employees will be hired back eventually. To maintain morale and loyalty, which workplace document would be the best way to circulate the layoff/rehire message?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Mail personalized letters.</a:t>
            </a:r>
          </a:p>
          <a:p>
            <a:pPr lvl="0" rtl="0">
              <a:lnSpc>
                <a:spcPct val="107916"/>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3. Your company holds a big event for sick children and their families every summer, along with a series of fundraising drives and community sponsorships throughout the year. Your manager has asked you to find out what other local companies are doing to promote their charitable activities. He wants to bring this information to board members to develop a strategy for promoting your company’s activities to build community awareness. Which workplace document would be the best way to present the information you’ve discovered?</a:t>
            </a:r>
          </a:p>
          <a:p>
            <a:pPr lvl="0" rtl="0">
              <a:lnSpc>
                <a:spcPct val="150000"/>
              </a:lnSpc>
              <a:spcBef>
                <a:spcPts val="0"/>
              </a:spcBef>
              <a:buClr>
                <a:schemeClr val="dk1"/>
              </a:buClr>
              <a:buSzPct val="91666"/>
              <a:buFont typeface="Arial"/>
              <a:buNone/>
            </a:pPr>
            <a:endParaRPr sz="1200">
              <a:solidFill>
                <a:schemeClr val="dk1"/>
              </a:solidFill>
              <a:highlight>
                <a:srgbClr val="00FF00"/>
              </a:highlight>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highlight>
                  <a:srgbClr val="00FF00"/>
                </a:highlight>
                <a:latin typeface="Roboto"/>
                <a:ea typeface="Roboto"/>
                <a:cs typeface="Roboto"/>
                <a:sym typeface="Roboto"/>
              </a:rPr>
              <a:t>Write a short report</a:t>
            </a:r>
          </a:p>
          <a:p>
            <a:pPr marR="241300" lvl="0" rtl="0">
              <a:lnSpc>
                <a:spcPct val="150000"/>
              </a:lnSpc>
              <a:spcBef>
                <a:spcPts val="1900"/>
              </a:spcBef>
              <a:spcAft>
                <a:spcPts val="110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1" name="Shape 3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When composing business documents, you can use the FAST acronym to help you approach the task.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F</a:t>
            </a:r>
            <a:r>
              <a:rPr lang="en" sz="1200">
                <a:solidFill>
                  <a:schemeClr val="dk1"/>
                </a:solidFill>
                <a:latin typeface="Roboto"/>
                <a:ea typeface="Roboto"/>
                <a:cs typeface="Roboto"/>
                <a:sym typeface="Roboto"/>
              </a:rPr>
              <a:t>ormat</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A</a:t>
            </a:r>
            <a:r>
              <a:rPr lang="en" sz="1200">
                <a:solidFill>
                  <a:schemeClr val="dk1"/>
                </a:solidFill>
                <a:latin typeface="Roboto"/>
                <a:ea typeface="Roboto"/>
                <a:cs typeface="Roboto"/>
                <a:sym typeface="Roboto"/>
              </a:rPr>
              <a:t>udience</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S</a:t>
            </a:r>
            <a:r>
              <a:rPr lang="en" sz="1200">
                <a:solidFill>
                  <a:schemeClr val="dk1"/>
                </a:solidFill>
                <a:latin typeface="Roboto"/>
                <a:ea typeface="Roboto"/>
                <a:cs typeface="Roboto"/>
                <a:sym typeface="Roboto"/>
              </a:rPr>
              <a:t>tyle</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T</a:t>
            </a:r>
            <a:r>
              <a:rPr lang="en" sz="1200">
                <a:solidFill>
                  <a:schemeClr val="dk1"/>
                </a:solidFill>
                <a:latin typeface="Roboto"/>
                <a:ea typeface="Roboto"/>
                <a:cs typeface="Roboto"/>
                <a:sym typeface="Roboto"/>
              </a:rPr>
              <a:t>one</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FORMAT: the format (type of document, i.e., letter, email, report) of your message tells your reader something about the information they are receiving and how they should handle it. You’ll also need to use correct FORMATTING when you create your document.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AUDIENCE: Make sure you have identified your primary audience and put yourself in their shoes. What’s in it for them? Why should they read and respond to your message?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STYLE: Style gives your writing its personality. It refers to elements like voice (active vs. passive), sentence length, flow, word choice, and punctuation use.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TONE: Make sure the tone is right for your message. It may be formal or informal, positive or negative, direct or indirect.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1" name="Shape 3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 paragraph contains a topic sentence, body, and conclusion. Within the body are supporting sentences, and the conclusion ends with a concluding sentence. A transitional phrase or sentence may also fit within the conclusion to help guide the reader to the next paragraph.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Answer B is better because it has both a main idea and a controlling idea.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Option B is better because it is more specific. It contains both a main idea and a controlling idea.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Who can give an example of each?</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Reason</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Fact</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Statistic</a:t>
            </a:r>
          </a:p>
          <a:p>
            <a:pPr marL="457200" lvl="0" indent="-304800" rtl="0">
              <a:lnSpc>
                <a:spcPct val="115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Quotation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15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The bombing of Pearl Harbour, in 1941, was the turning point of World War II. </a:t>
            </a:r>
          </a:p>
          <a:p>
            <a:pPr marL="457200" lvl="0" indent="-304800" rtl="0">
              <a:lnSpc>
                <a:spcPct val="115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Canadian political policy should support high levels of education because this will lower crime rates.</a:t>
            </a:r>
          </a:p>
          <a:p>
            <a:pPr marL="457200" lvl="0" indent="-304800" rtl="0">
              <a:lnSpc>
                <a:spcPct val="115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Michael Jackson was the greatest entertainer of the twentieth century because of his songwriting skill, singing talent, showmanship, and influence. </a:t>
            </a:r>
          </a:p>
          <a:p>
            <a:pPr marL="457200" lvl="0" indent="-304800" rtl="0">
              <a:lnSpc>
                <a:spcPct val="115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Having pets in the home improves the health of children by reducing stress and improving immune function. </a:t>
            </a:r>
          </a:p>
          <a:p>
            <a:pPr marL="457200" lvl="0" indent="-304800" rtl="0">
              <a:lnSpc>
                <a:spcPct val="115000"/>
              </a:lnSpc>
              <a:spcBef>
                <a:spcPts val="0"/>
              </a:spcBef>
              <a:buClr>
                <a:schemeClr val="dk1"/>
              </a:buClr>
              <a:buSzPct val="100000"/>
              <a:buFont typeface="Roboto"/>
              <a:buAutoNum type="arabicPeriod"/>
            </a:pPr>
            <a:r>
              <a:rPr lang="en" sz="1200">
                <a:solidFill>
                  <a:schemeClr val="dk1"/>
                </a:solidFill>
                <a:latin typeface="Roboto"/>
                <a:ea typeface="Roboto"/>
                <a:cs typeface="Roboto"/>
                <a:sym typeface="Roboto"/>
              </a:rPr>
              <a:t>There are fewer women than men in STEM (science, technology, engineering, and maths) careers because there is a bias against women in the male-dominated sciences.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WORKPLACE</a:t>
            </a:r>
            <a:br>
              <a:rPr lang="en">
                <a:latin typeface="Roboto"/>
                <a:ea typeface="Roboto"/>
                <a:cs typeface="Roboto"/>
                <a:sym typeface="Roboto"/>
              </a:rPr>
            </a:br>
            <a:r>
              <a:rPr lang="en">
                <a:latin typeface="Roboto"/>
                <a:ea typeface="Roboto"/>
                <a:cs typeface="Roboto"/>
                <a:sym typeface="Roboto"/>
              </a:rPr>
              <a:t>DOCUMENTS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Transitions</a:t>
            </a:r>
          </a:p>
        </p:txBody>
      </p:sp>
      <p:sp>
        <p:nvSpPr>
          <p:cNvPr id="132" name="Shape 132"/>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15000"/>
              </a:lnSpc>
              <a:spcBef>
                <a:spcPts val="0"/>
              </a:spcBef>
              <a:buNone/>
            </a:pPr>
            <a:r>
              <a:rPr lang="en" sz="3000">
                <a:solidFill>
                  <a:schemeClr val="dk1"/>
                </a:solidFill>
                <a:latin typeface="Open Sans"/>
                <a:ea typeface="Open Sans"/>
                <a:cs typeface="Open Sans"/>
                <a:sym typeface="Open Sans"/>
              </a:rPr>
              <a:t>Transitional words connect ideas/sentences in a paragraph to each other in a logical way. </a:t>
            </a:r>
          </a:p>
          <a:p>
            <a:pPr lvl="0" rtl="0">
              <a:lnSpc>
                <a:spcPct val="115000"/>
              </a:lnSpc>
              <a:spcBef>
                <a:spcPts val="0"/>
              </a:spcBef>
              <a:buNone/>
            </a:pPr>
            <a:endParaRPr sz="3000">
              <a:solidFill>
                <a:schemeClr val="dk1"/>
              </a:solidFill>
              <a:latin typeface="Open Sans"/>
              <a:ea typeface="Open Sans"/>
              <a:cs typeface="Open Sans"/>
              <a:sym typeface="Open Sans"/>
            </a:endParaRPr>
          </a:p>
          <a:p>
            <a:pPr lvl="0" rtl="0">
              <a:lnSpc>
                <a:spcPct val="115000"/>
              </a:lnSpc>
              <a:spcBef>
                <a:spcPts val="0"/>
              </a:spcBef>
              <a:buNone/>
            </a:pPr>
            <a:r>
              <a:rPr lang="en" sz="3000">
                <a:solidFill>
                  <a:schemeClr val="dk1"/>
                </a:solidFill>
                <a:latin typeface="Open Sans"/>
                <a:ea typeface="Open Sans"/>
                <a:cs typeface="Open Sans"/>
                <a:sym typeface="Open Sans"/>
              </a:rPr>
              <a:t>Transitional sentences do the same for paragraphs, making sure that each paragraph flows into the next.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Preparing a Workplace Document</a:t>
            </a:r>
          </a:p>
        </p:txBody>
      </p:sp>
      <p:sp>
        <p:nvSpPr>
          <p:cNvPr id="138" name="Shape 13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15000"/>
              </a:lnSpc>
              <a:spcBef>
                <a:spcPts val="0"/>
              </a:spcBef>
              <a:buClr>
                <a:srgbClr val="000000"/>
              </a:buClr>
              <a:buSzPct val="36666"/>
              <a:buFont typeface="Arial"/>
              <a:buNone/>
            </a:pPr>
            <a:r>
              <a:rPr lang="en" sz="3000">
                <a:solidFill>
                  <a:schemeClr val="dk1"/>
                </a:solidFill>
                <a:latin typeface="Open Sans"/>
                <a:ea typeface="Open Sans"/>
                <a:cs typeface="Open Sans"/>
                <a:sym typeface="Open Sans"/>
              </a:rPr>
              <a:t>Consider:</a:t>
            </a:r>
            <a:br>
              <a:rPr lang="en" sz="3000">
                <a:solidFill>
                  <a:schemeClr val="dk1"/>
                </a:solidFill>
                <a:latin typeface="Open Sans"/>
                <a:ea typeface="Open Sans"/>
                <a:cs typeface="Open Sans"/>
                <a:sym typeface="Open Sans"/>
              </a:rPr>
            </a:br>
            <a:endParaRPr lang="en" sz="3000">
              <a:solidFill>
                <a:schemeClr val="dk1"/>
              </a:solidFill>
              <a:latin typeface="Open Sans"/>
              <a:ea typeface="Open Sans"/>
              <a:cs typeface="Open Sans"/>
              <a:sym typeface="Open Sans"/>
            </a:endParaRP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Audience</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Purpose</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Channels</a:t>
            </a:r>
          </a:p>
          <a:p>
            <a:pPr lvl="0" rtl="0">
              <a:lnSpc>
                <a:spcPct val="115000"/>
              </a:lnSpc>
              <a:spcBef>
                <a:spcPts val="0"/>
              </a:spcBef>
              <a:buClr>
                <a:srgbClr val="000000"/>
              </a:buClr>
              <a:buSzPct val="36666"/>
              <a:buFont typeface="Arial"/>
              <a:buNone/>
            </a:pPr>
            <a:r>
              <a:rPr lang="en" sz="3000">
                <a:solidFill>
                  <a:schemeClr val="dk1"/>
                </a:solidFill>
                <a:latin typeface="Open Sans"/>
                <a:ea typeface="Open Sans"/>
                <a:cs typeface="Open Sans"/>
                <a:sym typeface="Open Sans"/>
              </a:rPr>
              <a:t/>
            </a:r>
            <a:br>
              <a:rPr lang="en" sz="3000">
                <a:solidFill>
                  <a:schemeClr val="dk1"/>
                </a:solidFill>
                <a:latin typeface="Open Sans"/>
                <a:ea typeface="Open Sans"/>
                <a:cs typeface="Open Sans"/>
                <a:sym typeface="Open Sans"/>
              </a:rPr>
            </a:br>
            <a:r>
              <a:rPr lang="en" sz="3000">
                <a:solidFill>
                  <a:schemeClr val="dk1"/>
                </a:solidFill>
                <a:latin typeface="Open Sans"/>
                <a:ea typeface="Open Sans"/>
                <a:cs typeface="Open Sans"/>
                <a:sym typeface="Open Sans"/>
              </a:rPr>
              <a:t>Outline the document first, marking out where each element fits, then fill in.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do you think?</a:t>
            </a:r>
          </a:p>
        </p:txBody>
      </p:sp>
      <p:sp>
        <p:nvSpPr>
          <p:cNvPr id="144" name="Shape 144"/>
          <p:cNvSpPr/>
          <p:nvPr/>
        </p:nvSpPr>
        <p:spPr>
          <a:xfrm>
            <a:off x="3758975" y="1562825"/>
            <a:ext cx="1946400" cy="1946400"/>
          </a:xfrm>
          <a:prstGeom prst="ellipse">
            <a:avLst/>
          </a:prstGeom>
          <a:noFill/>
          <a:ln w="114300" cap="flat" cmpd="sng">
            <a:solidFill>
              <a:srgbClr val="F05768"/>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45" name="Shape 145"/>
          <p:cNvSpPr txBox="1"/>
          <p:nvPr/>
        </p:nvSpPr>
        <p:spPr>
          <a:xfrm>
            <a:off x="4359425" y="1716275"/>
            <a:ext cx="795300" cy="1334700"/>
          </a:xfrm>
          <a:prstGeom prst="rect">
            <a:avLst/>
          </a:prstGeom>
          <a:noFill/>
          <a:ln>
            <a:noFill/>
          </a:ln>
        </p:spPr>
        <p:txBody>
          <a:bodyPr lIns="91425" tIns="91425" rIns="91425" bIns="91425" anchor="t" anchorCtr="0">
            <a:noAutofit/>
          </a:bodyPr>
          <a:lstStyle/>
          <a:p>
            <a:pPr lvl="0">
              <a:spcBef>
                <a:spcPts val="0"/>
              </a:spcBef>
              <a:buNone/>
            </a:pPr>
            <a:r>
              <a:rPr lang="en" sz="9600" b="1">
                <a:solidFill>
                  <a:srgbClr val="FFFFFF"/>
                </a:solidFill>
                <a:latin typeface="Open Sans"/>
                <a:ea typeface="Open Sans"/>
                <a:cs typeface="Open Sans"/>
                <a:sym typeface="Open Sans"/>
              </a:rPr>
              <a:t>?</a:t>
            </a:r>
          </a:p>
        </p:txBody>
      </p:sp>
      <p:sp>
        <p:nvSpPr>
          <p:cNvPr id="146" name="Shape 146"/>
          <p:cNvSpPr txBox="1">
            <a:spLocks noGrp="1"/>
          </p:cNvSpPr>
          <p:nvPr>
            <p:ph type="subTitle" idx="4294967295"/>
          </p:nvPr>
        </p:nvSpPr>
        <p:spPr>
          <a:xfrm>
            <a:off x="914850" y="3930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What types of messages do you think you would send by email? What types of situations are emails best for?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Email</a:t>
            </a:r>
          </a:p>
        </p:txBody>
      </p:sp>
      <p:sp>
        <p:nvSpPr>
          <p:cNvPr id="152" name="Shape 152"/>
          <p:cNvSpPr txBox="1">
            <a:spLocks noGrp="1"/>
          </p:cNvSpPr>
          <p:nvPr>
            <p:ph type="body" idx="1"/>
          </p:nvPr>
        </p:nvSpPr>
        <p:spPr>
          <a:xfrm>
            <a:off x="448350" y="1752600"/>
            <a:ext cx="8522699"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 for brief messages</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Can inform, persuade, or entertain</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Can be both one-to-one and one-to-many</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Can be custom or automated/form (specific to the circumstance, or the same email for everyone)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Format of an Email</a:t>
            </a:r>
          </a:p>
        </p:txBody>
      </p:sp>
      <p:sp>
        <p:nvSpPr>
          <p:cNvPr id="158" name="Shape 15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To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From</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Date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Subject</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Carbon Copies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Blind Carbon Copies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Body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Attachments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idx="4294967295"/>
          </p:nvPr>
        </p:nvSpPr>
        <p:spPr>
          <a:xfrm>
            <a:off x="6800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Composing an Introduction Email</a:t>
            </a:r>
          </a:p>
        </p:txBody>
      </p:sp>
      <p:sp>
        <p:nvSpPr>
          <p:cNvPr id="164" name="Shape 164"/>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Write an introductory email to your classmates using the guidelines on the assignment sheet. Once you have finished, you will exchange this email with a classmate for a peer critique.</a:t>
            </a:r>
          </a:p>
        </p:txBody>
      </p:sp>
      <p:pic>
        <p:nvPicPr>
          <p:cNvPr id="165" name="Shape 165"/>
          <p:cNvPicPr preferRelativeResize="0"/>
          <p:nvPr/>
        </p:nvPicPr>
        <p:blipFill>
          <a:blip r:embed="rId3">
            <a:alphaModFix/>
          </a:blip>
          <a:stretch>
            <a:fillRect/>
          </a:stretch>
        </p:blipFill>
        <p:spPr>
          <a:xfrm>
            <a:off x="3583437" y="1294350"/>
            <a:ext cx="2297474" cy="22974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do you think?</a:t>
            </a:r>
          </a:p>
        </p:txBody>
      </p:sp>
      <p:sp>
        <p:nvSpPr>
          <p:cNvPr id="171" name="Shape 171"/>
          <p:cNvSpPr txBox="1">
            <a:spLocks noGrp="1"/>
          </p:cNvSpPr>
          <p:nvPr>
            <p:ph type="subTitle" idx="4294967295"/>
          </p:nvPr>
        </p:nvSpPr>
        <p:spPr>
          <a:xfrm>
            <a:off x="914850" y="3930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What types of messages do you think you would send by memo? What types of situations are memos best for?</a:t>
            </a:r>
          </a:p>
        </p:txBody>
      </p:sp>
      <p:sp>
        <p:nvSpPr>
          <p:cNvPr id="172" name="Shape 172"/>
          <p:cNvSpPr/>
          <p:nvPr/>
        </p:nvSpPr>
        <p:spPr>
          <a:xfrm>
            <a:off x="3758975" y="1562825"/>
            <a:ext cx="1946400" cy="1946400"/>
          </a:xfrm>
          <a:prstGeom prst="ellipse">
            <a:avLst/>
          </a:prstGeom>
          <a:noFill/>
          <a:ln w="114300" cap="flat" cmpd="sng">
            <a:solidFill>
              <a:srgbClr val="00C5B9"/>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73" name="Shape 173"/>
          <p:cNvSpPr txBox="1"/>
          <p:nvPr/>
        </p:nvSpPr>
        <p:spPr>
          <a:xfrm>
            <a:off x="4359425" y="1716275"/>
            <a:ext cx="795300" cy="1334700"/>
          </a:xfrm>
          <a:prstGeom prst="rect">
            <a:avLst/>
          </a:prstGeom>
          <a:noFill/>
          <a:ln>
            <a:noFill/>
          </a:ln>
        </p:spPr>
        <p:txBody>
          <a:bodyPr lIns="91425" tIns="91425" rIns="91425" bIns="91425" anchor="t" anchorCtr="0">
            <a:noAutofit/>
          </a:bodyPr>
          <a:lstStyle/>
          <a:p>
            <a:pPr lvl="0" rtl="0">
              <a:spcBef>
                <a:spcPts val="0"/>
              </a:spcBef>
              <a:buNone/>
            </a:pPr>
            <a:r>
              <a:rPr lang="en" sz="9600" b="1">
                <a:solidFill>
                  <a:srgbClr val="FFFFFF"/>
                </a:solidFill>
                <a:latin typeface="Open Sans"/>
                <a:ea typeface="Open Sans"/>
                <a:cs typeface="Open Sans"/>
                <a:sym typeface="Open Sans"/>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Memo</a:t>
            </a:r>
          </a:p>
        </p:txBody>
      </p:sp>
      <p:sp>
        <p:nvSpPr>
          <p:cNvPr id="179" name="Shape 179"/>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Intended to inform</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One-to-many </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Just the facts</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Internal</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Communicates official messages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Format of a Memo</a:t>
            </a:r>
          </a:p>
        </p:txBody>
      </p:sp>
      <p:sp>
        <p:nvSpPr>
          <p:cNvPr id="185" name="Shape 185"/>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To</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From</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Date</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Subject</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Message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Creating a Successful Memo</a:t>
            </a:r>
          </a:p>
        </p:txBody>
      </p:sp>
      <p:sp>
        <p:nvSpPr>
          <p:cNvPr id="191" name="Shape 191"/>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Audience orientation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Professional tone</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Subject emphasis</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Direct format</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Objectivity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Workplace Documents</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idx="4294967295"/>
          </p:nvPr>
        </p:nvSpPr>
        <p:spPr>
          <a:xfrm>
            <a:off x="6800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Email &amp; Memo Assignment</a:t>
            </a:r>
          </a:p>
        </p:txBody>
      </p:sp>
      <p:sp>
        <p:nvSpPr>
          <p:cNvPr id="197" name="Shape 197"/>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Clr>
                <a:schemeClr val="dk1"/>
              </a:buClr>
              <a:buSzPct val="52380"/>
              <a:buFont typeface="Arial"/>
              <a:buNone/>
            </a:pPr>
            <a:r>
              <a:rPr lang="en" sz="2100">
                <a:solidFill>
                  <a:srgbClr val="FFFFFF"/>
                </a:solidFill>
                <a:latin typeface="Open Sans"/>
                <a:ea typeface="Open Sans"/>
                <a:cs typeface="Open Sans"/>
                <a:sym typeface="Open Sans"/>
              </a:rPr>
              <a:t>For this assignment, you will create an email or memo based on a provided scenario. Craft your document based on what you have learned about audience, purpose, plain language, and formatting. This is a homework assignment that you will hand in for grading.</a:t>
            </a:r>
          </a:p>
          <a:p>
            <a:pPr lvl="0" rtl="0">
              <a:lnSpc>
                <a:spcPct val="150000"/>
              </a:lnSpc>
              <a:spcBef>
                <a:spcPts val="0"/>
              </a:spcBef>
              <a:buNone/>
            </a:pPr>
            <a:endParaRPr sz="2100">
              <a:solidFill>
                <a:srgbClr val="FFFFFF"/>
              </a:solidFill>
              <a:latin typeface="Open Sans"/>
              <a:ea typeface="Open Sans"/>
              <a:cs typeface="Open Sans"/>
              <a:sym typeface="Open Sans"/>
            </a:endParaRPr>
          </a:p>
        </p:txBody>
      </p:sp>
      <p:pic>
        <p:nvPicPr>
          <p:cNvPr id="198" name="Shape 198"/>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do you think?</a:t>
            </a:r>
          </a:p>
        </p:txBody>
      </p:sp>
      <p:sp>
        <p:nvSpPr>
          <p:cNvPr id="204" name="Shape 204"/>
          <p:cNvSpPr txBox="1">
            <a:spLocks noGrp="1"/>
          </p:cNvSpPr>
          <p:nvPr>
            <p:ph type="subTitle" idx="4294967295"/>
          </p:nvPr>
        </p:nvSpPr>
        <p:spPr>
          <a:xfrm>
            <a:off x="914850" y="3930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What types of messages do you think you would send by letter? What types of situations are letters best for?</a:t>
            </a:r>
          </a:p>
        </p:txBody>
      </p:sp>
      <p:sp>
        <p:nvSpPr>
          <p:cNvPr id="205" name="Shape 205"/>
          <p:cNvSpPr/>
          <p:nvPr/>
        </p:nvSpPr>
        <p:spPr>
          <a:xfrm>
            <a:off x="3758975" y="1562825"/>
            <a:ext cx="1946400" cy="1946400"/>
          </a:xfrm>
          <a:prstGeom prst="ellipse">
            <a:avLst/>
          </a:prstGeom>
          <a:noFill/>
          <a:ln w="114300" cap="flat" cmpd="sng">
            <a:solidFill>
              <a:srgbClr val="FD8E8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06" name="Shape 206"/>
          <p:cNvSpPr txBox="1"/>
          <p:nvPr/>
        </p:nvSpPr>
        <p:spPr>
          <a:xfrm>
            <a:off x="4359425" y="1716275"/>
            <a:ext cx="795300" cy="1334700"/>
          </a:xfrm>
          <a:prstGeom prst="rect">
            <a:avLst/>
          </a:prstGeom>
          <a:noFill/>
          <a:ln>
            <a:noFill/>
          </a:ln>
        </p:spPr>
        <p:txBody>
          <a:bodyPr lIns="91425" tIns="91425" rIns="91425" bIns="91425" anchor="t" anchorCtr="0">
            <a:noAutofit/>
          </a:bodyPr>
          <a:lstStyle/>
          <a:p>
            <a:pPr lvl="0" rtl="0">
              <a:spcBef>
                <a:spcPts val="0"/>
              </a:spcBef>
              <a:buNone/>
            </a:pPr>
            <a:r>
              <a:rPr lang="en" sz="9600" b="1">
                <a:solidFill>
                  <a:srgbClr val="FFFFFF"/>
                </a:solidFill>
                <a:latin typeface="Open Sans"/>
                <a:ea typeface="Open Sans"/>
                <a:cs typeface="Open Sans"/>
                <a:sym typeface="Open Sans"/>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Business Letter</a:t>
            </a:r>
          </a:p>
        </p:txBody>
      </p:sp>
      <p:sp>
        <p:nvSpPr>
          <p:cNvPr id="212" name="Shape 212"/>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External</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Most commonly used to inform, can also persuade </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One-to-one communication</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Uses company letterhead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Format of a Business Letter</a:t>
            </a:r>
          </a:p>
        </p:txBody>
      </p:sp>
      <p:sp>
        <p:nvSpPr>
          <p:cNvPr id="218" name="Shape 218"/>
          <p:cNvSpPr txBox="1">
            <a:spLocks noGrp="1"/>
          </p:cNvSpPr>
          <p:nvPr>
            <p:ph type="body" idx="1"/>
          </p:nvPr>
        </p:nvSpPr>
        <p:spPr>
          <a:xfrm>
            <a:off x="905550" y="1752600"/>
            <a:ext cx="7637700" cy="3960299"/>
          </a:xfrm>
          <a:prstGeom prst="rect">
            <a:avLst/>
          </a:prstGeom>
        </p:spPr>
        <p:txBody>
          <a:bodyPr lIns="91425" tIns="91425" rIns="91425" bIns="91425" anchor="t" anchorCtr="0">
            <a:noAutofit/>
          </a:bodyPr>
          <a:lstStyle/>
          <a:p>
            <a:pPr lvl="0" rtl="0">
              <a:lnSpc>
                <a:spcPct val="150000"/>
              </a:lnSpc>
              <a:spcBef>
                <a:spcPts val="0"/>
              </a:spcBef>
              <a:buClr>
                <a:srgbClr val="000000"/>
              </a:buClr>
              <a:buSzPct val="61111"/>
              <a:buFont typeface="Arial"/>
              <a:buNone/>
            </a:pPr>
            <a:r>
              <a:rPr lang="en" sz="1800" b="1">
                <a:solidFill>
                  <a:schemeClr val="dk1"/>
                </a:solidFill>
                <a:latin typeface="Roboto"/>
                <a:ea typeface="Roboto"/>
                <a:cs typeface="Roboto"/>
                <a:sym typeface="Roboto"/>
              </a:rPr>
              <a:t>Common Elements: </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Return address</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Date</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Recipient note</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Inside address</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Salutation</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Subject line</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Introduction</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Body</a:t>
            </a:r>
          </a:p>
        </p:txBody>
      </p:sp>
      <p:sp>
        <p:nvSpPr>
          <p:cNvPr id="219" name="Shape 219"/>
          <p:cNvSpPr txBox="1"/>
          <p:nvPr/>
        </p:nvSpPr>
        <p:spPr>
          <a:xfrm>
            <a:off x="3988475" y="2170250"/>
            <a:ext cx="4948199" cy="3802200"/>
          </a:xfrm>
          <a:prstGeom prst="rect">
            <a:avLst/>
          </a:prstGeom>
          <a:noFill/>
          <a:ln>
            <a:noFill/>
          </a:ln>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Conclusion </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Close</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Signature</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Reference initials</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Enclosure notation </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Copy notation</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Mailing notation</a:t>
            </a:r>
          </a:p>
          <a:p>
            <a:pPr marL="457200" lvl="0" indent="-342900" rtl="0">
              <a:lnSpc>
                <a:spcPct val="150000"/>
              </a:lnSpc>
              <a:spcBef>
                <a:spcPts val="0"/>
              </a:spcBef>
              <a:buClr>
                <a:schemeClr val="dk1"/>
              </a:buClr>
              <a:buSzPct val="100000"/>
              <a:buFont typeface="Roboto"/>
              <a:buChar char="●"/>
            </a:pPr>
            <a:r>
              <a:rPr lang="en" sz="1800">
                <a:solidFill>
                  <a:schemeClr val="dk1"/>
                </a:solidFill>
                <a:latin typeface="Roboto"/>
                <a:ea typeface="Roboto"/>
                <a:cs typeface="Roboto"/>
                <a:sym typeface="Roboto"/>
              </a:rPr>
              <a:t>Logo/contact information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Delivering Good News &amp; Bad News</a:t>
            </a:r>
          </a:p>
        </p:txBody>
      </p:sp>
      <p:sp>
        <p:nvSpPr>
          <p:cNvPr id="225" name="Shape 225"/>
          <p:cNvSpPr txBox="1">
            <a:spLocks noGrp="1"/>
          </p:cNvSpPr>
          <p:nvPr>
            <p:ph type="body" idx="1"/>
          </p:nvPr>
        </p:nvSpPr>
        <p:spPr>
          <a:xfrm>
            <a:off x="753150" y="1752600"/>
            <a:ext cx="7637700" cy="4445699"/>
          </a:xfrm>
          <a:prstGeom prst="rect">
            <a:avLst/>
          </a:prstGeom>
        </p:spPr>
        <p:txBody>
          <a:bodyPr lIns="91425" tIns="91425" rIns="91425" bIns="91425" anchor="t" anchorCtr="0">
            <a:noAutofit/>
          </a:bodyPr>
          <a:lstStyle/>
          <a:p>
            <a:pPr lvl="0" rtl="0">
              <a:lnSpc>
                <a:spcPct val="150000"/>
              </a:lnSpc>
              <a:spcBef>
                <a:spcPts val="0"/>
              </a:spcBef>
              <a:buClr>
                <a:srgbClr val="000000"/>
              </a:buClr>
              <a:buSzPct val="61111"/>
              <a:buFont typeface="Arial"/>
              <a:buNone/>
            </a:pPr>
            <a:r>
              <a:rPr lang="en" sz="1800" b="1">
                <a:solidFill>
                  <a:schemeClr val="dk1"/>
                </a:solidFill>
                <a:latin typeface="Roboto"/>
                <a:ea typeface="Roboto"/>
                <a:cs typeface="Roboto"/>
                <a:sym typeface="Roboto"/>
              </a:rPr>
              <a:t>When writing a letter, you need to</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help the receiver to understand and accept the news and</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make sure the receiver still has a positive image of you and your company.</a:t>
            </a:r>
          </a:p>
          <a:p>
            <a:pPr lvl="0" rtl="0">
              <a:lnSpc>
                <a:spcPct val="150000"/>
              </a:lnSpc>
              <a:spcBef>
                <a:spcPts val="0"/>
              </a:spcBef>
              <a:buNone/>
            </a:pPr>
            <a:endParaRPr sz="1800">
              <a:solidFill>
                <a:schemeClr val="dk1"/>
              </a:solidFill>
              <a:latin typeface="Roboto"/>
              <a:ea typeface="Roboto"/>
              <a:cs typeface="Roboto"/>
              <a:sym typeface="Roboto"/>
            </a:endParaRPr>
          </a:p>
          <a:p>
            <a:pPr lvl="0" rtl="0">
              <a:lnSpc>
                <a:spcPct val="150000"/>
              </a:lnSpc>
              <a:spcBef>
                <a:spcPts val="0"/>
              </a:spcBef>
              <a:buClr>
                <a:schemeClr val="dk1"/>
              </a:buClr>
              <a:buSzPct val="61111"/>
              <a:buFont typeface="Arial"/>
              <a:buNone/>
            </a:pPr>
            <a:r>
              <a:rPr lang="en" sz="1800" b="1">
                <a:solidFill>
                  <a:schemeClr val="dk1"/>
                </a:solidFill>
                <a:latin typeface="Roboto"/>
                <a:ea typeface="Roboto"/>
                <a:cs typeface="Roboto"/>
                <a:sym typeface="Roboto"/>
              </a:rPr>
              <a:t>When you write a letter containing bad news, you also need to</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minimize bad feelings,</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show fairness,</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eliminate future correspondence, and</a:t>
            </a:r>
          </a:p>
          <a:p>
            <a:pPr marL="457200" lvl="0" indent="-342900" rtl="0">
              <a:lnSpc>
                <a:spcPct val="150000"/>
              </a:lnSpc>
              <a:spcBef>
                <a:spcPts val="0"/>
              </a:spcBef>
              <a:buClr>
                <a:schemeClr val="dk1"/>
              </a:buClr>
              <a:buSzPct val="100000"/>
              <a:buFont typeface="Roboto"/>
            </a:pPr>
            <a:r>
              <a:rPr lang="en" sz="1800">
                <a:solidFill>
                  <a:schemeClr val="dk1"/>
                </a:solidFill>
                <a:latin typeface="Roboto"/>
                <a:ea typeface="Roboto"/>
                <a:cs typeface="Roboto"/>
                <a:sym typeface="Roboto"/>
              </a:rPr>
              <a:t>avoid liability for yourself and your organization.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Direct Approach</a:t>
            </a:r>
          </a:p>
        </p:txBody>
      </p:sp>
      <p:sp>
        <p:nvSpPr>
          <p:cNvPr id="231" name="Shape 231"/>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State the news simply and directly.</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Give the reasons.</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Give an alternative, if possible (helpful when you are delivering bad news; not necessary when it is good news or neutral)</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Close with a goodwill statement.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Indirect Approach</a:t>
            </a:r>
          </a:p>
        </p:txBody>
      </p:sp>
      <p:sp>
        <p:nvSpPr>
          <p:cNvPr id="237" name="Shape 237"/>
          <p:cNvSpPr txBox="1">
            <a:spLocks noGrp="1"/>
          </p:cNvSpPr>
          <p:nvPr>
            <p:ph type="body" idx="1"/>
          </p:nvPr>
        </p:nvSpPr>
        <p:spPr>
          <a:xfrm>
            <a:off x="753150" y="1752600"/>
            <a:ext cx="8031000"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Begin with a buffer statement.</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Discuss the circumstances leading to the bad news.  </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State the bad news as positively as possible.  </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Give a helpful suggestion or alternative.  </a:t>
            </a:r>
          </a:p>
          <a:p>
            <a:pPr marL="457200" lvl="0" indent="-381000" rtl="0">
              <a:lnSpc>
                <a:spcPct val="150000"/>
              </a:lnSpc>
              <a:spcBef>
                <a:spcPts val="0"/>
              </a:spcBef>
              <a:buClr>
                <a:schemeClr val="dk1"/>
              </a:buClr>
              <a:buSzPct val="100000"/>
              <a:buFont typeface="Roboto"/>
              <a:buAutoNum type="arabicPeriod"/>
            </a:pPr>
            <a:r>
              <a:rPr lang="en" sz="2400">
                <a:solidFill>
                  <a:schemeClr val="dk1"/>
                </a:solidFill>
                <a:latin typeface="Roboto"/>
                <a:ea typeface="Roboto"/>
                <a:cs typeface="Roboto"/>
                <a:sym typeface="Roboto"/>
              </a:rPr>
              <a:t>Close with a goodwill statement.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idx="4294967295"/>
          </p:nvPr>
        </p:nvSpPr>
        <p:spPr>
          <a:xfrm>
            <a:off x="6800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Business Letter Assignment</a:t>
            </a:r>
          </a:p>
        </p:txBody>
      </p:sp>
      <p:sp>
        <p:nvSpPr>
          <p:cNvPr id="243" name="Shape 243"/>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For this assignment, you will draft a business letter based on a provided scenario. You should use the guidelines and formatting instructions that you have learned. This is a homework assignment that will be submitted for grading.</a:t>
            </a:r>
          </a:p>
          <a:p>
            <a:pPr lvl="0" rtl="0">
              <a:lnSpc>
                <a:spcPct val="150000"/>
              </a:lnSpc>
              <a:spcBef>
                <a:spcPts val="0"/>
              </a:spcBef>
              <a:buNone/>
            </a:pPr>
            <a:endParaRPr sz="2400">
              <a:solidFill>
                <a:srgbClr val="FFFFFF"/>
              </a:solidFill>
              <a:latin typeface="Open Sans"/>
              <a:ea typeface="Open Sans"/>
              <a:cs typeface="Open Sans"/>
              <a:sym typeface="Open Sans"/>
            </a:endParaRPr>
          </a:p>
        </p:txBody>
      </p:sp>
      <p:pic>
        <p:nvPicPr>
          <p:cNvPr id="244" name="Shape 244"/>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do you think?</a:t>
            </a:r>
          </a:p>
        </p:txBody>
      </p:sp>
      <p:sp>
        <p:nvSpPr>
          <p:cNvPr id="250" name="Shape 250"/>
          <p:cNvSpPr txBox="1">
            <a:spLocks noGrp="1"/>
          </p:cNvSpPr>
          <p:nvPr>
            <p:ph type="subTitle" idx="4294967295"/>
          </p:nvPr>
        </p:nvSpPr>
        <p:spPr>
          <a:xfrm>
            <a:off x="914850" y="3930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What types of messages do you think you would send by fax? What types of situations are faxes best for?</a:t>
            </a:r>
          </a:p>
        </p:txBody>
      </p:sp>
      <p:sp>
        <p:nvSpPr>
          <p:cNvPr id="251" name="Shape 251"/>
          <p:cNvSpPr/>
          <p:nvPr/>
        </p:nvSpPr>
        <p:spPr>
          <a:xfrm>
            <a:off x="3758975" y="1562825"/>
            <a:ext cx="1946400" cy="1946400"/>
          </a:xfrm>
          <a:prstGeom prst="ellipse">
            <a:avLst/>
          </a:prstGeom>
          <a:noFill/>
          <a:ln w="114300" cap="flat" cmpd="sng">
            <a:solidFill>
              <a:srgbClr val="6CF3CE"/>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52" name="Shape 252"/>
          <p:cNvSpPr txBox="1"/>
          <p:nvPr/>
        </p:nvSpPr>
        <p:spPr>
          <a:xfrm>
            <a:off x="4359425" y="1716275"/>
            <a:ext cx="795300" cy="1334700"/>
          </a:xfrm>
          <a:prstGeom prst="rect">
            <a:avLst/>
          </a:prstGeom>
          <a:noFill/>
          <a:ln>
            <a:noFill/>
          </a:ln>
        </p:spPr>
        <p:txBody>
          <a:bodyPr lIns="91425" tIns="91425" rIns="91425" bIns="91425" anchor="t" anchorCtr="0">
            <a:noAutofit/>
          </a:bodyPr>
          <a:lstStyle/>
          <a:p>
            <a:pPr lvl="0" rtl="0">
              <a:spcBef>
                <a:spcPts val="0"/>
              </a:spcBef>
              <a:buNone/>
            </a:pPr>
            <a:r>
              <a:rPr lang="en" sz="9600" b="1">
                <a:solidFill>
                  <a:srgbClr val="FFFFFF"/>
                </a:solidFill>
                <a:latin typeface="Open Sans"/>
                <a:ea typeface="Open Sans"/>
                <a:cs typeface="Open Sans"/>
                <a:sym typeface="Open Sans"/>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Fax Cover Sheet</a:t>
            </a:r>
          </a:p>
        </p:txBody>
      </p:sp>
      <p:sp>
        <p:nvSpPr>
          <p:cNvPr id="258" name="Shape 258"/>
          <p:cNvSpPr txBox="1">
            <a:spLocks noGrp="1"/>
          </p:cNvSpPr>
          <p:nvPr>
            <p:ph type="body" idx="1"/>
          </p:nvPr>
        </p:nvSpPr>
        <p:spPr>
          <a:xfrm>
            <a:off x="753150" y="1752600"/>
            <a:ext cx="7951799" cy="3960299"/>
          </a:xfrm>
          <a:prstGeom prst="rect">
            <a:avLst/>
          </a:prstGeom>
        </p:spPr>
        <p:txBody>
          <a:bodyPr lIns="91425" tIns="91425" rIns="91425" bIns="91425" anchor="t" anchorCtr="0">
            <a:noAutofit/>
          </a:bodyPr>
          <a:lstStyle/>
          <a:p>
            <a:pPr marR="241300" lvl="0" rtl="0">
              <a:lnSpc>
                <a:spcPct val="115000"/>
              </a:lnSpc>
              <a:spcBef>
                <a:spcPts val="1900"/>
              </a:spcBef>
              <a:spcAft>
                <a:spcPts val="1100"/>
              </a:spcAft>
              <a:buNone/>
            </a:pPr>
            <a:r>
              <a:rPr lang="en" sz="3000" b="1">
                <a:solidFill>
                  <a:srgbClr val="333333"/>
                </a:solidFill>
                <a:latin typeface="Open Sans"/>
                <a:ea typeface="Open Sans"/>
                <a:cs typeface="Open Sans"/>
                <a:sym typeface="Open Sans"/>
              </a:rPr>
              <a:t>Faxes are </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still commonly used in the business world,</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useful for confidential and legal documents</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common when a signature is required</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used to inform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Format of a Fax Cover Sheet</a:t>
            </a:r>
          </a:p>
        </p:txBody>
      </p:sp>
      <p:sp>
        <p:nvSpPr>
          <p:cNvPr id="264" name="Shape 264"/>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Sender Company Name/Logo</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To </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From</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Number of Pages</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Date</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Subject</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Message</a:t>
            </a:r>
          </a:p>
          <a:p>
            <a:pPr marL="457200" lvl="0" indent="-419100" rtl="0">
              <a:spcBef>
                <a:spcPts val="0"/>
              </a:spcBef>
              <a:buClr>
                <a:schemeClr val="dk1"/>
              </a:buClr>
              <a:buSzPct val="100000"/>
              <a:buFont typeface="Open Sans"/>
            </a:pPr>
            <a:r>
              <a:rPr lang="en" sz="3000">
                <a:solidFill>
                  <a:schemeClr val="dk1"/>
                </a:solidFill>
                <a:latin typeface="Open Sans"/>
                <a:ea typeface="Open Sans"/>
                <a:cs typeface="Open Sans"/>
                <a:sym typeface="Open Sans"/>
              </a:rPr>
              <a:t>Confidentiality Notice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What do you think?</a:t>
            </a:r>
          </a:p>
        </p:txBody>
      </p:sp>
      <p:sp>
        <p:nvSpPr>
          <p:cNvPr id="270" name="Shape 270"/>
          <p:cNvSpPr txBox="1">
            <a:spLocks noGrp="1"/>
          </p:cNvSpPr>
          <p:nvPr>
            <p:ph type="subTitle" idx="4294967295"/>
          </p:nvPr>
        </p:nvSpPr>
        <p:spPr>
          <a:xfrm>
            <a:off x="914850" y="3930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What types of messages do you think you would send in reports? What types of situations are reports best for?</a:t>
            </a:r>
          </a:p>
        </p:txBody>
      </p:sp>
      <p:sp>
        <p:nvSpPr>
          <p:cNvPr id="271" name="Shape 271"/>
          <p:cNvSpPr/>
          <p:nvPr/>
        </p:nvSpPr>
        <p:spPr>
          <a:xfrm>
            <a:off x="3758975" y="1562825"/>
            <a:ext cx="1946400" cy="1946400"/>
          </a:xfrm>
          <a:prstGeom prst="ellipse">
            <a:avLst/>
          </a:prstGeom>
          <a:noFill/>
          <a:ln w="114300" cap="flat" cmpd="sng">
            <a:solidFill>
              <a:schemeClr val="lt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72" name="Shape 272"/>
          <p:cNvSpPr txBox="1"/>
          <p:nvPr/>
        </p:nvSpPr>
        <p:spPr>
          <a:xfrm>
            <a:off x="4359425" y="1716275"/>
            <a:ext cx="795300" cy="1334700"/>
          </a:xfrm>
          <a:prstGeom prst="rect">
            <a:avLst/>
          </a:prstGeom>
          <a:noFill/>
          <a:ln>
            <a:noFill/>
          </a:ln>
        </p:spPr>
        <p:txBody>
          <a:bodyPr lIns="91425" tIns="91425" rIns="91425" bIns="91425" anchor="t" anchorCtr="0">
            <a:noAutofit/>
          </a:bodyPr>
          <a:lstStyle/>
          <a:p>
            <a:pPr lvl="0" rtl="0">
              <a:spcBef>
                <a:spcPts val="0"/>
              </a:spcBef>
              <a:buNone/>
            </a:pPr>
            <a:r>
              <a:rPr lang="en" sz="9600" b="1">
                <a:solidFill>
                  <a:srgbClr val="FFFFFF"/>
                </a:solidFill>
                <a:latin typeface="Open Sans"/>
                <a:ea typeface="Open Sans"/>
                <a:cs typeface="Open Sans"/>
                <a:sym typeface="Open Sans"/>
              </a:rPr>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Short Report</a:t>
            </a:r>
          </a:p>
        </p:txBody>
      </p:sp>
      <p:sp>
        <p:nvSpPr>
          <p:cNvPr id="278" name="Shape 27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Many types</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Used internally and externally</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Used to inform and persuade</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We’ll focus on Progress, Recommendation, and Summary reports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Types of Report</a:t>
            </a:r>
          </a:p>
        </p:txBody>
      </p:sp>
      <p:sp>
        <p:nvSpPr>
          <p:cNvPr id="284" name="Shape 284"/>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b="1">
                <a:solidFill>
                  <a:srgbClr val="333333"/>
                </a:solidFill>
                <a:latin typeface="Open Sans"/>
                <a:ea typeface="Open Sans"/>
                <a:cs typeface="Open Sans"/>
                <a:sym typeface="Open Sans"/>
              </a:rPr>
              <a:t>Progress</a:t>
            </a:r>
            <a:r>
              <a:rPr lang="en" sz="3000">
                <a:solidFill>
                  <a:srgbClr val="333333"/>
                </a:solidFill>
                <a:latin typeface="Open Sans"/>
                <a:ea typeface="Open Sans"/>
                <a:cs typeface="Open Sans"/>
                <a:sym typeface="Open Sans"/>
              </a:rPr>
              <a:t>: updates on a specific project</a:t>
            </a:r>
          </a:p>
          <a:p>
            <a:pPr marL="457200" marR="241300" lvl="0" indent="-419100" rtl="0">
              <a:lnSpc>
                <a:spcPct val="115000"/>
              </a:lnSpc>
              <a:spcBef>
                <a:spcPts val="1900"/>
              </a:spcBef>
              <a:spcAft>
                <a:spcPts val="1100"/>
              </a:spcAft>
              <a:buClr>
                <a:srgbClr val="333333"/>
              </a:buClr>
              <a:buSzPct val="100000"/>
              <a:buFont typeface="Open Sans"/>
            </a:pPr>
            <a:r>
              <a:rPr lang="en" sz="3000" b="1">
                <a:solidFill>
                  <a:srgbClr val="333333"/>
                </a:solidFill>
                <a:latin typeface="Open Sans"/>
                <a:ea typeface="Open Sans"/>
                <a:cs typeface="Open Sans"/>
                <a:sym typeface="Open Sans"/>
              </a:rPr>
              <a:t>Recommendation</a:t>
            </a:r>
            <a:r>
              <a:rPr lang="en" sz="3000">
                <a:solidFill>
                  <a:srgbClr val="333333"/>
                </a:solidFill>
                <a:latin typeface="Open Sans"/>
                <a:ea typeface="Open Sans"/>
                <a:cs typeface="Open Sans"/>
                <a:sym typeface="Open Sans"/>
              </a:rPr>
              <a:t>: provides a course of action to help solve problems</a:t>
            </a:r>
          </a:p>
          <a:p>
            <a:pPr marL="457200" marR="241300" lvl="0" indent="-419100" rtl="0">
              <a:lnSpc>
                <a:spcPct val="115000"/>
              </a:lnSpc>
              <a:spcBef>
                <a:spcPts val="1900"/>
              </a:spcBef>
              <a:spcAft>
                <a:spcPts val="1100"/>
              </a:spcAft>
              <a:buClr>
                <a:srgbClr val="333333"/>
              </a:buClr>
              <a:buSzPct val="100000"/>
              <a:buFont typeface="Open Sans"/>
            </a:pPr>
            <a:r>
              <a:rPr lang="en" sz="3000" b="1">
                <a:solidFill>
                  <a:srgbClr val="333333"/>
                </a:solidFill>
                <a:latin typeface="Open Sans"/>
                <a:ea typeface="Open Sans"/>
                <a:cs typeface="Open Sans"/>
                <a:sym typeface="Open Sans"/>
              </a:rPr>
              <a:t>Summary</a:t>
            </a:r>
            <a:r>
              <a:rPr lang="en" sz="3000">
                <a:solidFill>
                  <a:srgbClr val="333333"/>
                </a:solidFill>
                <a:latin typeface="Open Sans"/>
                <a:ea typeface="Open Sans"/>
                <a:cs typeface="Open Sans"/>
                <a:sym typeface="Open Sans"/>
              </a:rPr>
              <a:t>: presents the information available on a subject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Format of a Short Report</a:t>
            </a:r>
          </a:p>
        </p:txBody>
      </p:sp>
      <p:sp>
        <p:nvSpPr>
          <p:cNvPr id="290" name="Shape 290"/>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Cover</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Title fly</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Title page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Table of Contents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Abstract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Introduction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Body</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Conclusion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References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Appendix</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Selecting a Document Type</a:t>
            </a:r>
          </a:p>
        </p:txBody>
      </p:sp>
      <p:sp>
        <p:nvSpPr>
          <p:cNvPr id="296" name="Shape 296"/>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50000"/>
              </a:lnSpc>
              <a:spcBef>
                <a:spcPts val="0"/>
              </a:spcBef>
              <a:buNone/>
            </a:pPr>
            <a:r>
              <a:rPr lang="en" sz="3000">
                <a:solidFill>
                  <a:schemeClr val="dk1"/>
                </a:solidFill>
                <a:latin typeface="Open Sans"/>
                <a:ea typeface="Open Sans"/>
                <a:cs typeface="Open Sans"/>
                <a:sym typeface="Open Sans"/>
              </a:rPr>
              <a:t>Rumours have been spreading through the department about extended hours to be worked this month. Which workplace document would best communicate information and address this situation?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Selecting a Document Type</a:t>
            </a:r>
          </a:p>
        </p:txBody>
      </p:sp>
      <p:sp>
        <p:nvSpPr>
          <p:cNvPr id="302" name="Shape 302"/>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50000"/>
              </a:lnSpc>
              <a:spcBef>
                <a:spcPts val="0"/>
              </a:spcBef>
              <a:buClr>
                <a:schemeClr val="dk1"/>
              </a:buClr>
              <a:buSzPct val="36666"/>
              <a:buFont typeface="Arial"/>
              <a:buNone/>
            </a:pPr>
            <a:r>
              <a:rPr lang="en" sz="3000">
                <a:solidFill>
                  <a:schemeClr val="dk1"/>
                </a:solidFill>
                <a:latin typeface="Open Sans"/>
                <a:ea typeface="Open Sans"/>
                <a:cs typeface="Open Sans"/>
                <a:sym typeface="Open Sans"/>
              </a:rPr>
              <a:t>Temporary layoffs are coming, but most employees will be hired back eventually. To maintain morale and loyalty, which workplace document would be the best way to circulate the layoff/rehire message?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Selecting a Document Type</a:t>
            </a:r>
          </a:p>
        </p:txBody>
      </p:sp>
      <p:sp>
        <p:nvSpPr>
          <p:cNvPr id="308" name="Shape 30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50000"/>
              </a:lnSpc>
              <a:spcBef>
                <a:spcPts val="0"/>
              </a:spcBef>
              <a:buNone/>
            </a:pPr>
            <a:r>
              <a:rPr lang="en" sz="1800">
                <a:solidFill>
                  <a:schemeClr val="dk1"/>
                </a:solidFill>
                <a:latin typeface="Open Sans"/>
                <a:ea typeface="Open Sans"/>
                <a:cs typeface="Open Sans"/>
                <a:sym typeface="Open Sans"/>
              </a:rPr>
              <a:t>Your company holds a big event for sick children and their families every summer, along with a series of fundraising drives and community sponsorships throughout the year. Your manager has asked you to find out what other local companies are doing to promote their charitable activities. He wants to bring this information to board members to develop a strategy for promoting your company’s activities to build community awareness. Which workplace document would be the best way to present the information you’ve discovered?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FAST</a:t>
            </a:r>
          </a:p>
        </p:txBody>
      </p:sp>
      <p:sp>
        <p:nvSpPr>
          <p:cNvPr id="314" name="Shape 314"/>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R="241300" lvl="0" rtl="0">
              <a:lnSpc>
                <a:spcPct val="115000"/>
              </a:lnSpc>
              <a:spcBef>
                <a:spcPts val="1900"/>
              </a:spcBef>
              <a:spcAft>
                <a:spcPts val="1100"/>
              </a:spcAft>
              <a:buNone/>
            </a:pPr>
            <a:r>
              <a:rPr lang="en" sz="4800" b="1">
                <a:solidFill>
                  <a:srgbClr val="333333"/>
                </a:solidFill>
                <a:latin typeface="Open Sans"/>
                <a:ea typeface="Open Sans"/>
                <a:cs typeface="Open Sans"/>
                <a:sym typeface="Open Sans"/>
              </a:rPr>
              <a:t>F</a:t>
            </a:r>
            <a:br>
              <a:rPr lang="en" sz="4800" b="1">
                <a:solidFill>
                  <a:srgbClr val="333333"/>
                </a:solidFill>
                <a:latin typeface="Open Sans"/>
                <a:ea typeface="Open Sans"/>
                <a:cs typeface="Open Sans"/>
                <a:sym typeface="Open Sans"/>
              </a:rPr>
            </a:br>
            <a:r>
              <a:rPr lang="en" sz="4800" b="1">
                <a:solidFill>
                  <a:srgbClr val="333333"/>
                </a:solidFill>
                <a:latin typeface="Open Sans"/>
                <a:ea typeface="Open Sans"/>
                <a:cs typeface="Open Sans"/>
                <a:sym typeface="Open Sans"/>
              </a:rPr>
              <a:t>A</a:t>
            </a:r>
            <a:br>
              <a:rPr lang="en" sz="4800" b="1">
                <a:solidFill>
                  <a:srgbClr val="333333"/>
                </a:solidFill>
                <a:latin typeface="Open Sans"/>
                <a:ea typeface="Open Sans"/>
                <a:cs typeface="Open Sans"/>
                <a:sym typeface="Open Sans"/>
              </a:rPr>
            </a:br>
            <a:r>
              <a:rPr lang="en" sz="4800" b="1">
                <a:solidFill>
                  <a:srgbClr val="333333"/>
                </a:solidFill>
                <a:latin typeface="Open Sans"/>
                <a:ea typeface="Open Sans"/>
                <a:cs typeface="Open Sans"/>
                <a:sym typeface="Open Sans"/>
              </a:rPr>
              <a:t>S</a:t>
            </a:r>
            <a:br>
              <a:rPr lang="en" sz="4800" b="1">
                <a:solidFill>
                  <a:srgbClr val="333333"/>
                </a:solidFill>
                <a:latin typeface="Open Sans"/>
                <a:ea typeface="Open Sans"/>
                <a:cs typeface="Open Sans"/>
                <a:sym typeface="Open Sans"/>
              </a:rPr>
            </a:br>
            <a:r>
              <a:rPr lang="en" sz="4800" b="1">
                <a:solidFill>
                  <a:srgbClr val="333333"/>
                </a:solidFill>
                <a:latin typeface="Open Sans"/>
                <a:ea typeface="Open Sans"/>
                <a:cs typeface="Open Sans"/>
                <a:sym typeface="Open Sans"/>
              </a:rPr>
              <a:t>T</a:t>
            </a:r>
          </a:p>
        </p:txBody>
      </p:sp>
      <p:sp>
        <p:nvSpPr>
          <p:cNvPr id="315" name="Shape 315"/>
          <p:cNvSpPr txBox="1"/>
          <p:nvPr/>
        </p:nvSpPr>
        <p:spPr>
          <a:xfrm>
            <a:off x="1110600" y="2173675"/>
            <a:ext cx="5510099" cy="488700"/>
          </a:xfrm>
          <a:prstGeom prst="rect">
            <a:avLst/>
          </a:prstGeom>
          <a:noFill/>
          <a:ln>
            <a:noFill/>
          </a:ln>
        </p:spPr>
        <p:txBody>
          <a:bodyPr lIns="91425" tIns="91425" rIns="91425" bIns="91425" anchor="t" anchorCtr="0">
            <a:noAutofit/>
          </a:bodyPr>
          <a:lstStyle/>
          <a:p>
            <a:pPr lvl="0">
              <a:spcBef>
                <a:spcPts val="0"/>
              </a:spcBef>
              <a:buNone/>
            </a:pPr>
            <a:r>
              <a:rPr lang="en" sz="3000">
                <a:latin typeface="Open Sans"/>
                <a:ea typeface="Open Sans"/>
                <a:cs typeface="Open Sans"/>
                <a:sym typeface="Open Sans"/>
              </a:rPr>
              <a:t>ormat</a:t>
            </a:r>
          </a:p>
        </p:txBody>
      </p:sp>
      <p:sp>
        <p:nvSpPr>
          <p:cNvPr id="316" name="Shape 316"/>
          <p:cNvSpPr txBox="1"/>
          <p:nvPr/>
        </p:nvSpPr>
        <p:spPr>
          <a:xfrm>
            <a:off x="1169950" y="3033775"/>
            <a:ext cx="5510099" cy="488700"/>
          </a:xfrm>
          <a:prstGeom prst="rect">
            <a:avLst/>
          </a:prstGeom>
          <a:noFill/>
          <a:ln>
            <a:noFill/>
          </a:ln>
        </p:spPr>
        <p:txBody>
          <a:bodyPr lIns="91425" tIns="91425" rIns="91425" bIns="91425" anchor="t" anchorCtr="0">
            <a:noAutofit/>
          </a:bodyPr>
          <a:lstStyle/>
          <a:p>
            <a:pPr lvl="0" rtl="0">
              <a:spcBef>
                <a:spcPts val="0"/>
              </a:spcBef>
              <a:buNone/>
            </a:pPr>
            <a:r>
              <a:rPr lang="en" sz="3000">
                <a:latin typeface="Open Sans"/>
                <a:ea typeface="Open Sans"/>
                <a:cs typeface="Open Sans"/>
                <a:sym typeface="Open Sans"/>
              </a:rPr>
              <a:t>udience</a:t>
            </a:r>
          </a:p>
        </p:txBody>
      </p:sp>
      <p:sp>
        <p:nvSpPr>
          <p:cNvPr id="317" name="Shape 317"/>
          <p:cNvSpPr txBox="1"/>
          <p:nvPr/>
        </p:nvSpPr>
        <p:spPr>
          <a:xfrm>
            <a:off x="1093750" y="3893875"/>
            <a:ext cx="5510099" cy="488700"/>
          </a:xfrm>
          <a:prstGeom prst="rect">
            <a:avLst/>
          </a:prstGeom>
          <a:noFill/>
          <a:ln>
            <a:noFill/>
          </a:ln>
        </p:spPr>
        <p:txBody>
          <a:bodyPr lIns="91425" tIns="91425" rIns="91425" bIns="91425" anchor="t" anchorCtr="0">
            <a:noAutofit/>
          </a:bodyPr>
          <a:lstStyle/>
          <a:p>
            <a:pPr lvl="0" rtl="0">
              <a:spcBef>
                <a:spcPts val="0"/>
              </a:spcBef>
              <a:buNone/>
            </a:pPr>
            <a:r>
              <a:rPr lang="en" sz="3000">
                <a:latin typeface="Open Sans"/>
                <a:ea typeface="Open Sans"/>
                <a:cs typeface="Open Sans"/>
                <a:sym typeface="Open Sans"/>
              </a:rPr>
              <a:t>tyle</a:t>
            </a:r>
          </a:p>
        </p:txBody>
      </p:sp>
      <p:sp>
        <p:nvSpPr>
          <p:cNvPr id="318" name="Shape 318"/>
          <p:cNvSpPr txBox="1"/>
          <p:nvPr/>
        </p:nvSpPr>
        <p:spPr>
          <a:xfrm>
            <a:off x="1093750" y="4753975"/>
            <a:ext cx="5510099" cy="488700"/>
          </a:xfrm>
          <a:prstGeom prst="rect">
            <a:avLst/>
          </a:prstGeom>
          <a:noFill/>
          <a:ln>
            <a:noFill/>
          </a:ln>
        </p:spPr>
        <p:txBody>
          <a:bodyPr lIns="91425" tIns="91425" rIns="91425" bIns="91425" anchor="t" anchorCtr="0">
            <a:noAutofit/>
          </a:bodyPr>
          <a:lstStyle/>
          <a:p>
            <a:pPr lvl="0" rtl="0">
              <a:spcBef>
                <a:spcPts val="0"/>
              </a:spcBef>
              <a:buNone/>
            </a:pPr>
            <a:r>
              <a:rPr lang="en" sz="3000">
                <a:latin typeface="Open Sans"/>
                <a:ea typeface="Open Sans"/>
                <a:cs typeface="Open Sans"/>
                <a:sym typeface="Open Sans"/>
              </a:rPr>
              <a: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324" name="Shape 324"/>
          <p:cNvSpPr txBox="1">
            <a:spLocks noGrp="1"/>
          </p:cNvSpPr>
          <p:nvPr>
            <p:ph type="body" idx="4294967295"/>
          </p:nvPr>
        </p:nvSpPr>
        <p:spPr>
          <a:xfrm>
            <a:off x="710150" y="4038750"/>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Email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Inform, Persuade, Entertain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Internal and External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One-to-One and One-to Many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Custom or Automates</a:t>
            </a:r>
          </a:p>
        </p:txBody>
      </p:sp>
      <p:sp>
        <p:nvSpPr>
          <p:cNvPr id="325" name="Shape 325"/>
          <p:cNvSpPr txBox="1">
            <a:spLocks noGrp="1"/>
          </p:cNvSpPr>
          <p:nvPr>
            <p:ph type="body" idx="4294967295"/>
          </p:nvPr>
        </p:nvSpPr>
        <p:spPr>
          <a:xfrm>
            <a:off x="3213150" y="1670775"/>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Memo</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Inform</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Internal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One-to-Many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Just the facts</a:t>
            </a:r>
          </a:p>
        </p:txBody>
      </p:sp>
      <p:sp>
        <p:nvSpPr>
          <p:cNvPr id="326" name="Shape 326"/>
          <p:cNvSpPr txBox="1">
            <a:spLocks noGrp="1"/>
          </p:cNvSpPr>
          <p:nvPr>
            <p:ph type="body" idx="4294967295"/>
          </p:nvPr>
        </p:nvSpPr>
        <p:spPr>
          <a:xfrm>
            <a:off x="3401150" y="4038737"/>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Letter</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Inform, Persuade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External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One-to-One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Good and Bad News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Direct and Indirect</a:t>
            </a:r>
          </a:p>
        </p:txBody>
      </p:sp>
      <p:sp>
        <p:nvSpPr>
          <p:cNvPr id="327" name="Shape 327"/>
          <p:cNvSpPr txBox="1">
            <a:spLocks noGrp="1"/>
          </p:cNvSpPr>
          <p:nvPr>
            <p:ph type="body" idx="4294967295"/>
          </p:nvPr>
        </p:nvSpPr>
        <p:spPr>
          <a:xfrm>
            <a:off x="5902500" y="1670762"/>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Fax Cover Sheet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Inform</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External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One-to-One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Confidential and Legal</a:t>
            </a:r>
          </a:p>
        </p:txBody>
      </p:sp>
      <p:sp>
        <p:nvSpPr>
          <p:cNvPr id="328" name="Shape 328"/>
          <p:cNvSpPr txBox="1">
            <a:spLocks noGrp="1"/>
          </p:cNvSpPr>
          <p:nvPr>
            <p:ph type="body" idx="4294967295"/>
          </p:nvPr>
        </p:nvSpPr>
        <p:spPr>
          <a:xfrm>
            <a:off x="5845050" y="4038750"/>
            <a:ext cx="29574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Short Report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Inform, Persuade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Internal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One-to-One and One-to-Many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New information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Progress, Recommendation, Summary</a:t>
            </a:r>
          </a:p>
        </p:txBody>
      </p:sp>
      <p:sp>
        <p:nvSpPr>
          <p:cNvPr id="329" name="Shape 329"/>
          <p:cNvSpPr txBox="1">
            <a:spLocks noGrp="1"/>
          </p:cNvSpPr>
          <p:nvPr>
            <p:ph type="body" idx="4294967295"/>
          </p:nvPr>
        </p:nvSpPr>
        <p:spPr>
          <a:xfrm>
            <a:off x="710150" y="1670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Paragraphs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Topic Sentence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Body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(Support)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Conclusion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(Transition)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Writing a Paragraph</a:t>
            </a:r>
          </a:p>
        </p:txBody>
      </p:sp>
      <p:sp>
        <p:nvSpPr>
          <p:cNvPr id="95" name="Shape 95"/>
          <p:cNvSpPr txBox="1">
            <a:spLocks noGrp="1"/>
          </p:cNvSpPr>
          <p:nvPr>
            <p:ph type="body" idx="1"/>
          </p:nvPr>
        </p:nvSpPr>
        <p:spPr>
          <a:xfrm>
            <a:off x="753150" y="1828800"/>
            <a:ext cx="7637700" cy="4287899"/>
          </a:xfrm>
          <a:prstGeom prst="rect">
            <a:avLst/>
          </a:prstGeom>
        </p:spPr>
        <p:txBody>
          <a:bodyPr lIns="91425" tIns="91425" rIns="91425" bIns="91425" anchor="t" anchorCtr="0">
            <a:noAutofit/>
          </a:bodyPr>
          <a:lstStyle/>
          <a:p>
            <a:pPr lvl="0" rtl="0">
              <a:lnSpc>
                <a:spcPct val="115000"/>
              </a:lnSpc>
              <a:spcBef>
                <a:spcPts val="0"/>
              </a:spcBef>
              <a:buNone/>
            </a:pPr>
            <a:r>
              <a:rPr lang="en" sz="2400" b="1">
                <a:solidFill>
                  <a:schemeClr val="dk1"/>
                </a:solidFill>
                <a:latin typeface="Open Sans"/>
                <a:ea typeface="Open Sans"/>
                <a:cs typeface="Open Sans"/>
                <a:sym typeface="Open Sans"/>
              </a:rPr>
              <a:t>A paragraph contains:</a:t>
            </a:r>
            <a:r>
              <a:rPr lang="en" sz="2400">
                <a:solidFill>
                  <a:schemeClr val="dk1"/>
                </a:solidFill>
                <a:latin typeface="Open Sans"/>
                <a:ea typeface="Open Sans"/>
                <a:cs typeface="Open Sans"/>
                <a:sym typeface="Open Sans"/>
              </a:rPr>
              <a:t> </a:t>
            </a:r>
          </a:p>
          <a:p>
            <a:pPr lvl="0" rtl="0">
              <a:lnSpc>
                <a:spcPct val="115000"/>
              </a:lnSpc>
              <a:spcBef>
                <a:spcPts val="0"/>
              </a:spcBef>
              <a:buNone/>
            </a:pPr>
            <a:endParaRPr sz="2400">
              <a:solidFill>
                <a:schemeClr val="dk1"/>
              </a:solidFill>
              <a:latin typeface="Open Sans"/>
              <a:ea typeface="Open Sans"/>
              <a:cs typeface="Open Sans"/>
              <a:sym typeface="Open Sans"/>
            </a:endParaRP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Topic Sentence</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Body</a:t>
            </a:r>
          </a:p>
          <a:p>
            <a:pPr marL="457200" lvl="0" indent="457200" rtl="0">
              <a:lnSpc>
                <a:spcPct val="150000"/>
              </a:lnSpc>
              <a:spcBef>
                <a:spcPts val="0"/>
              </a:spcBef>
              <a:buNone/>
            </a:pPr>
            <a:r>
              <a:rPr lang="en" sz="2400">
                <a:solidFill>
                  <a:schemeClr val="dk1"/>
                </a:solidFill>
                <a:latin typeface="Open Sans"/>
                <a:ea typeface="Open Sans"/>
                <a:cs typeface="Open Sans"/>
                <a:sym typeface="Open Sans"/>
              </a:rPr>
              <a:t>(Supporting Sentences with Transition Words)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Conclusion</a:t>
            </a:r>
          </a:p>
          <a:p>
            <a:pPr marL="457200" lvl="0" indent="457200" rtl="0">
              <a:lnSpc>
                <a:spcPct val="150000"/>
              </a:lnSpc>
              <a:spcBef>
                <a:spcPts val="0"/>
              </a:spcBef>
              <a:buNone/>
            </a:pPr>
            <a:r>
              <a:rPr lang="en" sz="2400">
                <a:solidFill>
                  <a:schemeClr val="dk1"/>
                </a:solidFill>
                <a:latin typeface="Open Sans"/>
                <a:ea typeface="Open Sans"/>
                <a:cs typeface="Open Sans"/>
                <a:sym typeface="Open Sans"/>
              </a:rPr>
              <a:t>(Concluding Sentence)</a:t>
            </a:r>
          </a:p>
          <a:p>
            <a:pPr marL="457200" lvl="0" indent="457200" rtl="0">
              <a:lnSpc>
                <a:spcPct val="150000"/>
              </a:lnSpc>
              <a:spcBef>
                <a:spcPts val="0"/>
              </a:spcBef>
              <a:buNone/>
            </a:pPr>
            <a:r>
              <a:rPr lang="en" sz="2400">
                <a:solidFill>
                  <a:schemeClr val="dk1"/>
                </a:solidFill>
                <a:latin typeface="Open Sans"/>
                <a:ea typeface="Open Sans"/>
                <a:cs typeface="Open Sans"/>
                <a:sym typeface="Open Sans"/>
              </a:rPr>
              <a:t>(Transition Phrase)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335" name="Shape 335"/>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336" name="Shape 336"/>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342" name="Shape 342"/>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6096" y="4581128"/>
            <a:ext cx="8496944" cy="145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Choosing a Topic Sentence</a:t>
            </a:r>
          </a:p>
        </p:txBody>
      </p:sp>
      <p:sp>
        <p:nvSpPr>
          <p:cNvPr id="101" name="Shape 101"/>
          <p:cNvSpPr txBox="1">
            <a:spLocks noGrp="1"/>
          </p:cNvSpPr>
          <p:nvPr>
            <p:ph type="subTitle" idx="4294967295"/>
          </p:nvPr>
        </p:nvSpPr>
        <p:spPr>
          <a:xfrm>
            <a:off x="846700" y="1454400"/>
            <a:ext cx="7619100"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400" b="1">
                <a:solidFill>
                  <a:srgbClr val="FFFFFF"/>
                </a:solidFill>
                <a:latin typeface="Open Sans"/>
                <a:ea typeface="Open Sans"/>
                <a:cs typeface="Open Sans"/>
                <a:sym typeface="Open Sans"/>
              </a:rPr>
              <a:t>Which is a better topic sentence?</a:t>
            </a:r>
          </a:p>
          <a:p>
            <a:pPr marR="482600" lvl="0" rtl="0">
              <a:lnSpc>
                <a:spcPct val="150000"/>
              </a:lnSpc>
              <a:spcBef>
                <a:spcPts val="1600"/>
              </a:spcBef>
              <a:buNone/>
            </a:pPr>
            <a:r>
              <a:rPr lang="en" sz="2400">
                <a:solidFill>
                  <a:srgbClr val="FFFFFF"/>
                </a:solidFill>
                <a:latin typeface="Open Sans"/>
                <a:ea typeface="Open Sans"/>
                <a:cs typeface="Open Sans"/>
                <a:sym typeface="Open Sans"/>
              </a:rPr>
              <a:t>a. This paper will discuss the likelihood of the Democrats winning the next election.</a:t>
            </a:r>
            <a:br>
              <a:rPr lang="en" sz="2400">
                <a:solidFill>
                  <a:srgbClr val="FFFFFF"/>
                </a:solidFill>
                <a:latin typeface="Open Sans"/>
                <a:ea typeface="Open Sans"/>
                <a:cs typeface="Open Sans"/>
                <a:sym typeface="Open Sans"/>
              </a:rPr>
            </a:br>
            <a:r>
              <a:rPr lang="en" sz="2400">
                <a:solidFill>
                  <a:srgbClr val="FFFFFF"/>
                </a:solidFill>
                <a:latin typeface="Open Sans"/>
                <a:ea typeface="Open Sans"/>
                <a:cs typeface="Open Sans"/>
                <a:sym typeface="Open Sans"/>
              </a:rPr>
              <a:t>OR</a:t>
            </a:r>
            <a:br>
              <a:rPr lang="en" sz="2400">
                <a:solidFill>
                  <a:srgbClr val="FFFFFF"/>
                </a:solidFill>
                <a:latin typeface="Open Sans"/>
                <a:ea typeface="Open Sans"/>
                <a:cs typeface="Open Sans"/>
                <a:sym typeface="Open Sans"/>
              </a:rPr>
            </a:br>
            <a:r>
              <a:rPr lang="en" sz="2400">
                <a:solidFill>
                  <a:srgbClr val="FFFFFF"/>
                </a:solidFill>
                <a:latin typeface="Open Sans"/>
                <a:ea typeface="Open Sans"/>
                <a:cs typeface="Open Sans"/>
                <a:sym typeface="Open Sans"/>
              </a:rPr>
              <a:t>b. To boost their chances of winning the next election, the Democrats need to listen to public opinion.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Choosing a Topic Sentence</a:t>
            </a:r>
          </a:p>
        </p:txBody>
      </p:sp>
      <p:sp>
        <p:nvSpPr>
          <p:cNvPr id="107" name="Shape 107"/>
          <p:cNvSpPr txBox="1">
            <a:spLocks noGrp="1"/>
          </p:cNvSpPr>
          <p:nvPr>
            <p:ph type="subTitle" idx="4294967295"/>
          </p:nvPr>
        </p:nvSpPr>
        <p:spPr>
          <a:xfrm>
            <a:off x="618100" y="1454400"/>
            <a:ext cx="8297399"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400" b="1">
                <a:solidFill>
                  <a:srgbClr val="FFFFFF"/>
                </a:solidFill>
                <a:latin typeface="Open Sans"/>
                <a:ea typeface="Open Sans"/>
                <a:cs typeface="Open Sans"/>
                <a:sym typeface="Open Sans"/>
              </a:rPr>
              <a:t>Which is a better topic sentence?</a:t>
            </a:r>
          </a:p>
          <a:p>
            <a:pPr marL="457200" marR="482600" lvl="0" indent="-304800" rtl="0">
              <a:lnSpc>
                <a:spcPct val="150000"/>
              </a:lnSpc>
              <a:spcBef>
                <a:spcPts val="1600"/>
              </a:spcBef>
              <a:buClr>
                <a:srgbClr val="333333"/>
              </a:buClr>
              <a:buSzPct val="50000"/>
              <a:buFont typeface="Roboto"/>
              <a:buAutoNum type="arabicPeriod"/>
            </a:pPr>
            <a:r>
              <a:rPr lang="en" sz="2400">
                <a:solidFill>
                  <a:srgbClr val="FFFFFF"/>
                </a:solidFill>
                <a:latin typeface="Open Sans"/>
                <a:ea typeface="Open Sans"/>
                <a:cs typeface="Open Sans"/>
                <a:sym typeface="Open Sans"/>
              </a:rPr>
              <a:t>a. The unrealistic demands of union workers are crippling the economy for three main reasons.</a:t>
            </a:r>
          </a:p>
          <a:p>
            <a:pPr marL="457200" marR="482600" lvl="0" indent="-304800" rtl="0">
              <a:lnSpc>
                <a:spcPct val="150000"/>
              </a:lnSpc>
              <a:spcBef>
                <a:spcPts val="1600"/>
              </a:spcBef>
              <a:buClr>
                <a:srgbClr val="333333"/>
              </a:buClr>
              <a:buSzPct val="50000"/>
              <a:buFont typeface="Roboto"/>
              <a:buAutoNum type="arabicPeriod"/>
            </a:pPr>
            <a:r>
              <a:rPr lang="en" sz="2400">
                <a:solidFill>
                  <a:srgbClr val="FFFFFF"/>
                </a:solidFill>
                <a:latin typeface="Open Sans"/>
                <a:ea typeface="Open Sans"/>
                <a:cs typeface="Open Sans"/>
                <a:sym typeface="Open Sans"/>
              </a:rPr>
              <a:t>OR</a:t>
            </a:r>
            <a:br>
              <a:rPr lang="en" sz="2400">
                <a:solidFill>
                  <a:srgbClr val="FFFFFF"/>
                </a:solidFill>
                <a:latin typeface="Open Sans"/>
                <a:ea typeface="Open Sans"/>
                <a:cs typeface="Open Sans"/>
                <a:sym typeface="Open Sans"/>
              </a:rPr>
            </a:br>
            <a:r>
              <a:rPr lang="en" sz="2400">
                <a:solidFill>
                  <a:srgbClr val="FFFFFF"/>
                </a:solidFill>
                <a:latin typeface="Open Sans"/>
                <a:ea typeface="Open Sans"/>
                <a:cs typeface="Open Sans"/>
                <a:sym typeface="Open Sans"/>
              </a:rPr>
              <a:t>b. Union workers are crippling the economy because companies are unable to remain competitive as a result of added financial pressures.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832475" y="3208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Types of Supporting Sentences														</a:t>
            </a:r>
          </a:p>
        </p:txBody>
      </p:sp>
      <p:sp>
        <p:nvSpPr>
          <p:cNvPr id="113" name="Shape 113"/>
          <p:cNvSpPr txBox="1">
            <a:spLocks noGrp="1"/>
          </p:cNvSpPr>
          <p:nvPr>
            <p:ph type="body" idx="1"/>
          </p:nvPr>
        </p:nvSpPr>
        <p:spPr>
          <a:xfrm>
            <a:off x="753150" y="1905000"/>
            <a:ext cx="7637700" cy="2900100"/>
          </a:xfrm>
          <a:prstGeom prst="rect">
            <a:avLst/>
          </a:prstGeom>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Reason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Fact</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Statistic</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Quotation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Example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Writing Supporting Sentences</a:t>
            </a:r>
          </a:p>
        </p:txBody>
      </p:sp>
      <p:sp>
        <p:nvSpPr>
          <p:cNvPr id="119" name="Shape 119"/>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In pairs, write a supporting sentence for one of the topic sentences provided, using each of the following: reason, fact, statistic, quotation, example.</a:t>
            </a:r>
          </a:p>
        </p:txBody>
      </p:sp>
      <p:pic>
        <p:nvPicPr>
          <p:cNvPr id="120" name="Shape 120"/>
          <p:cNvPicPr preferRelativeResize="0"/>
          <p:nvPr/>
        </p:nvPicPr>
        <p:blipFill>
          <a:blip r:embed="rId3">
            <a:alphaModFix/>
          </a:blip>
          <a:stretch>
            <a:fillRect/>
          </a:stretch>
        </p:blipFill>
        <p:spPr>
          <a:xfrm>
            <a:off x="3423262" y="1294350"/>
            <a:ext cx="2297474" cy="22974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Concluding Sentences</a:t>
            </a:r>
          </a:p>
        </p:txBody>
      </p:sp>
      <p:sp>
        <p:nvSpPr>
          <p:cNvPr id="126" name="Shape 126"/>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Restate the main idea</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Summarize the key points</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Draw a conclusion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Make a prediction, suggestion, or recommendation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Offer an additional observation about the controlling idea</a:t>
            </a:r>
          </a:p>
        </p:txBody>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2940</Words>
  <Application>Microsoft Office PowerPoint</Application>
  <PresentationFormat>On-screen Show (4:3)</PresentationFormat>
  <Paragraphs>378</Paragraphs>
  <Slides>41</Slides>
  <Notes>41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Roboto</vt:lpstr>
      <vt:lpstr>Source Sans Pro</vt:lpstr>
      <vt:lpstr>Open Sans</vt:lpstr>
      <vt:lpstr>Benedick template</vt:lpstr>
      <vt:lpstr>WORKPLACE DOCUMENTS</vt:lpstr>
      <vt:lpstr>Welcome!</vt:lpstr>
      <vt:lpstr>[Video]</vt:lpstr>
      <vt:lpstr>Writing a Paragraph</vt:lpstr>
      <vt:lpstr>Choosing a Topic Sentence</vt:lpstr>
      <vt:lpstr>Choosing a Topic Sentence</vt:lpstr>
      <vt:lpstr>Types of Supporting Sentences              </vt:lpstr>
      <vt:lpstr>Writing Supporting Sentences</vt:lpstr>
      <vt:lpstr>Concluding Sentences</vt:lpstr>
      <vt:lpstr>Transitions</vt:lpstr>
      <vt:lpstr>Preparing a Workplace Document</vt:lpstr>
      <vt:lpstr>What do you think?</vt:lpstr>
      <vt:lpstr>Email</vt:lpstr>
      <vt:lpstr>Format of an Email</vt:lpstr>
      <vt:lpstr>Composing an Introduction Email</vt:lpstr>
      <vt:lpstr>What do you think?</vt:lpstr>
      <vt:lpstr>Memo</vt:lpstr>
      <vt:lpstr>Format of a Memo</vt:lpstr>
      <vt:lpstr>Creating a Successful Memo</vt:lpstr>
      <vt:lpstr>Email &amp; Memo Assignment</vt:lpstr>
      <vt:lpstr>What do you think?</vt:lpstr>
      <vt:lpstr>Business Letter</vt:lpstr>
      <vt:lpstr>Format of a Business Letter</vt:lpstr>
      <vt:lpstr>Delivering Good News &amp; Bad News</vt:lpstr>
      <vt:lpstr>Direct Approach</vt:lpstr>
      <vt:lpstr>Indirect Approach</vt:lpstr>
      <vt:lpstr>Business Letter Assignment</vt:lpstr>
      <vt:lpstr>What do you think?</vt:lpstr>
      <vt:lpstr>Fax Cover Sheet</vt:lpstr>
      <vt:lpstr>Format of a Fax Cover Sheet</vt:lpstr>
      <vt:lpstr>What do you think?</vt:lpstr>
      <vt:lpstr>Short Report</vt:lpstr>
      <vt:lpstr>Types of Report</vt:lpstr>
      <vt:lpstr>Format of a Short Report</vt:lpstr>
      <vt:lpstr>Selecting a Document Type</vt:lpstr>
      <vt:lpstr>Selecting a Document Type</vt:lpstr>
      <vt:lpstr>Selecting a Document Type</vt:lpstr>
      <vt:lpstr>FAST</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WORKPLACE DOCUMENTS</dc:title>
  <cp:lastModifiedBy>D2 Academy</cp:lastModifiedBy>
  <cp:revision>1</cp:revision>
  <dcterms:modified xsi:type="dcterms:W3CDTF">2016-12-05T18:29:38Z</dcterms:modified>
</cp:coreProperties>
</file>