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embeddedFontLst>
    <p:embeddedFont>
      <p:font typeface="Roboto" panose="020B0604020202020204" charset="0"/>
      <p:regular r:id="rId32"/>
      <p:bold r:id="rId33"/>
      <p:italic r:id="rId34"/>
      <p:boldItalic r:id="rId35"/>
    </p:embeddedFont>
    <p:embeddedFont>
      <p:font typeface="Georgia" panose="02040502050405020303" pitchFamily="18" charset="0"/>
      <p:regular r:id="rId36"/>
      <p:bold r:id="rId37"/>
      <p:italic r:id="rId38"/>
      <p:boldItalic r:id="rId39"/>
    </p:embeddedFont>
    <p:embeddedFont>
      <p:font typeface="Open Sans" panose="020B0604020202020204" charset="0"/>
      <p:regular r:id="rId40"/>
      <p:bold r:id="rId41"/>
      <p:italic r:id="rId42"/>
      <p:boldItalic r:id="rId43"/>
    </p:embeddedFont>
    <p:embeddedFont>
      <p:font typeface="Source Sans Pro" panose="020B0604020202020204" charset="0"/>
      <p:regular r:id="rId44"/>
      <p:bold r:id="rId45"/>
      <p:italic r:id="rId46"/>
      <p:boldItalic r:id="rId47"/>
    </p:embeddedFont>
    <p:embeddedFont>
      <p:font typeface="Helvetica Neue" panose="020B0604020202020204" charset="0"/>
      <p:regular r:id="rId48"/>
      <p:bold r:id="rId49"/>
      <p:italic r:id="rId50"/>
      <p:boldItalic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39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font" Target="fonts/font16.fntdata"/><Relationship Id="rId50" Type="http://schemas.openxmlformats.org/officeDocument/2006/relationships/font" Target="fonts/font19.fnt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font" Target="fonts/font1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10.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font" Target="fonts/font14.fntdata"/><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49" Type="http://schemas.openxmlformats.org/officeDocument/2006/relationships/font" Target="fonts/font1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font" Target="fonts/font13.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schemas.openxmlformats.org/officeDocument/2006/relationships/font" Target="fonts/font12.fntdata"/><Relationship Id="rId48" Type="http://schemas.openxmlformats.org/officeDocument/2006/relationships/font" Target="fonts/font17.fntdata"/><Relationship Id="rId8" Type="http://schemas.openxmlformats.org/officeDocument/2006/relationships/slide" Target="slides/slide7.xml"/><Relationship Id="rId51" Type="http://schemas.openxmlformats.org/officeDocument/2006/relationships/font" Target="fonts/font20.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76559574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docs.google.com/document/d/1JfzlScqDLyk3klQ-oQRd2Ezpk0KybCwPCNUpsNagbhA/"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docs.google.com/document/d/1lZ-qc4uOOfFvPHxY4y1i_bhMYnDXLb2WhFNOfV5YqUw/edit#heading=h.6ktwhwr0edq6"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docs.google.com/document/d/12b4gU7zX_j-8uLjylaWrZqJKqHJCkcX5uJqEaa3C7YU/"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learning.blogs.nytimes.com/2015/03/02/does-punctuation-matter-in-text-messages/?_r=0"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drive.google.com/open?id=18pMz1ZtwtgeqwuS7JysIi2DTTykWlZci1K0d_Kx8G9o"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docs.google.com/document/d/1hq0kjGD9XTTtN4GWhAFQOUlMcxE62jfpcwj7sXQUXnk/"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docs.google.com/document/d/1jeu3xzVFn67r1mDtNPYgo23PGamxK5D3DvvJpoFDN2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SzPct val="91666"/>
              <a:buNone/>
            </a:pPr>
            <a:r>
              <a:rPr lang="en" sz="1200">
                <a:solidFill>
                  <a:schemeClr val="dk1"/>
                </a:solidFill>
                <a:latin typeface="Roboto"/>
                <a:ea typeface="Roboto"/>
                <a:cs typeface="Roboto"/>
                <a:sym typeface="Roboto"/>
              </a:rPr>
              <a:t>Parallelism presents ideas with equal weight in the same sentence or phrase. It also presents a list of items using the same part of speech and same case and tense for each item within the list. Using this well helps your writing to flow better and gives impact to your message. Because it results in memorable phrasing, parallelism is often found in famous quotes. One of the most famous being Martin Luther King’s repeated use of the phrase ‘I have a dream…’ in his often quoted speech. Notice in all of these that there is a repetition of words, and/or a repetition of phrasing. Here are a few examples: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“Veni, vidi, vici.” (I came, I saw, I conquered) </a:t>
            </a:r>
            <a:r>
              <a:rPr lang="en" sz="1200">
                <a:solidFill>
                  <a:schemeClr val="dk1"/>
                </a:solidFill>
                <a:latin typeface="Open Sans"/>
                <a:ea typeface="Open Sans"/>
                <a:cs typeface="Open Sans"/>
                <a:sym typeface="Open Sans"/>
              </a:rPr>
              <a:t>—</a:t>
            </a:r>
            <a:r>
              <a:rPr lang="en" sz="1200">
                <a:solidFill>
                  <a:schemeClr val="dk1"/>
                </a:solidFill>
                <a:latin typeface="Roboto"/>
                <a:ea typeface="Roboto"/>
                <a:cs typeface="Roboto"/>
                <a:sym typeface="Roboto"/>
              </a:rPr>
              <a:t>Julius Caesar</a:t>
            </a:r>
          </a:p>
          <a:p>
            <a:pPr marL="457200" lvl="0" indent="-304800" rtl="0">
              <a:lnSpc>
                <a:spcPct val="150000"/>
              </a:lnSpc>
              <a:spcBef>
                <a:spcPts val="0"/>
              </a:spcBef>
              <a:buClr>
                <a:schemeClr val="dk1"/>
              </a:buClr>
              <a:buSzPct val="100000"/>
              <a:buFont typeface="Roboto"/>
              <a:buChar char="●"/>
            </a:pPr>
            <a:r>
              <a:rPr lang="en" sz="1200">
                <a:solidFill>
                  <a:srgbClr val="333333"/>
                </a:solidFill>
                <a:highlight>
                  <a:srgbClr val="FFFFFF"/>
                </a:highlight>
                <a:latin typeface="Roboto"/>
                <a:ea typeface="Roboto"/>
                <a:cs typeface="Roboto"/>
                <a:sym typeface="Roboto"/>
              </a:rPr>
              <a:t>“Where there is discord, may we bring harmony. Where there is error, may we bring truth. Where there is doubt, may we bring faith. And where there is despair, may we bring hope.” </a:t>
            </a:r>
            <a:r>
              <a:rPr lang="en" sz="1200">
                <a:solidFill>
                  <a:schemeClr val="dk1"/>
                </a:solidFill>
                <a:latin typeface="Open Sans"/>
                <a:ea typeface="Open Sans"/>
                <a:cs typeface="Open Sans"/>
                <a:sym typeface="Open Sans"/>
              </a:rPr>
              <a:t>—</a:t>
            </a:r>
            <a:r>
              <a:rPr lang="en" sz="1200">
                <a:solidFill>
                  <a:srgbClr val="333333"/>
                </a:solidFill>
                <a:highlight>
                  <a:srgbClr val="FFFFFF"/>
                </a:highlight>
                <a:latin typeface="Roboto"/>
                <a:ea typeface="Roboto"/>
                <a:cs typeface="Roboto"/>
                <a:sym typeface="Roboto"/>
              </a:rPr>
              <a:t>Margaret Thatcher</a:t>
            </a:r>
          </a:p>
          <a:p>
            <a:pPr marL="457200" lvl="0" indent="-304800" rtl="0">
              <a:lnSpc>
                <a:spcPct val="150000"/>
              </a:lnSpc>
              <a:spcBef>
                <a:spcPts val="0"/>
              </a:spcBef>
              <a:buClr>
                <a:srgbClr val="333333"/>
              </a:buClr>
              <a:buSzPct val="100000"/>
              <a:buFont typeface="Roboto"/>
              <a:buChar char="●"/>
            </a:pPr>
            <a:r>
              <a:rPr lang="en" sz="1200">
                <a:solidFill>
                  <a:srgbClr val="333333"/>
                </a:solidFill>
                <a:highlight>
                  <a:srgbClr val="FFFFFF"/>
                </a:highlight>
                <a:latin typeface="Roboto"/>
                <a:ea typeface="Roboto"/>
                <a:cs typeface="Roboto"/>
                <a:sym typeface="Roboto"/>
              </a:rPr>
              <a:t>“It was the best of times, it was the worst of times, it was the age of wisdom, it was the age of foolishness, it was the epoch of belief, it was the epoch of incredulity, it was the season of Light, it was the season of Darkness, it was the spring of hope, it was the winter of despair.” </a:t>
            </a:r>
            <a:r>
              <a:rPr lang="en" sz="1200">
                <a:solidFill>
                  <a:schemeClr val="dk1"/>
                </a:solidFill>
                <a:latin typeface="Open Sans"/>
                <a:ea typeface="Open Sans"/>
                <a:cs typeface="Open Sans"/>
                <a:sym typeface="Open Sans"/>
              </a:rPr>
              <a:t>—</a:t>
            </a:r>
            <a:r>
              <a:rPr lang="en" sz="1200">
                <a:solidFill>
                  <a:srgbClr val="333333"/>
                </a:solidFill>
                <a:highlight>
                  <a:srgbClr val="FFFFFF"/>
                </a:highlight>
                <a:latin typeface="Roboto"/>
                <a:ea typeface="Roboto"/>
                <a:cs typeface="Roboto"/>
                <a:sym typeface="Roboto"/>
              </a:rPr>
              <a:t>Charles Dickens, </a:t>
            </a:r>
            <a:r>
              <a:rPr lang="en" sz="1200" i="1">
                <a:solidFill>
                  <a:srgbClr val="333333"/>
                </a:solidFill>
                <a:highlight>
                  <a:srgbClr val="FFFFFF"/>
                </a:highlight>
                <a:latin typeface="Roboto"/>
                <a:ea typeface="Roboto"/>
                <a:cs typeface="Roboto"/>
                <a:sym typeface="Roboto"/>
              </a:rPr>
              <a:t>A Tale of Two Cities</a:t>
            </a:r>
          </a:p>
          <a:p>
            <a:pPr marL="457200" lvl="0" indent="-304800" rtl="0">
              <a:lnSpc>
                <a:spcPct val="150000"/>
              </a:lnSpc>
              <a:spcBef>
                <a:spcPts val="0"/>
              </a:spcBef>
              <a:buClr>
                <a:srgbClr val="333333"/>
              </a:buClr>
              <a:buSzPct val="100000"/>
              <a:buFont typeface="Roboto"/>
              <a:buChar char="●"/>
            </a:pPr>
            <a:r>
              <a:rPr lang="en" sz="1200">
                <a:solidFill>
                  <a:srgbClr val="333333"/>
                </a:solidFill>
                <a:highlight>
                  <a:srgbClr val="FFFFFF"/>
                </a:highlight>
                <a:latin typeface="Roboto"/>
                <a:ea typeface="Roboto"/>
                <a:cs typeface="Roboto"/>
                <a:sym typeface="Roboto"/>
              </a:rPr>
              <a:t>Parallel list example: In a resumé, you might list your duties for a particular position you held. The list is parallel because each bullet item begins with a past-tense verb:</a:t>
            </a:r>
          </a:p>
          <a:p>
            <a:pPr marL="914400" lvl="1" indent="-304800" rtl="0">
              <a:lnSpc>
                <a:spcPct val="150000"/>
              </a:lnSpc>
              <a:spcBef>
                <a:spcPts val="0"/>
              </a:spcBef>
              <a:buClr>
                <a:srgbClr val="333333"/>
              </a:buClr>
              <a:buSzPct val="100000"/>
              <a:buFont typeface="Roboto"/>
              <a:buChar char="○"/>
            </a:pPr>
            <a:r>
              <a:rPr lang="en" sz="1200">
                <a:solidFill>
                  <a:srgbClr val="333333"/>
                </a:solidFill>
                <a:highlight>
                  <a:srgbClr val="FFFFFF"/>
                </a:highlight>
                <a:latin typeface="Roboto"/>
                <a:ea typeface="Roboto"/>
                <a:cs typeface="Roboto"/>
                <a:sym typeface="Roboto"/>
              </a:rPr>
              <a:t>responded to customer inquiries</a:t>
            </a:r>
          </a:p>
          <a:p>
            <a:pPr marL="914400" lvl="1" indent="-304800" rtl="0">
              <a:lnSpc>
                <a:spcPct val="150000"/>
              </a:lnSpc>
              <a:spcBef>
                <a:spcPts val="0"/>
              </a:spcBef>
              <a:buClr>
                <a:srgbClr val="333333"/>
              </a:buClr>
              <a:buSzPct val="100000"/>
              <a:buFont typeface="Roboto"/>
              <a:buChar char="○"/>
            </a:pPr>
            <a:r>
              <a:rPr lang="en" sz="1200">
                <a:solidFill>
                  <a:srgbClr val="333333"/>
                </a:solidFill>
                <a:highlight>
                  <a:srgbClr val="FFFFFF"/>
                </a:highlight>
                <a:latin typeface="Roboto"/>
                <a:ea typeface="Roboto"/>
                <a:cs typeface="Roboto"/>
                <a:sym typeface="Roboto"/>
              </a:rPr>
              <a:t>satisfied sales goals</a:t>
            </a:r>
          </a:p>
          <a:p>
            <a:pPr marL="914400" lvl="1" indent="-304800" rtl="0">
              <a:lnSpc>
                <a:spcPct val="150000"/>
              </a:lnSpc>
              <a:spcBef>
                <a:spcPts val="0"/>
              </a:spcBef>
              <a:buClr>
                <a:srgbClr val="333333"/>
              </a:buClr>
              <a:buSzPct val="100000"/>
              <a:buFont typeface="Roboto"/>
              <a:buChar char="○"/>
            </a:pPr>
            <a:r>
              <a:rPr lang="en" sz="1200">
                <a:solidFill>
                  <a:srgbClr val="333333"/>
                </a:solidFill>
                <a:highlight>
                  <a:srgbClr val="FFFFFF"/>
                </a:highlight>
                <a:latin typeface="Roboto"/>
                <a:ea typeface="Roboto"/>
                <a:cs typeface="Roboto"/>
                <a:sym typeface="Roboto"/>
              </a:rPr>
              <a:t>composed sales reports</a:t>
            </a:r>
          </a:p>
          <a:p>
            <a:pPr lvl="0" rtl="0">
              <a:lnSpc>
                <a:spcPct val="150000"/>
              </a:lnSpc>
              <a:spcBef>
                <a:spcPts val="0"/>
              </a:spcBef>
              <a:buSzPct val="91666"/>
              <a:buNone/>
            </a:pPr>
            <a:endParaRPr sz="1200">
              <a:solidFill>
                <a:srgbClr val="333333"/>
              </a:solidFill>
              <a:highlight>
                <a:srgbClr val="FFFFFF"/>
              </a:highlight>
              <a:latin typeface="Roboto"/>
              <a:ea typeface="Roboto"/>
              <a:cs typeface="Roboto"/>
              <a:sym typeface="Roboto"/>
            </a:endParaRPr>
          </a:p>
          <a:p>
            <a:pPr lvl="0" rtl="0">
              <a:lnSpc>
                <a:spcPct val="150000"/>
              </a:lnSpc>
              <a:spcBef>
                <a:spcPts val="0"/>
              </a:spcBef>
              <a:buSzPct val="91666"/>
              <a:buNone/>
            </a:pPr>
            <a:r>
              <a:rPr lang="en" sz="1200" u="sng">
                <a:solidFill>
                  <a:srgbClr val="00C5B9"/>
                </a:solidFill>
                <a:highlight>
                  <a:srgbClr val="FFFFFF"/>
                </a:highlight>
                <a:latin typeface="Roboto"/>
                <a:ea typeface="Roboto"/>
                <a:cs typeface="Roboto"/>
                <a:sym typeface="Roboto"/>
                <a:hlinkClick r:id="rId3"/>
              </a:rPr>
              <a:t>Parallelism Handout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SzPct val="91666"/>
              <a:buNone/>
            </a:pPr>
            <a:r>
              <a:rPr lang="en" sz="1200" b="1">
                <a:solidFill>
                  <a:schemeClr val="dk1"/>
                </a:solidFill>
                <a:latin typeface="Roboto"/>
                <a:ea typeface="Roboto"/>
                <a:cs typeface="Roboto"/>
                <a:sym typeface="Roboto"/>
              </a:rPr>
              <a:t>Lecture:</a:t>
            </a:r>
            <a:r>
              <a:rPr lang="en" sz="1200">
                <a:solidFill>
                  <a:schemeClr val="dk1"/>
                </a:solidFill>
                <a:latin typeface="Roboto"/>
                <a:ea typeface="Roboto"/>
                <a:cs typeface="Roboto"/>
                <a:sym typeface="Roboto"/>
              </a:rPr>
              <a:t> </a:t>
            </a:r>
            <a:r>
              <a:rPr lang="en" sz="1200">
                <a:solidFill>
                  <a:srgbClr val="333333"/>
                </a:solidFill>
                <a:latin typeface="Roboto"/>
                <a:ea typeface="Roboto"/>
                <a:cs typeface="Roboto"/>
                <a:sym typeface="Roboto"/>
              </a:rPr>
              <a:t>Prepositions are words that show the relationships between two or more other words. Here are some common prepositions: </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at</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by</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in</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on</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of</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for</a:t>
            </a:r>
          </a:p>
          <a:p>
            <a:pPr lvl="0" rtl="0">
              <a:lnSpc>
                <a:spcPct val="150000"/>
              </a:lnSpc>
              <a:spcBef>
                <a:spcPts val="0"/>
              </a:spcBef>
              <a:buSzPct val="91666"/>
              <a:buNone/>
            </a:pPr>
            <a:endParaRPr sz="1200">
              <a:solidFill>
                <a:srgbClr val="333333"/>
              </a:solidFill>
              <a:latin typeface="Roboto"/>
              <a:ea typeface="Roboto"/>
              <a:cs typeface="Roboto"/>
              <a:sym typeface="Roboto"/>
            </a:endParaRPr>
          </a:p>
          <a:p>
            <a:pPr lvl="0" rtl="0">
              <a:lnSpc>
                <a:spcPct val="150000"/>
              </a:lnSpc>
              <a:spcBef>
                <a:spcPts val="0"/>
              </a:spcBef>
              <a:buSzPct val="91666"/>
              <a:buNone/>
            </a:pPr>
            <a:r>
              <a:rPr lang="en" sz="1200" b="1">
                <a:solidFill>
                  <a:srgbClr val="333333"/>
                </a:solidFill>
                <a:latin typeface="Roboto"/>
                <a:ea typeface="Roboto"/>
                <a:cs typeface="Roboto"/>
                <a:sym typeface="Roboto"/>
              </a:rPr>
              <a:t>Notes:</a:t>
            </a:r>
            <a:r>
              <a:rPr lang="en" sz="1200">
                <a:solidFill>
                  <a:srgbClr val="333333"/>
                </a:solidFill>
                <a:latin typeface="Roboto"/>
                <a:ea typeface="Roboto"/>
                <a:cs typeface="Roboto"/>
                <a:sym typeface="Roboto"/>
              </a:rPr>
              <a:t> Call on students to give an example of the use of each of these in a sentence. In what circumstances are they used? (time, location, logical relationships, state of being). </a:t>
            </a:r>
          </a:p>
          <a:p>
            <a:pPr lvl="0" rtl="0">
              <a:lnSpc>
                <a:spcPct val="150000"/>
              </a:lnSpc>
              <a:spcBef>
                <a:spcPts val="0"/>
              </a:spcBef>
              <a:buSzPct val="91666"/>
              <a:buNone/>
            </a:pPr>
            <a:endParaRPr sz="1200">
              <a:solidFill>
                <a:srgbClr val="333333"/>
              </a:solidFill>
              <a:latin typeface="Roboto"/>
              <a:ea typeface="Roboto"/>
              <a:cs typeface="Roboto"/>
              <a:sym typeface="Roboto"/>
            </a:endParaRPr>
          </a:p>
          <a:p>
            <a:pPr lvl="0" rtl="0">
              <a:lnSpc>
                <a:spcPct val="150000"/>
              </a:lnSpc>
              <a:spcBef>
                <a:spcPts val="0"/>
              </a:spcBef>
              <a:buSzPct val="91666"/>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Conjunctions are known as ‘joiner’ words. They join two words, phrases or sentences together. Examples:</a:t>
            </a:r>
          </a:p>
          <a:p>
            <a:pPr lvl="0" rtl="0">
              <a:lnSpc>
                <a:spcPct val="150000"/>
              </a:lnSpc>
              <a:spcBef>
                <a:spcPts val="0"/>
              </a:spcBef>
              <a:buSzPct val="91666"/>
              <a:buNone/>
            </a:pPr>
            <a:endParaRPr sz="1200">
              <a:solidFill>
                <a:schemeClr val="dk1"/>
              </a:solidFill>
              <a:latin typeface="Roboto"/>
              <a:ea typeface="Roboto"/>
              <a:cs typeface="Roboto"/>
              <a:sym typeface="Roboto"/>
            </a:endParaRP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but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and</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or</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as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if</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that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than</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because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while</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so</a:t>
            </a:r>
          </a:p>
          <a:p>
            <a:pPr lvl="0" rtl="0">
              <a:lnSpc>
                <a:spcPct val="150000"/>
              </a:lnSpc>
              <a:spcBef>
                <a:spcPts val="0"/>
              </a:spcBef>
              <a:buSzPct val="91666"/>
              <a:buNone/>
            </a:pPr>
            <a:endParaRPr sz="1200">
              <a:solidFill>
                <a:schemeClr val="dk1"/>
              </a:solidFill>
              <a:latin typeface="Roboto"/>
              <a:ea typeface="Roboto"/>
              <a:cs typeface="Roboto"/>
              <a:sym typeface="Roboto"/>
            </a:endParaRPr>
          </a:p>
          <a:p>
            <a:pPr lvl="0" rtl="0">
              <a:lnSpc>
                <a:spcPct val="150000"/>
              </a:lnSpc>
              <a:spcBef>
                <a:spcPts val="0"/>
              </a:spcBef>
              <a:buSzPct val="91666"/>
              <a:buNone/>
            </a:pPr>
            <a:endParaRPr sz="1200">
              <a:solidFill>
                <a:schemeClr val="dk1"/>
              </a:solidFill>
              <a:latin typeface="Roboto"/>
              <a:ea typeface="Roboto"/>
              <a:cs typeface="Roboto"/>
              <a:sym typeface="Roboto"/>
            </a:endParaRPr>
          </a:p>
          <a:p>
            <a:pPr lvl="0" rtl="0">
              <a:lnSpc>
                <a:spcPct val="150000"/>
              </a:lnSpc>
              <a:spcBef>
                <a:spcPts val="0"/>
              </a:spcBef>
              <a:buSzPct val="91666"/>
              <a:buNone/>
            </a:pPr>
            <a:endParaRPr sz="1200">
              <a:solidFill>
                <a:schemeClr val="dk1"/>
              </a:solidFill>
              <a:latin typeface="Roboto"/>
              <a:ea typeface="Roboto"/>
              <a:cs typeface="Roboto"/>
              <a:sym typeface="Roboto"/>
            </a:endParaRPr>
          </a:p>
          <a:p>
            <a:pPr lvl="0" rtl="0">
              <a:lnSpc>
                <a:spcPct val="150000"/>
              </a:lnSpc>
              <a:spcBef>
                <a:spcPts val="0"/>
              </a:spcBef>
              <a:buSzPct val="91666"/>
              <a:buNone/>
            </a:pPr>
            <a:r>
              <a:rPr lang="en" sz="1200" u="sng">
                <a:solidFill>
                  <a:srgbClr val="00C5B9"/>
                </a:solidFill>
                <a:latin typeface="Roboto"/>
                <a:ea typeface="Roboto"/>
                <a:cs typeface="Roboto"/>
                <a:sym typeface="Roboto"/>
                <a:hlinkClick r:id="rId3"/>
              </a:rPr>
              <a:t>Prepositions &amp; Conjunctions Handout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Modifiers can be troublesome words! Sometimes they are placed in a sentence in a way that makes it difficult to tell which word they are modifying. For example: </a:t>
            </a:r>
            <a:br>
              <a:rPr lang="en" sz="1200">
                <a:solidFill>
                  <a:schemeClr val="dk1"/>
                </a:solidFill>
                <a:latin typeface="Roboto"/>
                <a:ea typeface="Roboto"/>
                <a:cs typeface="Roboto"/>
                <a:sym typeface="Roboto"/>
              </a:rPr>
            </a:br>
            <a:r>
              <a:rPr lang="en" sz="1200" i="1">
                <a:solidFill>
                  <a:srgbClr val="333333"/>
                </a:solidFill>
                <a:latin typeface="Roboto"/>
                <a:ea typeface="Roboto"/>
                <a:cs typeface="Roboto"/>
                <a:sym typeface="Roboto"/>
              </a:rPr>
              <a:t>The malfunctioning student’s phone beeped during class. </a:t>
            </a:r>
            <a:r>
              <a:rPr lang="en" sz="1200">
                <a:solidFill>
                  <a:srgbClr val="333333"/>
                </a:solidFill>
                <a:latin typeface="Roboto"/>
                <a:ea typeface="Roboto"/>
                <a:cs typeface="Roboto"/>
                <a:sym typeface="Roboto"/>
              </a:rPr>
              <a:t>In this sentence, we can guess that the </a:t>
            </a:r>
            <a:r>
              <a:rPr lang="en" sz="1200" i="1">
                <a:solidFill>
                  <a:srgbClr val="333333"/>
                </a:solidFill>
                <a:latin typeface="Roboto"/>
                <a:ea typeface="Roboto"/>
                <a:cs typeface="Roboto"/>
                <a:sym typeface="Roboto"/>
              </a:rPr>
              <a:t>phone</a:t>
            </a:r>
            <a:r>
              <a:rPr lang="en" sz="1200">
                <a:solidFill>
                  <a:srgbClr val="333333"/>
                </a:solidFill>
                <a:latin typeface="Roboto"/>
                <a:ea typeface="Roboto"/>
                <a:cs typeface="Roboto"/>
                <a:sym typeface="Roboto"/>
              </a:rPr>
              <a:t> is malfunctioning, not the </a:t>
            </a:r>
            <a:r>
              <a:rPr lang="en" sz="1200" i="1">
                <a:solidFill>
                  <a:srgbClr val="333333"/>
                </a:solidFill>
                <a:latin typeface="Roboto"/>
                <a:ea typeface="Roboto"/>
                <a:cs typeface="Roboto"/>
                <a:sym typeface="Roboto"/>
              </a:rPr>
              <a:t>student, </a:t>
            </a:r>
            <a:r>
              <a:rPr lang="en" sz="1200">
                <a:solidFill>
                  <a:srgbClr val="333333"/>
                </a:solidFill>
                <a:latin typeface="Roboto"/>
                <a:ea typeface="Roboto"/>
                <a:cs typeface="Roboto"/>
                <a:sym typeface="Roboto"/>
              </a:rPr>
              <a:t>but the placement of words makes this unclear. Usually, the best way to fix modifier errors is to move the modifier closer to the word it is modifying. For example, we could say </a:t>
            </a:r>
            <a:r>
              <a:rPr lang="en" sz="1200" i="1">
                <a:solidFill>
                  <a:srgbClr val="333333"/>
                </a:solidFill>
                <a:latin typeface="Roboto"/>
                <a:ea typeface="Roboto"/>
                <a:cs typeface="Roboto"/>
                <a:sym typeface="Roboto"/>
              </a:rPr>
              <a:t>The student’s malfunctioning phone beeped during class</a:t>
            </a:r>
            <a:r>
              <a:rPr lang="en" sz="1200">
                <a:solidFill>
                  <a:srgbClr val="333333"/>
                </a:solidFill>
                <a:latin typeface="Roboto"/>
                <a:ea typeface="Roboto"/>
                <a:cs typeface="Roboto"/>
                <a:sym typeface="Roboto"/>
              </a:rPr>
              <a:t>. Now the modifier (malfunctioning) is right next to the word it is modifying, and we have more clarity.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u="sng">
                <a:solidFill>
                  <a:srgbClr val="00C5B9"/>
                </a:solidFill>
                <a:latin typeface="Roboto"/>
                <a:ea typeface="Roboto"/>
                <a:cs typeface="Roboto"/>
                <a:sym typeface="Roboto"/>
                <a:hlinkClick r:id="rId3"/>
              </a:rPr>
              <a:t>Modifiers Handout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9" name="Shape 1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solidFill>
                  <a:schemeClr val="dk1"/>
                </a:solidFill>
              </a:rPr>
              <a:t>When would you use these? What type(s) of sentences would you be creating if you used them? </a:t>
            </a:r>
          </a:p>
          <a:p>
            <a:pPr lvl="0" rtl="0">
              <a:spcBef>
                <a:spcPts val="0"/>
              </a:spcBef>
              <a:buNone/>
            </a:pPr>
            <a:r>
              <a:rPr lang="en">
                <a:solidFill>
                  <a:schemeClr val="dk1"/>
                </a:solidFill>
              </a:rPr>
              <a:t>A period would be used to show that a sentence has ended (could be declarative or imperative). </a:t>
            </a:r>
          </a:p>
          <a:p>
            <a:pPr lvl="0" rtl="0">
              <a:spcBef>
                <a:spcPts val="0"/>
              </a:spcBef>
              <a:buNone/>
            </a:pPr>
            <a:r>
              <a:rPr lang="en">
                <a:solidFill>
                  <a:schemeClr val="dk1"/>
                </a:solidFill>
              </a:rPr>
              <a:t>A question mark would be used to show the end of an interrogative sentence.</a:t>
            </a:r>
          </a:p>
          <a:p>
            <a:pPr lvl="0" rtl="0">
              <a:spcBef>
                <a:spcPts val="0"/>
              </a:spcBef>
              <a:buNone/>
            </a:pPr>
            <a:r>
              <a:rPr lang="en">
                <a:solidFill>
                  <a:schemeClr val="dk1"/>
                </a:solidFill>
              </a:rPr>
              <a:t>An exclamation mark would be used to show the end of an exclamatory sentence or, possibly, an imperative sentence.</a:t>
            </a:r>
          </a:p>
          <a:p>
            <a:pPr lvl="0" rtl="0">
              <a:spcBef>
                <a:spcPts val="0"/>
              </a:spcBef>
              <a:buNone/>
            </a:pP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rgbClr val="333333"/>
                </a:solidFill>
                <a:latin typeface="Roboto"/>
                <a:ea typeface="Roboto"/>
                <a:cs typeface="Roboto"/>
                <a:sym typeface="Roboto"/>
              </a:rPr>
              <a:t>Marks a slight pause</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Separates items in a series (</a:t>
            </a:r>
            <a:r>
              <a:rPr lang="en" sz="1200" i="1">
                <a:solidFill>
                  <a:srgbClr val="333333"/>
                </a:solidFill>
                <a:latin typeface="Roboto"/>
                <a:ea typeface="Roboto"/>
                <a:cs typeface="Roboto"/>
                <a:sym typeface="Roboto"/>
              </a:rPr>
              <a:t>John bought apples, oranges, pineapples, and bananas.) </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Separates an introductory phrase from the rest of a sentence (</a:t>
            </a:r>
            <a:r>
              <a:rPr lang="en" sz="1200" i="1">
                <a:solidFill>
                  <a:srgbClr val="333333"/>
                </a:solidFill>
                <a:latin typeface="Roboto"/>
                <a:ea typeface="Roboto"/>
                <a:cs typeface="Roboto"/>
                <a:sym typeface="Roboto"/>
              </a:rPr>
              <a:t>After a long day at the office, I unwind with a cup of tea.) </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Put around interruptors (words or phrases that break up the flow of a sentence) that include additional information. (</a:t>
            </a:r>
            <a:r>
              <a:rPr lang="en" sz="1200" i="1">
                <a:solidFill>
                  <a:srgbClr val="333333"/>
                </a:solidFill>
                <a:latin typeface="Roboto"/>
                <a:ea typeface="Roboto"/>
                <a:cs typeface="Roboto"/>
                <a:sym typeface="Roboto"/>
              </a:rPr>
              <a:t>Put these candles on the shelf, Mary, so I can light them later.)</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Introduces a quotation</a:t>
            </a:r>
          </a:p>
          <a:p>
            <a:pPr marL="457200" marR="241300" lvl="0" indent="-304800" rtl="0">
              <a:lnSpc>
                <a:spcPct val="150000"/>
              </a:lnSpc>
              <a:spcBef>
                <a:spcPts val="1900"/>
              </a:spcBef>
              <a:spcAft>
                <a:spcPts val="1100"/>
              </a:spcAft>
              <a:buClr>
                <a:srgbClr val="333333"/>
              </a:buClr>
              <a:buSzPct val="100000"/>
              <a:buFont typeface="Roboto"/>
              <a:buChar char="●"/>
            </a:pPr>
            <a:r>
              <a:rPr lang="en" sz="1200">
                <a:solidFill>
                  <a:srgbClr val="333333"/>
                </a:solidFill>
                <a:latin typeface="Roboto"/>
                <a:ea typeface="Roboto"/>
                <a:cs typeface="Roboto"/>
                <a:sym typeface="Roboto"/>
              </a:rPr>
              <a:t>Comes after every coordinating adjective except for the last one</a:t>
            </a:r>
          </a:p>
          <a:p>
            <a:pPr marL="457200" marR="241300" lvl="0" indent="-304800" rtl="0">
              <a:lnSpc>
                <a:spcPct val="150000"/>
              </a:lnSpc>
              <a:spcBef>
                <a:spcPts val="1900"/>
              </a:spcBef>
              <a:spcAft>
                <a:spcPts val="1100"/>
              </a:spcAft>
              <a:buClr>
                <a:srgbClr val="333333"/>
              </a:buClr>
              <a:buSzPct val="100000"/>
              <a:buFont typeface="Roboto"/>
              <a:buChar char="●"/>
            </a:pPr>
            <a:r>
              <a:rPr lang="en" sz="1200">
                <a:solidFill>
                  <a:srgbClr val="333333"/>
                </a:solidFill>
                <a:latin typeface="Roboto"/>
                <a:ea typeface="Roboto"/>
                <a:cs typeface="Roboto"/>
                <a:sym typeface="Roboto"/>
              </a:rPr>
              <a:t>Separates two independent clauses in compound sentence (used with a conjunction)</a:t>
            </a:r>
          </a:p>
          <a:p>
            <a:pPr marL="457200" marR="241300" lvl="0" indent="-304800" rtl="0">
              <a:lnSpc>
                <a:spcPct val="150000"/>
              </a:lnSpc>
              <a:spcBef>
                <a:spcPts val="1900"/>
              </a:spcBef>
              <a:spcAft>
                <a:spcPts val="1100"/>
              </a:spcAft>
              <a:buClr>
                <a:srgbClr val="333333"/>
              </a:buClr>
              <a:buSzPct val="100000"/>
              <a:buFont typeface="Roboto"/>
              <a:buChar char="●"/>
            </a:pPr>
            <a:r>
              <a:rPr lang="en" sz="1200">
                <a:solidFill>
                  <a:srgbClr val="333333"/>
                </a:solidFill>
                <a:latin typeface="Roboto"/>
                <a:ea typeface="Roboto"/>
                <a:cs typeface="Roboto"/>
                <a:sym typeface="Roboto"/>
              </a:rPr>
              <a:t>Separates the day and the year in a date </a:t>
            </a:r>
          </a:p>
          <a:p>
            <a:pPr marL="457200" marR="241300" lvl="0" indent="-304800" rtl="0">
              <a:lnSpc>
                <a:spcPct val="150000"/>
              </a:lnSpc>
              <a:spcBef>
                <a:spcPts val="1900"/>
              </a:spcBef>
              <a:spcAft>
                <a:spcPts val="1100"/>
              </a:spcAft>
              <a:buClr>
                <a:srgbClr val="333333"/>
              </a:buClr>
              <a:buSzPct val="100000"/>
              <a:buFont typeface="Roboto"/>
              <a:buChar char="●"/>
            </a:pPr>
            <a:r>
              <a:rPr lang="en" sz="1200">
                <a:solidFill>
                  <a:srgbClr val="333333"/>
                </a:solidFill>
                <a:latin typeface="Roboto"/>
                <a:ea typeface="Roboto"/>
                <a:cs typeface="Roboto"/>
                <a:sym typeface="Roboto"/>
              </a:rPr>
              <a:t>Used in the greeting and closing of a letter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Used between two independent clauses that are closely connected (</a:t>
            </a:r>
            <a:r>
              <a:rPr lang="en" sz="1200" i="1">
                <a:solidFill>
                  <a:srgbClr val="333333"/>
                </a:solidFill>
                <a:latin typeface="Roboto"/>
                <a:ea typeface="Roboto"/>
                <a:cs typeface="Roboto"/>
                <a:sym typeface="Roboto"/>
              </a:rPr>
              <a:t>I wanted to go shopping; Barney wanted to go to the cinema.</a:t>
            </a:r>
            <a:r>
              <a:rPr lang="en" sz="1200">
                <a:solidFill>
                  <a:srgbClr val="333333"/>
                </a:solidFill>
                <a:latin typeface="Roboto"/>
                <a:ea typeface="Roboto"/>
                <a:cs typeface="Roboto"/>
                <a:sym typeface="Roboto"/>
              </a:rPr>
              <a:t>) </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Fixes a comma splice</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Used between items in a series when the items contain commas (</a:t>
            </a:r>
            <a:r>
              <a:rPr lang="en" sz="1200" i="1">
                <a:solidFill>
                  <a:srgbClr val="333333"/>
                </a:solidFill>
                <a:latin typeface="Roboto"/>
                <a:ea typeface="Roboto"/>
                <a:cs typeface="Roboto"/>
                <a:sym typeface="Roboto"/>
              </a:rPr>
              <a:t>On the committee were John Jameson, Dean; Mary Mulligan, Vice-President; George Grisham, Program Chair; and Walter Williams, Founder.)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1" name="Shape 1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Precedes a second clause that provides more information about the first. (</a:t>
            </a:r>
            <a:r>
              <a:rPr lang="en" sz="1200" i="1">
                <a:solidFill>
                  <a:srgbClr val="333333"/>
                </a:solidFill>
                <a:latin typeface="Roboto"/>
                <a:ea typeface="Roboto"/>
                <a:cs typeface="Roboto"/>
                <a:sym typeface="Roboto"/>
              </a:rPr>
              <a:t>The hotel did not meet our expectations: the paint was peeling, the pillows were flat, and the breakfast was cold.</a:t>
            </a:r>
            <a:r>
              <a:rPr lang="en" sz="1200">
                <a:solidFill>
                  <a:srgbClr val="333333"/>
                </a:solidFill>
                <a:latin typeface="Roboto"/>
                <a:ea typeface="Roboto"/>
                <a:cs typeface="Roboto"/>
                <a:sym typeface="Roboto"/>
              </a:rPr>
              <a:t>)</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Introduces a quotation (</a:t>
            </a:r>
            <a:r>
              <a:rPr lang="en" sz="1200" i="1">
                <a:solidFill>
                  <a:srgbClr val="333333"/>
                </a:solidFill>
                <a:latin typeface="Roboto"/>
                <a:ea typeface="Roboto"/>
                <a:cs typeface="Roboto"/>
                <a:sym typeface="Roboto"/>
              </a:rPr>
              <a:t>Henry David Thoreau made one of the most insightful statements about public speaking I have read:  “It takes two to speak the truth—one to speak it and another to listen.”</a:t>
            </a:r>
            <a:r>
              <a:rPr lang="en" sz="1200">
                <a:solidFill>
                  <a:srgbClr val="333333"/>
                </a:solidFill>
                <a:latin typeface="Roboto"/>
                <a:ea typeface="Roboto"/>
                <a:cs typeface="Roboto"/>
                <a:sym typeface="Roboto"/>
              </a:rPr>
              <a:t>)</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Introduces a series (</a:t>
            </a:r>
            <a:r>
              <a:rPr lang="en" sz="1200" i="1">
                <a:solidFill>
                  <a:srgbClr val="333333"/>
                </a:solidFill>
                <a:latin typeface="Roboto"/>
                <a:ea typeface="Roboto"/>
                <a:cs typeface="Roboto"/>
                <a:sym typeface="Roboto"/>
              </a:rPr>
              <a:t>There are four main ingredients in almost all types of baking: flour, sugar, milk, and eggs.</a:t>
            </a:r>
            <a:r>
              <a:rPr lang="en" sz="1200">
                <a:solidFill>
                  <a:srgbClr val="333333"/>
                </a:solidFill>
                <a:latin typeface="Roboto"/>
                <a:ea typeface="Roboto"/>
                <a:cs typeface="Roboto"/>
                <a:sym typeface="Roboto"/>
              </a:rPr>
              <a:t>)</a:t>
            </a:r>
          </a:p>
          <a:p>
            <a:pPr marL="457200" marR="241300" lvl="0" indent="-304800" rtl="0">
              <a:lnSpc>
                <a:spcPct val="150000"/>
              </a:lnSpc>
              <a:spcBef>
                <a:spcPts val="1900"/>
              </a:spcBef>
              <a:spcAft>
                <a:spcPts val="1100"/>
              </a:spcAft>
              <a:buClr>
                <a:srgbClr val="333333"/>
              </a:buClr>
              <a:buSzPct val="100000"/>
              <a:buFont typeface="Roboto"/>
              <a:buChar char="●"/>
            </a:pPr>
            <a:r>
              <a:rPr lang="en" sz="1200">
                <a:solidFill>
                  <a:srgbClr val="333333"/>
                </a:solidFill>
                <a:latin typeface="Roboto"/>
                <a:ea typeface="Roboto"/>
                <a:cs typeface="Roboto"/>
                <a:sym typeface="Roboto"/>
              </a:rPr>
              <a:t>Can be used after a greeting in business letters and memos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15000"/>
              </a:lnSpc>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8" name="Shape 1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marR="241300" lvl="0" indent="-304800" rtl="0">
              <a:lnSpc>
                <a:spcPct val="150000"/>
              </a:lnSpc>
              <a:spcBef>
                <a:spcPts val="1900"/>
              </a:spcBef>
              <a:spcAft>
                <a:spcPts val="1100"/>
              </a:spcAft>
              <a:buClr>
                <a:srgbClr val="333333"/>
              </a:buClr>
              <a:buSzPct val="100000"/>
              <a:buFont typeface="Roboto"/>
              <a:buChar char="●"/>
            </a:pPr>
            <a:r>
              <a:rPr lang="en" sz="1200">
                <a:solidFill>
                  <a:srgbClr val="333333"/>
                </a:solidFill>
                <a:latin typeface="Roboto"/>
                <a:ea typeface="Roboto"/>
                <a:cs typeface="Roboto"/>
                <a:sym typeface="Roboto"/>
              </a:rPr>
              <a:t>Enclose direct quotes</a:t>
            </a:r>
          </a:p>
          <a:p>
            <a:pPr marL="457200" marR="241300" lvl="0" indent="-304800" rtl="0">
              <a:lnSpc>
                <a:spcPct val="150000"/>
              </a:lnSpc>
              <a:spcBef>
                <a:spcPts val="1900"/>
              </a:spcBef>
              <a:spcAft>
                <a:spcPts val="1100"/>
              </a:spcAft>
              <a:buClr>
                <a:srgbClr val="333333"/>
              </a:buClr>
              <a:buSzPct val="100000"/>
              <a:buFont typeface="Roboto"/>
              <a:buChar char="●"/>
            </a:pPr>
            <a:r>
              <a:rPr lang="en" sz="1200">
                <a:solidFill>
                  <a:srgbClr val="333333"/>
                </a:solidFill>
                <a:latin typeface="Roboto"/>
                <a:ea typeface="Roboto"/>
                <a:cs typeface="Roboto"/>
                <a:sym typeface="Roboto"/>
              </a:rPr>
              <a:t>Enclose titles of short works (i.e., songs, short stories, essays, poems, etc.)</a:t>
            </a:r>
          </a:p>
          <a:p>
            <a:pPr marL="457200" marR="241300" lvl="0" indent="-304800" rtl="0">
              <a:lnSpc>
                <a:spcPct val="150000"/>
              </a:lnSpc>
              <a:spcBef>
                <a:spcPts val="1900"/>
              </a:spcBef>
              <a:spcAft>
                <a:spcPts val="1100"/>
              </a:spcAft>
              <a:buClr>
                <a:srgbClr val="333333"/>
              </a:buClr>
              <a:buSzPct val="100000"/>
              <a:buFont typeface="Roboto"/>
              <a:buChar char="●"/>
            </a:pPr>
            <a:r>
              <a:rPr lang="en" sz="1200">
                <a:solidFill>
                  <a:srgbClr val="333333"/>
                </a:solidFill>
                <a:latin typeface="Roboto"/>
                <a:ea typeface="Roboto"/>
                <a:cs typeface="Roboto"/>
                <a:sym typeface="Roboto"/>
              </a:rPr>
              <a:t>Enclose a quote within a quote (using single quotation marks)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5" name="Shape 2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Show possession (Add </a:t>
            </a:r>
            <a:r>
              <a:rPr lang="en" sz="1200" i="1">
                <a:solidFill>
                  <a:srgbClr val="333333"/>
                </a:solidFill>
                <a:latin typeface="Roboto"/>
                <a:ea typeface="Roboto"/>
                <a:cs typeface="Roboto"/>
                <a:sym typeface="Roboto"/>
              </a:rPr>
              <a:t>’s</a:t>
            </a:r>
            <a:r>
              <a:rPr lang="en" sz="1200">
                <a:solidFill>
                  <a:srgbClr val="333333"/>
                </a:solidFill>
                <a:latin typeface="Roboto"/>
                <a:ea typeface="Roboto"/>
                <a:cs typeface="Roboto"/>
                <a:sym typeface="Roboto"/>
              </a:rPr>
              <a:t> to singular nouns and plural nouns that do not end in </a:t>
            </a:r>
            <a:r>
              <a:rPr lang="en" sz="1200" i="1">
                <a:solidFill>
                  <a:srgbClr val="333333"/>
                </a:solidFill>
                <a:latin typeface="Roboto"/>
                <a:ea typeface="Roboto"/>
                <a:cs typeface="Roboto"/>
                <a:sym typeface="Roboto"/>
              </a:rPr>
              <a:t>s</a:t>
            </a:r>
            <a:r>
              <a:rPr lang="en" sz="1200">
                <a:solidFill>
                  <a:srgbClr val="333333"/>
                </a:solidFill>
                <a:latin typeface="Roboto"/>
                <a:ea typeface="Roboto"/>
                <a:cs typeface="Roboto"/>
                <a:sym typeface="Roboto"/>
              </a:rPr>
              <a:t>. Add </a:t>
            </a:r>
            <a:r>
              <a:rPr lang="en" sz="1200" i="1">
                <a:solidFill>
                  <a:srgbClr val="333333"/>
                </a:solidFill>
                <a:latin typeface="Roboto"/>
                <a:ea typeface="Roboto"/>
                <a:cs typeface="Roboto"/>
                <a:sym typeface="Roboto"/>
              </a:rPr>
              <a:t>’</a:t>
            </a:r>
            <a:r>
              <a:rPr lang="en" sz="1200">
                <a:solidFill>
                  <a:srgbClr val="333333"/>
                </a:solidFill>
                <a:latin typeface="Roboto"/>
                <a:ea typeface="Roboto"/>
                <a:cs typeface="Roboto"/>
                <a:sym typeface="Roboto"/>
              </a:rPr>
              <a:t> to plural nouns that end in </a:t>
            </a:r>
            <a:r>
              <a:rPr lang="en" sz="1200" i="1">
                <a:solidFill>
                  <a:srgbClr val="333333"/>
                </a:solidFill>
                <a:latin typeface="Roboto"/>
                <a:ea typeface="Roboto"/>
                <a:cs typeface="Roboto"/>
                <a:sym typeface="Roboto"/>
              </a:rPr>
              <a:t>s</a:t>
            </a:r>
            <a:r>
              <a:rPr lang="en" sz="1200">
                <a:solidFill>
                  <a:srgbClr val="333333"/>
                </a:solidFill>
                <a:latin typeface="Roboto"/>
                <a:ea typeface="Roboto"/>
                <a:cs typeface="Roboto"/>
                <a:sym typeface="Roboto"/>
              </a:rPr>
              <a:t>)</a:t>
            </a:r>
          </a:p>
          <a:p>
            <a:pPr marL="457200" marR="241300" lvl="0" indent="-304800" rtl="0">
              <a:lnSpc>
                <a:spcPct val="183000"/>
              </a:lnSpc>
              <a:spcBef>
                <a:spcPts val="1900"/>
              </a:spcBef>
              <a:spcAft>
                <a:spcPts val="1100"/>
              </a:spcAft>
              <a:buClr>
                <a:srgbClr val="333333"/>
              </a:buClr>
              <a:buSzPct val="100000"/>
              <a:buFont typeface="Roboto"/>
              <a:buChar char="●"/>
            </a:pPr>
            <a:r>
              <a:rPr lang="en" sz="1200">
                <a:solidFill>
                  <a:srgbClr val="333333"/>
                </a:solidFill>
                <a:latin typeface="Roboto"/>
                <a:ea typeface="Roboto"/>
                <a:cs typeface="Roboto"/>
                <a:sym typeface="Roboto"/>
              </a:rPr>
              <a:t>Used in contractions to show where a letter or letters have been left out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2" name="Shape 2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Parentheses </a:t>
            </a:r>
            <a:r>
              <a:rPr lang="en" sz="1200" b="1">
                <a:solidFill>
                  <a:srgbClr val="333333"/>
                </a:solidFill>
                <a:latin typeface="Roboto"/>
                <a:ea typeface="Roboto"/>
                <a:cs typeface="Roboto"/>
                <a:sym typeface="Roboto"/>
              </a:rPr>
              <a:t>( ) </a:t>
            </a:r>
            <a:r>
              <a:rPr lang="en" sz="1200">
                <a:solidFill>
                  <a:srgbClr val="333333"/>
                </a:solidFill>
                <a:latin typeface="Roboto"/>
                <a:ea typeface="Roboto"/>
                <a:cs typeface="Roboto"/>
                <a:sym typeface="Roboto"/>
              </a:rPr>
              <a:t>enclose information that is secondary to the meaning of a sentence </a:t>
            </a:r>
            <a:r>
              <a:rPr lang="en" sz="1200" i="1">
                <a:solidFill>
                  <a:srgbClr val="333333"/>
                </a:solidFill>
                <a:latin typeface="Roboto"/>
                <a:ea typeface="Roboto"/>
                <a:cs typeface="Roboto"/>
                <a:sym typeface="Roboto"/>
              </a:rPr>
              <a:t>Apples (any type will do) should be firm to the touch </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Brackets </a:t>
            </a:r>
            <a:r>
              <a:rPr lang="en" sz="1200" b="1">
                <a:solidFill>
                  <a:schemeClr val="dk1"/>
                </a:solidFill>
                <a:latin typeface="Roboto"/>
                <a:ea typeface="Roboto"/>
                <a:cs typeface="Roboto"/>
                <a:sym typeface="Roboto"/>
              </a:rPr>
              <a:t>[ ]</a:t>
            </a:r>
            <a:r>
              <a:rPr lang="en" sz="1200">
                <a:solidFill>
                  <a:schemeClr val="dk1"/>
                </a:solidFill>
                <a:latin typeface="Roboto"/>
                <a:ea typeface="Roboto"/>
                <a:cs typeface="Roboto"/>
                <a:sym typeface="Roboto"/>
              </a:rPr>
              <a:t> are used to modify another person’s words, for example, to add a missing word, clarification or editor’s note to a quotation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9" name="Shape 2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1800"/>
              </a:spcBef>
              <a:spcAft>
                <a:spcPts val="600"/>
              </a:spcAft>
              <a:buClr>
                <a:schemeClr val="dk1"/>
              </a:buClr>
              <a:buSzPct val="78571"/>
              <a:buFont typeface="Arial"/>
              <a:buNone/>
            </a:pPr>
            <a:r>
              <a:rPr lang="en" sz="1400" b="1">
                <a:solidFill>
                  <a:schemeClr val="dk1"/>
                </a:solidFill>
                <a:latin typeface="Open Sans"/>
                <a:ea typeface="Open Sans"/>
                <a:cs typeface="Open Sans"/>
                <a:sym typeface="Open Sans"/>
              </a:rPr>
              <a:t>Dashes (en dash, em dash) &amp; Hyphens</a:t>
            </a:r>
          </a:p>
          <a:p>
            <a:pPr lvl="0" rtl="0">
              <a:lnSpc>
                <a:spcPct val="115000"/>
              </a:lnSpc>
              <a:spcBef>
                <a:spcPts val="1800"/>
              </a:spcBef>
              <a:spcAft>
                <a:spcPts val="600"/>
              </a:spcAft>
              <a:buClr>
                <a:schemeClr val="dk1"/>
              </a:buClr>
              <a:buSzPct val="91666"/>
              <a:buFont typeface="Arial"/>
              <a:buNone/>
            </a:pPr>
            <a:r>
              <a:rPr lang="en" sz="1200" b="1">
                <a:solidFill>
                  <a:schemeClr val="dk1"/>
                </a:solidFill>
                <a:latin typeface="Roboto"/>
                <a:ea typeface="Roboto"/>
                <a:cs typeface="Roboto"/>
                <a:sym typeface="Roboto"/>
              </a:rPr>
              <a:t>Notes: </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An em dash sets off information that is an abrupt break in thought (</a:t>
            </a:r>
            <a:r>
              <a:rPr lang="en" sz="1200" i="1">
                <a:solidFill>
                  <a:srgbClr val="333333"/>
                </a:solidFill>
                <a:latin typeface="Roboto"/>
                <a:ea typeface="Roboto"/>
                <a:cs typeface="Roboto"/>
                <a:sym typeface="Roboto"/>
              </a:rPr>
              <a:t>Public speaking—many people cringe at the thought—gets easier the more you do it.</a:t>
            </a:r>
            <a:r>
              <a:rPr lang="en" sz="1200">
                <a:solidFill>
                  <a:srgbClr val="333333"/>
                </a:solidFill>
                <a:latin typeface="Roboto"/>
                <a:ea typeface="Roboto"/>
                <a:cs typeface="Roboto"/>
                <a:sym typeface="Roboto"/>
              </a:rPr>
              <a:t>)</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An em dash sets off the end of the sentence for emphasis (</a:t>
            </a:r>
            <a:r>
              <a:rPr lang="en" sz="1200" i="1">
                <a:solidFill>
                  <a:srgbClr val="333333"/>
                </a:solidFill>
                <a:latin typeface="Roboto"/>
                <a:ea typeface="Roboto"/>
                <a:cs typeface="Roboto"/>
                <a:sym typeface="Roboto"/>
              </a:rPr>
              <a:t>I won’t make that mistake again—once was enough!</a:t>
            </a:r>
            <a:r>
              <a:rPr lang="en" sz="1200">
                <a:solidFill>
                  <a:srgbClr val="333333"/>
                </a:solidFill>
                <a:latin typeface="Roboto"/>
                <a:ea typeface="Roboto"/>
                <a:cs typeface="Roboto"/>
                <a:sym typeface="Roboto"/>
              </a:rPr>
              <a:t>) </a:t>
            </a:r>
          </a:p>
          <a:p>
            <a:pPr marL="457200" lvl="0" indent="-304800" rtl="0">
              <a:lnSpc>
                <a:spcPct val="150000"/>
              </a:lnSpc>
              <a:spcBef>
                <a:spcPts val="0"/>
              </a:spcBef>
              <a:buClr>
                <a:srgbClr val="333333"/>
              </a:buClr>
              <a:buSzPct val="100000"/>
              <a:buFont typeface="Roboto"/>
              <a:buChar char="●"/>
            </a:pPr>
            <a:r>
              <a:rPr lang="en" sz="1200">
                <a:solidFill>
                  <a:srgbClr val="333333"/>
                </a:solidFill>
                <a:latin typeface="Roboto"/>
                <a:ea typeface="Roboto"/>
                <a:cs typeface="Roboto"/>
                <a:sym typeface="Roboto"/>
              </a:rPr>
              <a:t>an en dash is used to show inclusive sets of numbers (</a:t>
            </a:r>
            <a:r>
              <a:rPr lang="en" sz="1200" i="1">
                <a:solidFill>
                  <a:srgbClr val="333333"/>
                </a:solidFill>
                <a:latin typeface="Roboto"/>
                <a:ea typeface="Roboto"/>
                <a:cs typeface="Roboto"/>
                <a:sym typeface="Roboto"/>
              </a:rPr>
              <a:t>1947–1953) </a:t>
            </a:r>
          </a:p>
          <a:p>
            <a:pPr marL="457200" marR="241300" lvl="0" indent="-304800" rtl="0">
              <a:lnSpc>
                <a:spcPct val="150000"/>
              </a:lnSpc>
              <a:spcBef>
                <a:spcPts val="1900"/>
              </a:spcBef>
              <a:spcAft>
                <a:spcPts val="1100"/>
              </a:spcAft>
              <a:buClr>
                <a:srgbClr val="333333"/>
              </a:buClr>
              <a:buSzPct val="100000"/>
              <a:buFont typeface="Roboto"/>
              <a:buChar char="●"/>
            </a:pPr>
            <a:r>
              <a:rPr lang="en" sz="1200">
                <a:solidFill>
                  <a:srgbClr val="333333"/>
                </a:solidFill>
                <a:latin typeface="Roboto"/>
                <a:ea typeface="Roboto"/>
                <a:cs typeface="Roboto"/>
                <a:sym typeface="Roboto"/>
              </a:rPr>
              <a:t>Hyphens join words that work as one adjective (</a:t>
            </a:r>
            <a:r>
              <a:rPr lang="en" sz="1200" i="1">
                <a:solidFill>
                  <a:srgbClr val="333333"/>
                </a:solidFill>
                <a:latin typeface="Roboto"/>
                <a:ea typeface="Roboto"/>
                <a:cs typeface="Roboto"/>
                <a:sym typeface="Roboto"/>
              </a:rPr>
              <a:t>well-being</a:t>
            </a:r>
            <a:r>
              <a:rPr lang="en" sz="1200">
                <a:solidFill>
                  <a:srgbClr val="333333"/>
                </a:solidFill>
                <a:latin typeface="Roboto"/>
                <a:ea typeface="Roboto"/>
                <a:cs typeface="Roboto"/>
                <a:sym typeface="Roboto"/>
              </a:rPr>
              <a:t>)</a:t>
            </a:r>
          </a:p>
          <a:p>
            <a:pPr marL="457200" marR="241300" lvl="0" indent="-304800" rtl="0">
              <a:lnSpc>
                <a:spcPct val="150000"/>
              </a:lnSpc>
              <a:spcBef>
                <a:spcPts val="1900"/>
              </a:spcBef>
              <a:spcAft>
                <a:spcPts val="1100"/>
              </a:spcAft>
              <a:buClr>
                <a:srgbClr val="333333"/>
              </a:buClr>
              <a:buSzPct val="100000"/>
              <a:buFont typeface="Roboto"/>
              <a:buChar char="●"/>
            </a:pPr>
            <a:r>
              <a:rPr lang="en" sz="1200">
                <a:solidFill>
                  <a:srgbClr val="333333"/>
                </a:solidFill>
                <a:latin typeface="Roboto"/>
                <a:ea typeface="Roboto"/>
                <a:cs typeface="Roboto"/>
                <a:sym typeface="Roboto"/>
              </a:rPr>
              <a:t>Hyphens break words across two lines of text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6" name="Shape 2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Clr>
                <a:schemeClr val="dk1"/>
              </a:buClr>
              <a:buSzPct val="100000"/>
              <a:buFont typeface="Arial"/>
              <a:buNone/>
            </a:pPr>
            <a:r>
              <a:rPr lang="en">
                <a:solidFill>
                  <a:schemeClr val="dk1"/>
                </a:solidFill>
              </a:rPr>
              <a:t>Teacher displays the following sentences on the board and asks students to tell her what punctuation marks to put, and where, to make sense of each sentence. In each case, there are different ways to punctuate (or not), resulting in different meanings.</a:t>
            </a:r>
          </a:p>
          <a:p>
            <a:pPr lvl="0" rtl="0">
              <a:lnSpc>
                <a:spcPct val="115000"/>
              </a:lnSpc>
              <a:spcBef>
                <a:spcPts val="0"/>
              </a:spcBef>
              <a:buClr>
                <a:schemeClr val="dk1"/>
              </a:buClr>
              <a:buSzPct val="100000"/>
              <a:buFont typeface="Arial"/>
              <a:buNone/>
            </a:pPr>
            <a:endParaRPr>
              <a:solidFill>
                <a:schemeClr val="dk1"/>
              </a:solidFill>
            </a:endParaRPr>
          </a:p>
          <a:p>
            <a:pPr marL="457200" lvl="0" indent="-298450" rtl="0">
              <a:lnSpc>
                <a:spcPct val="115000"/>
              </a:lnSpc>
              <a:spcBef>
                <a:spcPts val="0"/>
              </a:spcBef>
              <a:buClr>
                <a:schemeClr val="dk1"/>
              </a:buClr>
              <a:buSzPct val="100000"/>
              <a:buChar char="●"/>
            </a:pPr>
            <a:r>
              <a:rPr lang="en">
                <a:solidFill>
                  <a:schemeClr val="dk1"/>
                </a:solidFill>
              </a:rPr>
              <a:t>Lets eat Grandma</a:t>
            </a:r>
          </a:p>
          <a:p>
            <a:pPr marL="457200" lvl="0" indent="-298450" rtl="0">
              <a:lnSpc>
                <a:spcPct val="115000"/>
              </a:lnSpc>
              <a:spcBef>
                <a:spcPts val="0"/>
              </a:spcBef>
              <a:buClr>
                <a:schemeClr val="dk1"/>
              </a:buClr>
              <a:buSzPct val="100000"/>
              <a:buChar char="●"/>
            </a:pPr>
            <a:r>
              <a:rPr lang="en">
                <a:solidFill>
                  <a:schemeClr val="dk1"/>
                </a:solidFill>
              </a:rPr>
              <a:t>Hunters please use caution when hunting pedestrians using walking trails</a:t>
            </a:r>
          </a:p>
          <a:p>
            <a:pPr marL="457200" lvl="0" indent="-298450" rtl="0">
              <a:lnSpc>
                <a:spcPct val="115000"/>
              </a:lnSpc>
              <a:spcBef>
                <a:spcPts val="0"/>
              </a:spcBef>
              <a:buClr>
                <a:schemeClr val="dk1"/>
              </a:buClr>
              <a:buSzPct val="100000"/>
              <a:buChar char="●"/>
            </a:pPr>
            <a:r>
              <a:rPr lang="en">
                <a:solidFill>
                  <a:schemeClr val="dk1"/>
                </a:solidFill>
              </a:rPr>
              <a:t>Amy finds inspiration in cooking her family and her cat</a:t>
            </a:r>
          </a:p>
          <a:p>
            <a:pPr marL="457200" lvl="0" indent="-298450" rtl="0">
              <a:lnSpc>
                <a:spcPct val="115000"/>
              </a:lnSpc>
              <a:spcBef>
                <a:spcPts val="0"/>
              </a:spcBef>
              <a:buClr>
                <a:schemeClr val="dk1"/>
              </a:buClr>
              <a:buSzPct val="100000"/>
              <a:buChar char="●"/>
            </a:pPr>
            <a:r>
              <a:rPr lang="en">
                <a:solidFill>
                  <a:schemeClr val="dk1"/>
                </a:solidFill>
              </a:rPr>
              <a:t>A woman without her man is nothing</a:t>
            </a:r>
          </a:p>
          <a:p>
            <a:pPr marL="457200" lvl="0" indent="-298450" rtl="0">
              <a:lnSpc>
                <a:spcPct val="115000"/>
              </a:lnSpc>
              <a:spcBef>
                <a:spcPts val="0"/>
              </a:spcBef>
              <a:buClr>
                <a:srgbClr val="333333"/>
              </a:buClr>
              <a:buSzPct val="100000"/>
              <a:buChar char="●"/>
            </a:pPr>
            <a:r>
              <a:rPr lang="en">
                <a:solidFill>
                  <a:srgbClr val="333333"/>
                </a:solidFill>
              </a:rPr>
              <a:t>You will be required to work twenty four hour shifts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0"/>
              </a:spcBef>
              <a:buNone/>
            </a:pPr>
            <a:endParaRPr>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8" name="Shape 2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15000"/>
              </a:lnSpc>
              <a:spcBef>
                <a:spcPts val="1800"/>
              </a:spcBef>
              <a:spcAft>
                <a:spcPts val="600"/>
              </a:spcAft>
              <a:buClr>
                <a:schemeClr val="dk1"/>
              </a:buClr>
              <a:buSzPct val="91666"/>
              <a:buFont typeface="Arial"/>
              <a:buNone/>
            </a:pPr>
            <a:r>
              <a:rPr lang="en" sz="1200" b="1">
                <a:solidFill>
                  <a:schemeClr val="dk1"/>
                </a:solidFill>
                <a:latin typeface="Roboto"/>
                <a:ea typeface="Roboto"/>
                <a:cs typeface="Roboto"/>
                <a:sym typeface="Roboto"/>
              </a:rPr>
              <a:t> </a:t>
            </a:r>
            <a:r>
              <a:rPr lang="en" sz="1200">
                <a:solidFill>
                  <a:schemeClr val="dk1"/>
                </a:solidFill>
                <a:latin typeface="Roboto"/>
                <a:ea typeface="Roboto"/>
                <a:cs typeface="Roboto"/>
                <a:sym typeface="Roboto"/>
              </a:rPr>
              <a:t>If using this discussion, ask students to read the article “</a:t>
            </a:r>
            <a:r>
              <a:rPr lang="en" sz="1200" u="sng">
                <a:solidFill>
                  <a:srgbClr val="00C5B9"/>
                </a:solidFill>
                <a:latin typeface="Roboto"/>
                <a:ea typeface="Roboto"/>
                <a:cs typeface="Roboto"/>
                <a:sym typeface="Roboto"/>
                <a:hlinkClick r:id="rId3"/>
              </a:rPr>
              <a:t>Does Punctuation in Text Messages Matter?</a:t>
            </a:r>
            <a:r>
              <a:rPr lang="en" sz="1200">
                <a:solidFill>
                  <a:schemeClr val="dk1"/>
                </a:solidFill>
                <a:latin typeface="Roboto"/>
                <a:ea typeface="Roboto"/>
                <a:cs typeface="Roboto"/>
                <a:sym typeface="Roboto"/>
              </a:rPr>
              <a:t>” before they come to class.</a:t>
            </a:r>
            <a:br>
              <a:rPr lang="en" sz="1200">
                <a:solidFill>
                  <a:schemeClr val="dk1"/>
                </a:solidFill>
                <a:latin typeface="Roboto"/>
                <a:ea typeface="Roboto"/>
                <a:cs typeface="Roboto"/>
                <a:sym typeface="Roboto"/>
              </a:rPr>
            </a:br>
            <a:endParaRPr lang="en"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DISCUSSION</a:t>
            </a:r>
          </a:p>
          <a:p>
            <a:pPr marL="457200" lvl="0" indent="-304800" rtl="0">
              <a:lnSpc>
                <a:spcPct val="150000"/>
              </a:lnSpc>
              <a:spcBef>
                <a:spcPts val="0"/>
              </a:spcBef>
              <a:spcAft>
                <a:spcPts val="1100"/>
              </a:spcAft>
              <a:buClr>
                <a:srgbClr val="333333"/>
              </a:buClr>
              <a:buSzPct val="100000"/>
              <a:buFont typeface="Roboto"/>
              <a:buChar char="●"/>
            </a:pPr>
            <a:r>
              <a:rPr lang="en" sz="1200">
                <a:solidFill>
                  <a:srgbClr val="333333"/>
                </a:solidFill>
                <a:highlight>
                  <a:srgbClr val="FFFFFF"/>
                </a:highlight>
                <a:latin typeface="Roboto"/>
                <a:ea typeface="Roboto"/>
                <a:cs typeface="Roboto"/>
                <a:sym typeface="Roboto"/>
              </a:rPr>
              <a:t>Do you identify with any of the people quoted in the article regarding how you use (or don’t use) punctuation in text messages? </a:t>
            </a:r>
          </a:p>
          <a:p>
            <a:pPr marL="457200" lvl="0" indent="-304800" rtl="0">
              <a:lnSpc>
                <a:spcPct val="150000"/>
              </a:lnSpc>
              <a:spcBef>
                <a:spcPts val="0"/>
              </a:spcBef>
              <a:spcAft>
                <a:spcPts val="1100"/>
              </a:spcAft>
              <a:buClr>
                <a:srgbClr val="333333"/>
              </a:buClr>
              <a:buSzPct val="100000"/>
              <a:buFont typeface="Roboto"/>
              <a:buChar char="●"/>
            </a:pPr>
            <a:r>
              <a:rPr lang="en" sz="1200">
                <a:solidFill>
                  <a:srgbClr val="333333"/>
                </a:solidFill>
                <a:highlight>
                  <a:srgbClr val="FFFFFF"/>
                </a:highlight>
                <a:latin typeface="Roboto"/>
                <a:ea typeface="Roboto"/>
                <a:cs typeface="Roboto"/>
                <a:sym typeface="Roboto"/>
              </a:rPr>
              <a:t>Had you known, before reading the article, about the “rules” of texting that include writing “k” with no punctuation to convey anger?</a:t>
            </a:r>
          </a:p>
          <a:p>
            <a:pPr marL="457200" lvl="0" indent="-304800" rtl="0">
              <a:lnSpc>
                <a:spcPct val="150000"/>
              </a:lnSpc>
              <a:spcBef>
                <a:spcPts val="0"/>
              </a:spcBef>
              <a:spcAft>
                <a:spcPts val="1100"/>
              </a:spcAft>
              <a:buClr>
                <a:srgbClr val="333333"/>
              </a:buClr>
              <a:buSzPct val="100000"/>
              <a:buFont typeface="Roboto"/>
              <a:buChar char="●"/>
            </a:pPr>
            <a:r>
              <a:rPr lang="en" sz="1200">
                <a:solidFill>
                  <a:srgbClr val="333333"/>
                </a:solidFill>
                <a:highlight>
                  <a:srgbClr val="FFFFFF"/>
                </a:highlight>
                <a:latin typeface="Roboto"/>
                <a:ea typeface="Roboto"/>
                <a:cs typeface="Roboto"/>
                <a:sym typeface="Roboto"/>
              </a:rPr>
              <a:t>Do you ever worry about how you will be perceived based on not what you say in a text message but how you use punctuation or acronyms and abbreviations?</a:t>
            </a:r>
          </a:p>
          <a:p>
            <a:pPr marL="457200" lvl="0" indent="-304800" rtl="0">
              <a:lnSpc>
                <a:spcPct val="150000"/>
              </a:lnSpc>
              <a:spcBef>
                <a:spcPts val="0"/>
              </a:spcBef>
              <a:spcAft>
                <a:spcPts val="1100"/>
              </a:spcAft>
              <a:buClr>
                <a:srgbClr val="333333"/>
              </a:buClr>
              <a:buSzPct val="100000"/>
              <a:buFont typeface="Roboto"/>
              <a:buChar char="●"/>
            </a:pPr>
            <a:r>
              <a:rPr lang="en" sz="1200">
                <a:solidFill>
                  <a:srgbClr val="333333"/>
                </a:solidFill>
                <a:highlight>
                  <a:srgbClr val="FFFFFF"/>
                </a:highlight>
                <a:latin typeface="Roboto"/>
                <a:ea typeface="Roboto"/>
                <a:cs typeface="Roboto"/>
                <a:sym typeface="Roboto"/>
              </a:rPr>
              <a:t>Can you identify any other texting “rules” or tendencies that were once common but are no longer used by you and your friends or that now mean something different?</a:t>
            </a:r>
          </a:p>
          <a:p>
            <a:pPr marL="457200" lvl="0" indent="-304800" rtl="0">
              <a:lnSpc>
                <a:spcPct val="150000"/>
              </a:lnSpc>
              <a:spcBef>
                <a:spcPts val="0"/>
              </a:spcBef>
              <a:spcAft>
                <a:spcPts val="1100"/>
              </a:spcAft>
              <a:buClr>
                <a:srgbClr val="333333"/>
              </a:buClr>
              <a:buSzPct val="100000"/>
              <a:buFont typeface="Roboto"/>
              <a:buChar char="●"/>
            </a:pPr>
            <a:r>
              <a:rPr lang="en" sz="1200">
                <a:solidFill>
                  <a:srgbClr val="333333"/>
                </a:solidFill>
                <a:highlight>
                  <a:srgbClr val="FFFFFF"/>
                </a:highlight>
                <a:latin typeface="Roboto"/>
                <a:ea typeface="Roboto"/>
                <a:cs typeface="Roboto"/>
                <a:sym typeface="Roboto"/>
              </a:rPr>
              <a:t>Do you think you could identify someone’s age just by how he or she uses punctuation or acronyms and abbreviations in text messages? What about gender? </a:t>
            </a:r>
          </a:p>
          <a:p>
            <a:pPr marL="457200" lvl="0" indent="-304800" rtl="0">
              <a:lnSpc>
                <a:spcPct val="150000"/>
              </a:lnSpc>
              <a:spcBef>
                <a:spcPts val="0"/>
              </a:spcBef>
              <a:spcAft>
                <a:spcPts val="1100"/>
              </a:spcAft>
              <a:buClr>
                <a:srgbClr val="333333"/>
              </a:buClr>
              <a:buSzPct val="100000"/>
              <a:buFont typeface="Roboto"/>
              <a:buChar char="●"/>
            </a:pPr>
            <a:r>
              <a:rPr lang="en" sz="1200">
                <a:solidFill>
                  <a:srgbClr val="333333"/>
                </a:solidFill>
                <a:highlight>
                  <a:srgbClr val="FFFFFF"/>
                </a:highlight>
                <a:latin typeface="Roboto"/>
                <a:ea typeface="Roboto"/>
                <a:cs typeface="Roboto"/>
                <a:sym typeface="Roboto"/>
              </a:rPr>
              <a:t>What are your pet peeves when it comes to text messaging? Why?</a:t>
            </a:r>
          </a:p>
          <a:p>
            <a:pPr lvl="0" rtl="0">
              <a:lnSpc>
                <a:spcPct val="115000"/>
              </a:lnSpc>
              <a:spcBef>
                <a:spcPts val="0"/>
              </a:spcBef>
              <a:buNone/>
            </a:pPr>
            <a:endParaRPr>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Recap today’s lecture, touching on key points. </a:t>
            </a:r>
            <a:r>
              <a:rPr lang="en" sz="1200" i="1">
                <a:solidFill>
                  <a:schemeClr val="dk1"/>
                </a:solidFill>
                <a:latin typeface="Roboto"/>
                <a:ea typeface="Roboto"/>
                <a:cs typeface="Roboto"/>
                <a:sym typeface="Roboto"/>
              </a:rPr>
              <a:t>Today, you have learned…</a:t>
            </a:r>
            <a:r>
              <a:rPr lang="en" sz="1200">
                <a:solidFill>
                  <a:schemeClr val="dk1"/>
                </a:solidFill>
                <a:latin typeface="Roboto"/>
                <a:ea typeface="Roboto"/>
                <a:cs typeface="Roboto"/>
                <a:sym typeface="Roboto"/>
              </a:rPr>
              <a:t>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1" name="Shape 2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If using, the OER “Introduction to Grammar &amp; Punctuation” video.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nouns</a:t>
            </a:r>
            <a:r>
              <a:rPr lang="en" sz="1200">
                <a:solidFill>
                  <a:schemeClr val="dk1"/>
                </a:solidFill>
                <a:latin typeface="Roboto"/>
                <a:ea typeface="Roboto"/>
                <a:cs typeface="Roboto"/>
                <a:sym typeface="Roboto"/>
              </a:rPr>
              <a:t> - </a:t>
            </a:r>
            <a:r>
              <a:rPr lang="en" sz="1200">
                <a:solidFill>
                  <a:schemeClr val="dk1"/>
                </a:solidFill>
                <a:highlight>
                  <a:srgbClr val="FFFFFF"/>
                </a:highlight>
                <a:latin typeface="Roboto"/>
                <a:ea typeface="Roboto"/>
                <a:cs typeface="Roboto"/>
                <a:sym typeface="Roboto"/>
              </a:rPr>
              <a:t>naming words. Person, place, thing, idea, living creature, quality, or action. (</a:t>
            </a:r>
            <a:r>
              <a:rPr lang="en" sz="1200" i="1">
                <a:solidFill>
                  <a:schemeClr val="dk1"/>
                </a:solidFill>
                <a:highlight>
                  <a:srgbClr val="FFFFFF"/>
                </a:highlight>
                <a:latin typeface="Roboto"/>
                <a:ea typeface="Roboto"/>
                <a:cs typeface="Roboto"/>
                <a:sym typeface="Roboto"/>
              </a:rPr>
              <a:t>cowboy, theatre, box, thought, tree, kindness, arrival)</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verbs </a:t>
            </a:r>
            <a:r>
              <a:rPr lang="en" sz="1200">
                <a:solidFill>
                  <a:schemeClr val="dk1"/>
                </a:solidFill>
                <a:latin typeface="Roboto"/>
                <a:ea typeface="Roboto"/>
                <a:cs typeface="Roboto"/>
                <a:sym typeface="Roboto"/>
              </a:rPr>
              <a:t>- </a:t>
            </a:r>
            <a:r>
              <a:rPr lang="en" sz="1200">
                <a:solidFill>
                  <a:schemeClr val="dk1"/>
                </a:solidFill>
                <a:highlight>
                  <a:srgbClr val="FFFFFF"/>
                </a:highlight>
                <a:latin typeface="Roboto"/>
                <a:ea typeface="Roboto"/>
                <a:cs typeface="Roboto"/>
                <a:sym typeface="Roboto"/>
              </a:rPr>
              <a:t>describes an action or a state (doing or being). (</a:t>
            </a:r>
            <a:r>
              <a:rPr lang="en" sz="1200" i="1">
                <a:solidFill>
                  <a:schemeClr val="dk1"/>
                </a:solidFill>
                <a:highlight>
                  <a:srgbClr val="FFFFFF"/>
                </a:highlight>
                <a:latin typeface="Roboto"/>
                <a:ea typeface="Roboto"/>
                <a:cs typeface="Roboto"/>
                <a:sym typeface="Roboto"/>
              </a:rPr>
              <a:t>walk, talk, think, believe, live, like, want)</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adjectives </a:t>
            </a:r>
            <a:r>
              <a:rPr lang="en" sz="1200">
                <a:solidFill>
                  <a:schemeClr val="dk1"/>
                </a:solidFill>
                <a:latin typeface="Roboto"/>
                <a:ea typeface="Roboto"/>
                <a:cs typeface="Roboto"/>
                <a:sym typeface="Roboto"/>
              </a:rPr>
              <a:t>- </a:t>
            </a:r>
            <a:r>
              <a:rPr lang="en" sz="1200">
                <a:solidFill>
                  <a:schemeClr val="dk1"/>
                </a:solidFill>
                <a:highlight>
                  <a:srgbClr val="FFFFFF"/>
                </a:highlight>
                <a:latin typeface="Roboto"/>
                <a:ea typeface="Roboto"/>
                <a:cs typeface="Roboto"/>
                <a:sym typeface="Roboto"/>
              </a:rPr>
              <a:t>describes a noun (</a:t>
            </a:r>
            <a:r>
              <a:rPr lang="en" sz="1200" i="1">
                <a:solidFill>
                  <a:schemeClr val="dk1"/>
                </a:solidFill>
                <a:highlight>
                  <a:srgbClr val="FFFFFF"/>
                </a:highlight>
                <a:latin typeface="Roboto"/>
                <a:ea typeface="Roboto"/>
                <a:cs typeface="Roboto"/>
                <a:sym typeface="Roboto"/>
              </a:rPr>
              <a:t>big, yellow, thin, amazing, beautiful, quick, important)</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adverbs</a:t>
            </a:r>
            <a:r>
              <a:rPr lang="en" sz="1200">
                <a:solidFill>
                  <a:schemeClr val="dk1"/>
                </a:solidFill>
                <a:latin typeface="Roboto"/>
                <a:ea typeface="Roboto"/>
                <a:cs typeface="Roboto"/>
                <a:sym typeface="Roboto"/>
              </a:rPr>
              <a:t> - </a:t>
            </a:r>
            <a:r>
              <a:rPr lang="en" sz="1200">
                <a:solidFill>
                  <a:schemeClr val="dk1"/>
                </a:solidFill>
                <a:highlight>
                  <a:srgbClr val="FFFFFF"/>
                </a:highlight>
                <a:latin typeface="Roboto"/>
                <a:ea typeface="Roboto"/>
                <a:cs typeface="Roboto"/>
                <a:sym typeface="Roboto"/>
              </a:rPr>
              <a:t>describes a verb (e.g., </a:t>
            </a:r>
            <a:r>
              <a:rPr lang="en" sz="1200" i="1">
                <a:solidFill>
                  <a:schemeClr val="dk1"/>
                </a:solidFill>
                <a:highlight>
                  <a:srgbClr val="FFFFFF"/>
                </a:highlight>
                <a:latin typeface="Roboto"/>
                <a:ea typeface="Roboto"/>
                <a:cs typeface="Roboto"/>
                <a:sym typeface="Roboto"/>
              </a:rPr>
              <a:t>suddenly</a:t>
            </a:r>
            <a:r>
              <a:rPr lang="en" sz="1200">
                <a:solidFill>
                  <a:schemeClr val="dk1"/>
                </a:solidFill>
                <a:highlight>
                  <a:srgbClr val="FFFFFF"/>
                </a:highlight>
                <a:latin typeface="Roboto"/>
                <a:ea typeface="Roboto"/>
                <a:cs typeface="Roboto"/>
                <a:sym typeface="Roboto"/>
              </a:rPr>
              <a:t> stops) or further describes an adjective (e.g., </a:t>
            </a:r>
            <a:r>
              <a:rPr lang="en" sz="1200" i="1">
                <a:solidFill>
                  <a:schemeClr val="dk1"/>
                </a:solidFill>
                <a:highlight>
                  <a:srgbClr val="FFFFFF"/>
                </a:highlight>
                <a:latin typeface="Roboto"/>
                <a:ea typeface="Roboto"/>
                <a:cs typeface="Roboto"/>
                <a:sym typeface="Roboto"/>
              </a:rPr>
              <a:t>wonderfully </a:t>
            </a:r>
            <a:r>
              <a:rPr lang="en" sz="1200">
                <a:solidFill>
                  <a:schemeClr val="dk1"/>
                </a:solidFill>
                <a:highlight>
                  <a:srgbClr val="FFFFFF"/>
                </a:highlight>
                <a:latin typeface="Roboto"/>
                <a:ea typeface="Roboto"/>
                <a:cs typeface="Roboto"/>
                <a:sym typeface="Roboto"/>
              </a:rPr>
              <a:t>sweet). Tells you how something is done, when or where something happened, or </a:t>
            </a:r>
            <a:r>
              <a:rPr lang="en" sz="1200" u="sng">
                <a:solidFill>
                  <a:schemeClr val="dk1"/>
                </a:solidFill>
                <a:highlight>
                  <a:srgbClr val="FFFFFF"/>
                </a:highlight>
                <a:latin typeface="Roboto"/>
                <a:ea typeface="Roboto"/>
                <a:cs typeface="Roboto"/>
                <a:sym typeface="Roboto"/>
              </a:rPr>
              <a:t>in what manner</a:t>
            </a:r>
            <a:r>
              <a:rPr lang="en" sz="1200">
                <a:solidFill>
                  <a:schemeClr val="dk1"/>
                </a:solidFill>
                <a:highlight>
                  <a:srgbClr val="FFFFFF"/>
                </a:highlight>
                <a:latin typeface="Roboto"/>
                <a:ea typeface="Roboto"/>
                <a:cs typeface="Roboto"/>
                <a:sym typeface="Roboto"/>
              </a:rPr>
              <a:t> something looks/tastes/feels, etc. (</a:t>
            </a:r>
            <a:r>
              <a:rPr lang="en" sz="1200" i="1">
                <a:solidFill>
                  <a:schemeClr val="dk1"/>
                </a:solidFill>
                <a:highlight>
                  <a:srgbClr val="FFFFFF"/>
                </a:highlight>
                <a:latin typeface="Roboto"/>
                <a:ea typeface="Roboto"/>
                <a:cs typeface="Roboto"/>
                <a:sym typeface="Roboto"/>
              </a:rPr>
              <a:t>slowly, intelligently, well, yesterday, tomorrow, here, everywhere, wonderfully)</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pronouns </a:t>
            </a:r>
            <a:r>
              <a:rPr lang="en" sz="1200">
                <a:solidFill>
                  <a:schemeClr val="dk1"/>
                </a:solidFill>
                <a:latin typeface="Roboto"/>
                <a:ea typeface="Roboto"/>
                <a:cs typeface="Roboto"/>
                <a:sym typeface="Roboto"/>
              </a:rPr>
              <a:t>- </a:t>
            </a:r>
            <a:r>
              <a:rPr lang="en" sz="1200">
                <a:solidFill>
                  <a:schemeClr val="dk1"/>
                </a:solidFill>
                <a:highlight>
                  <a:srgbClr val="FFFFFF"/>
                </a:highlight>
                <a:latin typeface="Roboto"/>
                <a:ea typeface="Roboto"/>
                <a:cs typeface="Roboto"/>
                <a:sym typeface="Roboto"/>
              </a:rPr>
              <a:t>used instead of a noun, to avoid repeating the noun. (</a:t>
            </a:r>
            <a:r>
              <a:rPr lang="en" sz="1200" i="1">
                <a:solidFill>
                  <a:schemeClr val="dk1"/>
                </a:solidFill>
                <a:highlight>
                  <a:srgbClr val="FFFFFF"/>
                </a:highlight>
                <a:latin typeface="Roboto"/>
                <a:ea typeface="Roboto"/>
                <a:cs typeface="Roboto"/>
                <a:sym typeface="Roboto"/>
              </a:rPr>
              <a:t>I, you, he, she, it, we, they)</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conjunctions </a:t>
            </a:r>
            <a:r>
              <a:rPr lang="en" sz="1200">
                <a:solidFill>
                  <a:schemeClr val="dk1"/>
                </a:solidFill>
                <a:latin typeface="Roboto"/>
                <a:ea typeface="Roboto"/>
                <a:cs typeface="Roboto"/>
                <a:sym typeface="Roboto"/>
              </a:rPr>
              <a:t>- </a:t>
            </a:r>
            <a:r>
              <a:rPr lang="en" sz="1200">
                <a:solidFill>
                  <a:schemeClr val="dk1"/>
                </a:solidFill>
                <a:highlight>
                  <a:srgbClr val="FFFFFF"/>
                </a:highlight>
                <a:latin typeface="Roboto"/>
                <a:ea typeface="Roboto"/>
                <a:cs typeface="Roboto"/>
                <a:sym typeface="Roboto"/>
              </a:rPr>
              <a:t>joins two words, phrases, or sentences together (</a:t>
            </a:r>
            <a:r>
              <a:rPr lang="en" sz="1200" i="1">
                <a:solidFill>
                  <a:schemeClr val="dk1"/>
                </a:solidFill>
                <a:highlight>
                  <a:srgbClr val="FFFFFF"/>
                </a:highlight>
                <a:latin typeface="Roboto"/>
                <a:ea typeface="Roboto"/>
                <a:cs typeface="Roboto"/>
                <a:sym typeface="Roboto"/>
              </a:rPr>
              <a:t>but, so, and, because, or)</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prepositions </a:t>
            </a:r>
            <a:r>
              <a:rPr lang="en" sz="1200">
                <a:solidFill>
                  <a:schemeClr val="dk1"/>
                </a:solidFill>
                <a:latin typeface="Roboto"/>
                <a:ea typeface="Roboto"/>
                <a:cs typeface="Roboto"/>
                <a:sym typeface="Roboto"/>
              </a:rPr>
              <a:t>- </a:t>
            </a:r>
            <a:r>
              <a:rPr lang="en" sz="1200">
                <a:solidFill>
                  <a:schemeClr val="dk1"/>
                </a:solidFill>
                <a:highlight>
                  <a:srgbClr val="FFFFFF"/>
                </a:highlight>
                <a:latin typeface="Roboto"/>
                <a:ea typeface="Roboto"/>
                <a:cs typeface="Roboto"/>
                <a:sym typeface="Roboto"/>
              </a:rPr>
              <a:t>comes before a noun, pronoun or noun phrase, joins the noun to rest of sentence (</a:t>
            </a:r>
            <a:r>
              <a:rPr lang="en" sz="1200" i="1">
                <a:solidFill>
                  <a:schemeClr val="dk1"/>
                </a:solidFill>
                <a:highlight>
                  <a:srgbClr val="FFFFFF"/>
                </a:highlight>
                <a:latin typeface="Roboto"/>
                <a:ea typeface="Roboto"/>
                <a:cs typeface="Roboto"/>
                <a:sym typeface="Roboto"/>
              </a:rPr>
              <a:t>on, in, by, with, under, through, at)</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interjections</a:t>
            </a:r>
            <a:r>
              <a:rPr lang="en" sz="1200">
                <a:solidFill>
                  <a:schemeClr val="dk1"/>
                </a:solidFill>
                <a:latin typeface="Roboto"/>
                <a:ea typeface="Roboto"/>
                <a:cs typeface="Roboto"/>
                <a:sym typeface="Roboto"/>
              </a:rPr>
              <a:t> - </a:t>
            </a:r>
            <a:r>
              <a:rPr lang="en" sz="1200">
                <a:solidFill>
                  <a:schemeClr val="dk1"/>
                </a:solidFill>
                <a:highlight>
                  <a:srgbClr val="FFFFFF"/>
                </a:highlight>
                <a:latin typeface="Roboto"/>
                <a:ea typeface="Roboto"/>
                <a:cs typeface="Roboto"/>
                <a:sym typeface="Roboto"/>
              </a:rPr>
              <a:t>often stands alone. Expresses emotion or surprise. Usually followed by exclamation marks (</a:t>
            </a:r>
            <a:r>
              <a:rPr lang="en" sz="1200" i="1">
                <a:solidFill>
                  <a:schemeClr val="dk1"/>
                </a:solidFill>
                <a:highlight>
                  <a:srgbClr val="FFFFFF"/>
                </a:highlight>
                <a:latin typeface="Roboto"/>
                <a:ea typeface="Roboto"/>
                <a:cs typeface="Roboto"/>
                <a:sym typeface="Roboto"/>
              </a:rPr>
              <a:t>Ouch!, Hello!, Hurray!, Oh no!, Ha!)</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articles</a:t>
            </a:r>
            <a:r>
              <a:rPr lang="en" sz="1200">
                <a:solidFill>
                  <a:schemeClr val="dk1"/>
                </a:solidFill>
                <a:latin typeface="Roboto"/>
                <a:ea typeface="Roboto"/>
                <a:cs typeface="Roboto"/>
                <a:sym typeface="Roboto"/>
              </a:rPr>
              <a:t> - </a:t>
            </a:r>
            <a:r>
              <a:rPr lang="en" sz="1200">
                <a:solidFill>
                  <a:schemeClr val="dk1"/>
                </a:solidFill>
                <a:highlight>
                  <a:srgbClr val="FFFFFF"/>
                </a:highlight>
                <a:latin typeface="Roboto"/>
                <a:ea typeface="Roboto"/>
                <a:cs typeface="Roboto"/>
                <a:sym typeface="Roboto"/>
              </a:rPr>
              <a:t>used to introduce a noun (</a:t>
            </a:r>
            <a:r>
              <a:rPr lang="en" sz="1200" i="1">
                <a:solidFill>
                  <a:schemeClr val="dk1"/>
                </a:solidFill>
                <a:highlight>
                  <a:srgbClr val="FFFFFF"/>
                </a:highlight>
                <a:latin typeface="Roboto"/>
                <a:ea typeface="Roboto"/>
                <a:cs typeface="Roboto"/>
                <a:sym typeface="Roboto"/>
              </a:rPr>
              <a:t>the, a, an)</a:t>
            </a:r>
            <a:r>
              <a:rPr lang="en" sz="1200">
                <a:solidFill>
                  <a:schemeClr val="dk1"/>
                </a:solidFill>
                <a:latin typeface="Roboto"/>
                <a:ea typeface="Roboto"/>
                <a:cs typeface="Roboto"/>
                <a:sym typeface="Roboto"/>
              </a:rPr>
              <a:t/>
            </a:r>
            <a:br>
              <a:rPr lang="en" sz="1200">
                <a:solidFill>
                  <a:schemeClr val="dk1"/>
                </a:solidFill>
                <a:latin typeface="Roboto"/>
                <a:ea typeface="Roboto"/>
                <a:cs typeface="Roboto"/>
                <a:sym typeface="Roboto"/>
              </a:rPr>
            </a:br>
            <a:endParaRPr lang="en"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Ask students to identify what each of these items is and for examples of each.</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a:t>
            </a:r>
            <a:r>
              <a:rPr lang="en" sz="1200">
                <a:solidFill>
                  <a:schemeClr val="dk1"/>
                </a:solidFill>
                <a:latin typeface="Roboto"/>
                <a:ea typeface="Roboto"/>
                <a:cs typeface="Roboto"/>
                <a:sym typeface="Roboto"/>
              </a:rPr>
              <a:t> Students are divided into groups and given a coloured marker for the whiteboard. The teacher draws squares on the whiteboard—one for each part of speech—then gives the same number of word cards to each group. Groups write their words in the correct square on the whiteboard using their pen. Then the teacher leads the class through the words, asking students if anyone disagrees with positioning of words in each square and asking which words were easiest or most difficult to sort. Are there any words that would fit in more than one square? S/he highlights any misplaced words and asks students to identify their correct place. The group with the most correctly placed words wins.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a:t>
            </a:r>
            <a:r>
              <a:rPr lang="en" sz="1200">
                <a:solidFill>
                  <a:schemeClr val="dk1"/>
                </a:solidFill>
                <a:latin typeface="Roboto"/>
                <a:ea typeface="Roboto"/>
                <a:cs typeface="Roboto"/>
                <a:sym typeface="Roboto"/>
              </a:rPr>
              <a:t>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Simple sentences contain one subject/verb pair and express a complete thought. They may contain more than one subject.</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Compound sentences contain two simple sentences joined by a coordinating conjunction.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Complex sentences join</a:t>
            </a:r>
            <a:r>
              <a:rPr lang="en" sz="1200" b="1">
                <a:solidFill>
                  <a:schemeClr val="dk1"/>
                </a:solidFill>
                <a:latin typeface="Roboto"/>
                <a:ea typeface="Roboto"/>
                <a:cs typeface="Roboto"/>
                <a:sym typeface="Roboto"/>
              </a:rPr>
              <a:t> </a:t>
            </a:r>
            <a:r>
              <a:rPr lang="en" sz="1200">
                <a:solidFill>
                  <a:schemeClr val="dk1"/>
                </a:solidFill>
                <a:latin typeface="Roboto"/>
                <a:ea typeface="Roboto"/>
                <a:cs typeface="Roboto"/>
                <a:sym typeface="Roboto"/>
              </a:rPr>
              <a:t>dependent and independent clauses joined together.</a:t>
            </a:r>
          </a:p>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b="1">
                <a:solidFill>
                  <a:schemeClr val="dk1"/>
                </a:solidFill>
                <a:latin typeface="Roboto"/>
                <a:ea typeface="Roboto"/>
                <a:cs typeface="Roboto"/>
                <a:sym typeface="Roboto"/>
              </a:rPr>
              <a:t>Notes:</a:t>
            </a:r>
            <a:r>
              <a:rPr lang="en" sz="1200">
                <a:solidFill>
                  <a:schemeClr val="dk1"/>
                </a:solidFill>
                <a:latin typeface="Roboto"/>
                <a:ea typeface="Roboto"/>
                <a:cs typeface="Roboto"/>
                <a:sym typeface="Roboto"/>
              </a:rPr>
              <a:t> Students are divided into pairs and provided with the Types of Sentences worksheet. They are asked to identify the subject(s) and verb(s), and highlight any independent clauses. They must also label each sentence with its type (simple, compound, complex). </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u="sng">
                <a:solidFill>
                  <a:srgbClr val="00C5B9"/>
                </a:solidFill>
                <a:latin typeface="Roboto"/>
                <a:ea typeface="Roboto"/>
                <a:cs typeface="Roboto"/>
                <a:sym typeface="Roboto"/>
                <a:hlinkClick r:id="rId3"/>
              </a:rPr>
              <a:t>Types of Sentences Handout</a:t>
            </a:r>
          </a:p>
          <a:p>
            <a:pPr lvl="0" rtl="0">
              <a:lnSpc>
                <a:spcPct val="150000"/>
              </a:lnSpc>
              <a:spcBef>
                <a:spcPts val="0"/>
              </a:spcBef>
              <a:buClr>
                <a:schemeClr val="dk1"/>
              </a:buClr>
              <a:buSzPct val="91666"/>
              <a:buFont typeface="Arial"/>
              <a:buNone/>
            </a:pPr>
            <a:endParaRPr sz="1200">
              <a:latin typeface="Roboto"/>
              <a:ea typeface="Roboto"/>
              <a:cs typeface="Roboto"/>
              <a:sym typeface="Roboto"/>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b="1">
                <a:solidFill>
                  <a:schemeClr val="dk1"/>
                </a:solidFill>
                <a:latin typeface="Roboto"/>
                <a:ea typeface="Roboto"/>
                <a:cs typeface="Roboto"/>
                <a:sym typeface="Roboto"/>
              </a:rPr>
              <a:t>Subject and Verb</a:t>
            </a:r>
          </a:p>
          <a:p>
            <a:pPr lvl="0" rtl="0">
              <a:lnSpc>
                <a:spcPct val="150000"/>
              </a:lnSpc>
              <a:spcBef>
                <a:spcPts val="0"/>
              </a:spcBef>
              <a:buNone/>
            </a:pPr>
            <a:r>
              <a:rPr lang="en" sz="1200" b="1">
                <a:solidFill>
                  <a:srgbClr val="333333"/>
                </a:solidFill>
                <a:latin typeface="Roboto"/>
                <a:ea typeface="Roboto"/>
                <a:cs typeface="Roboto"/>
                <a:sym typeface="Roboto"/>
              </a:rPr>
              <a:t>Lecture: </a:t>
            </a:r>
            <a:r>
              <a:rPr lang="en" sz="1200">
                <a:solidFill>
                  <a:srgbClr val="333333"/>
                </a:solidFill>
                <a:latin typeface="Roboto"/>
                <a:ea typeface="Roboto"/>
                <a:cs typeface="Roboto"/>
                <a:sym typeface="Roboto"/>
              </a:rPr>
              <a:t>A sentence is incorrect if the subject and verb do not agree. The subjects and verbs must agree in number and person. Agreeing in number means that a plural subject is matched with a plural form of the verb. For example, </a:t>
            </a:r>
            <a:r>
              <a:rPr lang="en" sz="1200" i="1">
                <a:solidFill>
                  <a:srgbClr val="333333"/>
                </a:solidFill>
                <a:latin typeface="Roboto"/>
                <a:ea typeface="Roboto"/>
                <a:cs typeface="Roboto"/>
                <a:sym typeface="Roboto"/>
              </a:rPr>
              <a:t>The rabbit hops</a:t>
            </a:r>
            <a:r>
              <a:rPr lang="en" sz="1200">
                <a:solidFill>
                  <a:srgbClr val="333333"/>
                </a:solidFill>
                <a:latin typeface="Roboto"/>
                <a:ea typeface="Roboto"/>
                <a:cs typeface="Roboto"/>
                <a:sym typeface="Roboto"/>
              </a:rPr>
              <a:t> but </a:t>
            </a:r>
            <a:r>
              <a:rPr lang="en" sz="1200" i="1">
                <a:solidFill>
                  <a:srgbClr val="333333"/>
                </a:solidFill>
                <a:latin typeface="Roboto"/>
                <a:ea typeface="Roboto"/>
                <a:cs typeface="Roboto"/>
                <a:sym typeface="Roboto"/>
              </a:rPr>
              <a:t>The rabbits hop</a:t>
            </a:r>
            <a:r>
              <a:rPr lang="en" sz="1200">
                <a:solidFill>
                  <a:srgbClr val="333333"/>
                </a:solidFill>
                <a:latin typeface="Roboto"/>
                <a:ea typeface="Roboto"/>
                <a:cs typeface="Roboto"/>
                <a:sym typeface="Roboto"/>
              </a:rPr>
              <a:t>. Agreeing in person means that the noun is matched with the appropriate verb. For example, </a:t>
            </a:r>
            <a:r>
              <a:rPr lang="en" sz="1200" i="1">
                <a:solidFill>
                  <a:srgbClr val="333333"/>
                </a:solidFill>
                <a:latin typeface="Roboto"/>
                <a:ea typeface="Roboto"/>
                <a:cs typeface="Roboto"/>
                <a:sym typeface="Roboto"/>
              </a:rPr>
              <a:t>I walk</a:t>
            </a:r>
            <a:r>
              <a:rPr lang="en" sz="1200">
                <a:solidFill>
                  <a:srgbClr val="333333"/>
                </a:solidFill>
                <a:latin typeface="Roboto"/>
                <a:ea typeface="Roboto"/>
                <a:cs typeface="Roboto"/>
                <a:sym typeface="Roboto"/>
              </a:rPr>
              <a:t> but </a:t>
            </a:r>
            <a:r>
              <a:rPr lang="en" sz="1200" i="1">
                <a:solidFill>
                  <a:srgbClr val="333333"/>
                </a:solidFill>
                <a:latin typeface="Roboto"/>
                <a:ea typeface="Roboto"/>
                <a:cs typeface="Roboto"/>
                <a:sym typeface="Roboto"/>
              </a:rPr>
              <a:t>He walks. </a:t>
            </a:r>
          </a:p>
          <a:p>
            <a:pPr lvl="0" rtl="0">
              <a:lnSpc>
                <a:spcPct val="150000"/>
              </a:lnSpc>
              <a:spcBef>
                <a:spcPts val="0"/>
              </a:spcBef>
              <a:buNone/>
            </a:pPr>
            <a:endParaRPr sz="1050" b="1">
              <a:solidFill>
                <a:srgbClr val="333333"/>
              </a:solidFill>
              <a:latin typeface="Georgia"/>
              <a:ea typeface="Georgia"/>
              <a:cs typeface="Georgia"/>
              <a:sym typeface="Georgia"/>
            </a:endParaRPr>
          </a:p>
          <a:p>
            <a:pPr lvl="0" rtl="0">
              <a:lnSpc>
                <a:spcPct val="150000"/>
              </a:lnSpc>
              <a:spcBef>
                <a:spcPts val="0"/>
              </a:spcBef>
              <a:buNone/>
            </a:pPr>
            <a:r>
              <a:rPr lang="en" sz="1200" b="1">
                <a:solidFill>
                  <a:schemeClr val="dk1"/>
                </a:solidFill>
                <a:latin typeface="Roboto"/>
                <a:ea typeface="Roboto"/>
                <a:cs typeface="Roboto"/>
                <a:sym typeface="Roboto"/>
              </a:rPr>
              <a:t>Pronoun Agreement</a:t>
            </a:r>
          </a:p>
          <a:p>
            <a:pPr lvl="0" rtl="0">
              <a:lnSpc>
                <a:spcPct val="150000"/>
              </a:lnSpc>
              <a:spcBef>
                <a:spcPts val="0"/>
              </a:spcBef>
              <a:buNone/>
            </a:pPr>
            <a:r>
              <a:rPr lang="en" sz="1200" b="1">
                <a:solidFill>
                  <a:schemeClr val="dk1"/>
                </a:solidFill>
                <a:latin typeface="Roboto"/>
                <a:ea typeface="Roboto"/>
                <a:cs typeface="Roboto"/>
                <a:sym typeface="Roboto"/>
              </a:rPr>
              <a:t>Lecture: </a:t>
            </a:r>
            <a:r>
              <a:rPr lang="en" sz="1200">
                <a:solidFill>
                  <a:srgbClr val="333333"/>
                </a:solidFill>
                <a:latin typeface="Roboto"/>
                <a:ea typeface="Roboto"/>
                <a:cs typeface="Roboto"/>
                <a:sym typeface="Roboto"/>
              </a:rPr>
              <a:t>Your </a:t>
            </a:r>
            <a:r>
              <a:rPr lang="en" sz="1200">
                <a:solidFill>
                  <a:srgbClr val="111111"/>
                </a:solidFill>
                <a:latin typeface="Roboto"/>
                <a:ea typeface="Roboto"/>
                <a:cs typeface="Roboto"/>
                <a:sym typeface="Roboto"/>
              </a:rPr>
              <a:t>pronouns (he, she, his, her, they, their, etc.) must match their antecedents (words being replaced by pronouns), in number and gender. For example, </a:t>
            </a:r>
            <a:r>
              <a:rPr lang="en" sz="1200" i="1">
                <a:solidFill>
                  <a:srgbClr val="111111"/>
                </a:solidFill>
                <a:latin typeface="Roboto"/>
                <a:ea typeface="Roboto"/>
                <a:cs typeface="Roboto"/>
                <a:sym typeface="Roboto"/>
              </a:rPr>
              <a:t>Barry keeps a pen on his desk, </a:t>
            </a:r>
            <a:r>
              <a:rPr lang="en" sz="1200">
                <a:solidFill>
                  <a:srgbClr val="111111"/>
                </a:solidFill>
                <a:latin typeface="Roboto"/>
                <a:ea typeface="Roboto"/>
                <a:cs typeface="Roboto"/>
                <a:sym typeface="Roboto"/>
              </a:rPr>
              <a:t>but </a:t>
            </a:r>
            <a:r>
              <a:rPr lang="en" sz="1200" i="1">
                <a:solidFill>
                  <a:srgbClr val="111111"/>
                </a:solidFill>
                <a:latin typeface="Roboto"/>
                <a:ea typeface="Roboto"/>
                <a:cs typeface="Roboto"/>
                <a:sym typeface="Roboto"/>
              </a:rPr>
              <a:t>Students keep pens on their desks.</a:t>
            </a:r>
          </a:p>
          <a:p>
            <a:pPr lvl="0" rtl="0">
              <a:lnSpc>
                <a:spcPct val="150000"/>
              </a:lnSpc>
              <a:spcBef>
                <a:spcPts val="0"/>
              </a:spcBef>
              <a:buNone/>
            </a:pPr>
            <a:endParaRPr sz="1050" b="1">
              <a:solidFill>
                <a:srgbClr val="111111"/>
              </a:solidFill>
              <a:highlight>
                <a:srgbClr val="FFFF00"/>
              </a:highlight>
              <a:latin typeface="Georgia"/>
              <a:ea typeface="Georgia"/>
              <a:cs typeface="Georgia"/>
              <a:sym typeface="Georgia"/>
            </a:endParaRPr>
          </a:p>
          <a:p>
            <a:pPr lvl="0" rtl="0">
              <a:lnSpc>
                <a:spcPct val="150000"/>
              </a:lnSpc>
              <a:spcBef>
                <a:spcPts val="0"/>
              </a:spcBef>
              <a:buNone/>
            </a:pPr>
            <a:r>
              <a:rPr lang="en" sz="1200" u="sng">
                <a:solidFill>
                  <a:srgbClr val="00C5B9"/>
                </a:solidFill>
                <a:latin typeface="Roboto"/>
                <a:ea typeface="Roboto"/>
                <a:cs typeface="Roboto"/>
                <a:sym typeface="Roboto"/>
                <a:hlinkClick r:id="rId3"/>
              </a:rPr>
              <a:t>Subject &amp; Verb Agreement Handout</a:t>
            </a:r>
          </a:p>
          <a:p>
            <a:pPr lvl="0" rtl="0">
              <a:lnSpc>
                <a:spcPct val="150000"/>
              </a:lnSpc>
              <a:spcBef>
                <a:spcPts val="0"/>
              </a:spcBef>
              <a:buNone/>
            </a:pPr>
            <a:r>
              <a:rPr lang="en" sz="1200" u="sng">
                <a:solidFill>
                  <a:srgbClr val="00C5B9"/>
                </a:solidFill>
                <a:latin typeface="Roboto"/>
                <a:ea typeface="Roboto"/>
                <a:cs typeface="Roboto"/>
                <a:sym typeface="Roboto"/>
                <a:hlinkClick r:id="rId4"/>
              </a:rPr>
              <a:t>Pronoun Agreement Handout</a:t>
            </a:r>
          </a:p>
          <a:p>
            <a:pPr lvl="0" rtl="0">
              <a:lnSpc>
                <a:spcPct val="150000"/>
              </a:lnSpc>
              <a:spcBef>
                <a:spcPts val="0"/>
              </a:spcBef>
              <a:buClr>
                <a:schemeClr val="dk1"/>
              </a:buClr>
              <a:buSzPct val="91666"/>
              <a:buFont typeface="Arial"/>
              <a:buNone/>
            </a:pPr>
            <a:endParaRPr sz="1200">
              <a:latin typeface="Roboto"/>
              <a:ea typeface="Roboto"/>
              <a:cs typeface="Roboto"/>
              <a:sym typeface="Robot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C5B9"/>
        </a:solidFill>
        <a:effectLst/>
      </p:bgPr>
    </p:bg>
    <p:spTree>
      <p:nvGrpSpPr>
        <p:cNvPr id="1" name="Shape 8"/>
        <p:cNvGrpSpPr/>
        <p:nvPr/>
      </p:nvGrpSpPr>
      <p:grpSpPr>
        <a:xfrm>
          <a:off x="0" y="0"/>
          <a:ext cx="0" cy="0"/>
          <a:chOff x="0" y="0"/>
          <a:chExt cx="0" cy="0"/>
        </a:xfrm>
      </p:grpSpPr>
      <p:sp>
        <p:nvSpPr>
          <p:cNvPr id="9" name="Shape 9"/>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
        <p:nvSpPr>
          <p:cNvPr id="10" name="Shape 10"/>
          <p:cNvSpPr txBox="1">
            <a:spLocks noGrp="1"/>
          </p:cNvSpPr>
          <p:nvPr>
            <p:ph type="ctrTitle"/>
          </p:nvPr>
        </p:nvSpPr>
        <p:spPr>
          <a:xfrm>
            <a:off x="1692000" y="3265350"/>
            <a:ext cx="5759999" cy="1546500"/>
          </a:xfrm>
          <a:prstGeom prst="rect">
            <a:avLst/>
          </a:prstGeom>
        </p:spPr>
        <p:txBody>
          <a:bodyPr lIns="91425" tIns="91425" rIns="91425" bIns="91425" anchor="t" anchorCtr="0"/>
          <a:lstStyle>
            <a:lvl1pPr lvl="0" algn="ctr">
              <a:spcBef>
                <a:spcPts val="0"/>
              </a:spcBef>
              <a:buClr>
                <a:srgbClr val="F05768"/>
              </a:buClr>
              <a:buSzPct val="100000"/>
              <a:defRPr sz="4800">
                <a:solidFill>
                  <a:srgbClr val="F05768"/>
                </a:solidFill>
              </a:defRPr>
            </a:lvl1pPr>
            <a:lvl2pPr lvl="1" algn="ctr">
              <a:spcBef>
                <a:spcPts val="0"/>
              </a:spcBef>
              <a:buClr>
                <a:srgbClr val="F05768"/>
              </a:buClr>
              <a:buSzPct val="100000"/>
              <a:defRPr sz="4800">
                <a:solidFill>
                  <a:srgbClr val="F05768"/>
                </a:solidFill>
              </a:defRPr>
            </a:lvl2pPr>
            <a:lvl3pPr lvl="2" algn="ctr">
              <a:spcBef>
                <a:spcPts val="0"/>
              </a:spcBef>
              <a:buClr>
                <a:srgbClr val="F05768"/>
              </a:buClr>
              <a:buSzPct val="100000"/>
              <a:defRPr sz="4800">
                <a:solidFill>
                  <a:srgbClr val="F05768"/>
                </a:solidFill>
              </a:defRPr>
            </a:lvl3pPr>
            <a:lvl4pPr lvl="3" algn="ctr">
              <a:spcBef>
                <a:spcPts val="0"/>
              </a:spcBef>
              <a:buClr>
                <a:srgbClr val="F05768"/>
              </a:buClr>
              <a:buSzPct val="100000"/>
              <a:defRPr sz="4800">
                <a:solidFill>
                  <a:srgbClr val="F05768"/>
                </a:solidFill>
              </a:defRPr>
            </a:lvl4pPr>
            <a:lvl5pPr lvl="4" algn="ctr">
              <a:spcBef>
                <a:spcPts val="0"/>
              </a:spcBef>
              <a:buClr>
                <a:srgbClr val="F05768"/>
              </a:buClr>
              <a:buSzPct val="100000"/>
              <a:defRPr sz="4800">
                <a:solidFill>
                  <a:srgbClr val="F05768"/>
                </a:solidFill>
              </a:defRPr>
            </a:lvl5pPr>
            <a:lvl6pPr lvl="5" algn="ctr">
              <a:spcBef>
                <a:spcPts val="0"/>
              </a:spcBef>
              <a:buClr>
                <a:srgbClr val="F05768"/>
              </a:buClr>
              <a:buSzPct val="100000"/>
              <a:defRPr sz="4800">
                <a:solidFill>
                  <a:srgbClr val="F05768"/>
                </a:solidFill>
              </a:defRPr>
            </a:lvl6pPr>
            <a:lvl7pPr lvl="6" algn="ctr">
              <a:spcBef>
                <a:spcPts val="0"/>
              </a:spcBef>
              <a:buClr>
                <a:srgbClr val="F05768"/>
              </a:buClr>
              <a:buSzPct val="100000"/>
              <a:defRPr sz="4800">
                <a:solidFill>
                  <a:srgbClr val="F05768"/>
                </a:solidFill>
              </a:defRPr>
            </a:lvl7pPr>
            <a:lvl8pPr lvl="7" algn="ctr">
              <a:spcBef>
                <a:spcPts val="0"/>
              </a:spcBef>
              <a:buClr>
                <a:srgbClr val="F05768"/>
              </a:buClr>
              <a:buSzPct val="100000"/>
              <a:defRPr sz="4800">
                <a:solidFill>
                  <a:srgbClr val="F05768"/>
                </a:solidFill>
              </a:defRPr>
            </a:lvl8pPr>
            <a:lvl9pPr lvl="8" algn="ctr">
              <a:spcBef>
                <a:spcPts val="0"/>
              </a:spcBef>
              <a:buClr>
                <a:srgbClr val="F05768"/>
              </a:buClr>
              <a:buSzPct val="100000"/>
              <a:defRPr sz="4800">
                <a:solidFill>
                  <a:srgbClr val="F05768"/>
                </a:solidFill>
              </a:defRPr>
            </a:lvl9pPr>
          </a:lstStyle>
          <a:p>
            <a:endParaRPr/>
          </a:p>
        </p:txBody>
      </p:sp>
      <p:sp>
        <p:nvSpPr>
          <p:cNvPr id="11" name="Shape 11"/>
          <p:cNvSpPr/>
          <p:nvPr/>
        </p:nvSpPr>
        <p:spPr>
          <a:xfrm>
            <a:off x="3855150" y="1840275"/>
            <a:ext cx="1433699" cy="955799"/>
          </a:xfrm>
          <a:prstGeom prst="wedgeRectCallout">
            <a:avLst>
              <a:gd name="adj1" fmla="val 8366"/>
              <a:gd name="adj2" fmla="val 80819"/>
            </a:avLst>
          </a:prstGeom>
          <a:noFill/>
          <a:ln w="114300" cap="flat" cmpd="sng">
            <a:solidFill>
              <a:srgbClr val="F05768"/>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3"/>
        <p:cNvGrpSpPr/>
        <p:nvPr/>
      </p:nvGrpSpPr>
      <p:grpSpPr>
        <a:xfrm>
          <a:off x="0" y="0"/>
          <a:ext cx="0" cy="0"/>
          <a:chOff x="0" y="0"/>
          <a:chExt cx="0" cy="0"/>
        </a:xfrm>
      </p:grpSpPr>
      <p:sp>
        <p:nvSpPr>
          <p:cNvPr id="64" name="Shape 64"/>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ink">
    <p:bg>
      <p:bgPr>
        <a:solidFill>
          <a:srgbClr val="FD8E80"/>
        </a:solidFill>
        <a:effectLst/>
      </p:bgPr>
    </p:bg>
    <p:spTree>
      <p:nvGrpSpPr>
        <p:cNvPr id="1" name="Shape 65"/>
        <p:cNvGrpSpPr/>
        <p:nvPr/>
      </p:nvGrpSpPr>
      <p:grpSpPr>
        <a:xfrm>
          <a:off x="0" y="0"/>
          <a:ext cx="0" cy="0"/>
          <a:chOff x="0" y="0"/>
          <a:chExt cx="0" cy="0"/>
        </a:xfrm>
      </p:grpSpPr>
      <p:sp>
        <p:nvSpPr>
          <p:cNvPr id="66" name="Shape 66"/>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teal">
    <p:bg>
      <p:bgPr>
        <a:solidFill>
          <a:srgbClr val="6CF3CE"/>
        </a:solidFill>
        <a:effectLst/>
      </p:bgPr>
    </p:bg>
    <p:spTree>
      <p:nvGrpSpPr>
        <p:cNvPr id="1" name="Shape 67"/>
        <p:cNvGrpSpPr/>
        <p:nvPr/>
      </p:nvGrpSpPr>
      <p:grpSpPr>
        <a:xfrm>
          <a:off x="0" y="0"/>
          <a:ext cx="0" cy="0"/>
          <a:chOff x="0" y="0"/>
          <a:chExt cx="0" cy="0"/>
        </a:xfrm>
      </p:grpSpPr>
      <p:sp>
        <p:nvSpPr>
          <p:cNvPr id="68" name="Shape 68"/>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dark">
    <p:bg>
      <p:bgPr>
        <a:solidFill>
          <a:srgbClr val="00C5B9"/>
        </a:solidFill>
        <a:effectLst/>
      </p:bgPr>
    </p:bg>
    <p:spTree>
      <p:nvGrpSpPr>
        <p:cNvPr id="1" name="Shape 69"/>
        <p:cNvGrpSpPr/>
        <p:nvPr/>
      </p:nvGrpSpPr>
      <p:grpSpPr>
        <a:xfrm>
          <a:off x="0" y="0"/>
          <a:ext cx="0" cy="0"/>
          <a:chOff x="0" y="0"/>
          <a:chExt cx="0" cy="0"/>
        </a:xfrm>
      </p:grpSpPr>
      <p:sp>
        <p:nvSpPr>
          <p:cNvPr id="70" name="Shape 70"/>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teal">
    <p:bg>
      <p:bgPr>
        <a:solidFill>
          <a:srgbClr val="6CF3CE"/>
        </a:solidFill>
        <a:effectLst/>
      </p:bgPr>
    </p:bg>
    <p:spTree>
      <p:nvGrpSpPr>
        <p:cNvPr id="1" name="Shape 12"/>
        <p:cNvGrpSpPr/>
        <p:nvPr/>
      </p:nvGrpSpPr>
      <p:grpSpPr>
        <a:xfrm>
          <a:off x="0" y="0"/>
          <a:ext cx="0" cy="0"/>
          <a:chOff x="0" y="0"/>
          <a:chExt cx="0" cy="0"/>
        </a:xfrm>
      </p:grpSpPr>
      <p:sp>
        <p:nvSpPr>
          <p:cNvPr id="13" name="Shape 13"/>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rtl="0">
              <a:spcBef>
                <a:spcPts val="0"/>
              </a:spcBef>
              <a:buNone/>
            </a:pPr>
            <a:endParaRPr/>
          </a:p>
        </p:txBody>
      </p:sp>
      <p:sp>
        <p:nvSpPr>
          <p:cNvPr id="14" name="Shape 14"/>
          <p:cNvSpPr txBox="1">
            <a:spLocks noGrp="1"/>
          </p:cNvSpPr>
          <p:nvPr>
            <p:ph type="ctrTitle"/>
          </p:nvPr>
        </p:nvSpPr>
        <p:spPr>
          <a:xfrm>
            <a:off x="665225" y="2018025"/>
            <a:ext cx="4927500" cy="1546500"/>
          </a:xfrm>
          <a:prstGeom prst="rect">
            <a:avLst/>
          </a:prstGeom>
        </p:spPr>
        <p:txBody>
          <a:bodyPr lIns="91425" tIns="91425" rIns="91425" bIns="91425" anchor="b"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15" name="Shape 15"/>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16" name="Shape 16"/>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ubtitle pink">
    <p:bg>
      <p:bgPr>
        <a:solidFill>
          <a:srgbClr val="FD8E80"/>
        </a:solidFill>
        <a:effectLst/>
      </p:bgPr>
    </p:bg>
    <p:spTree>
      <p:nvGrpSpPr>
        <p:cNvPr id="1" name="Shape 17"/>
        <p:cNvGrpSpPr/>
        <p:nvPr/>
      </p:nvGrpSpPr>
      <p:grpSpPr>
        <a:xfrm>
          <a:off x="0" y="0"/>
          <a:ext cx="0" cy="0"/>
          <a:chOff x="0" y="0"/>
          <a:chExt cx="0" cy="0"/>
        </a:xfrm>
      </p:grpSpPr>
      <p:sp>
        <p:nvSpPr>
          <p:cNvPr id="18" name="Shape 18"/>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rtl="0">
              <a:spcBef>
                <a:spcPts val="0"/>
              </a:spcBef>
              <a:buNone/>
            </a:pPr>
            <a:endParaRPr/>
          </a:p>
        </p:txBody>
      </p:sp>
      <p:sp>
        <p:nvSpPr>
          <p:cNvPr id="19" name="Shape 19"/>
          <p:cNvSpPr txBox="1">
            <a:spLocks noGrp="1"/>
          </p:cNvSpPr>
          <p:nvPr>
            <p:ph type="ctrTitle"/>
          </p:nvPr>
        </p:nvSpPr>
        <p:spPr>
          <a:xfrm>
            <a:off x="665225" y="2018025"/>
            <a:ext cx="4927500" cy="1546500"/>
          </a:xfrm>
          <a:prstGeom prst="rect">
            <a:avLst/>
          </a:prstGeom>
        </p:spPr>
        <p:txBody>
          <a:bodyPr lIns="91425" tIns="91425" rIns="91425" bIns="91425" anchor="ctr"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20" name="Shape 20"/>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21" name="Shape 21"/>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Quote">
    <p:bg>
      <p:bgPr>
        <a:solidFill>
          <a:srgbClr val="F05768"/>
        </a:solidFill>
        <a:effectLst/>
      </p:bgPr>
    </p:bg>
    <p:spTree>
      <p:nvGrpSpPr>
        <p:cNvPr id="1" name="Shape 22"/>
        <p:cNvGrpSpPr/>
        <p:nvPr/>
      </p:nvGrpSpPr>
      <p:grpSpPr>
        <a:xfrm>
          <a:off x="0" y="0"/>
          <a:ext cx="0" cy="0"/>
          <a:chOff x="0" y="0"/>
          <a:chExt cx="0" cy="0"/>
        </a:xfrm>
      </p:grpSpPr>
      <p:sp>
        <p:nvSpPr>
          <p:cNvPr id="23" name="Shape 23"/>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rtl="0">
              <a:spcBef>
                <a:spcPts val="0"/>
              </a:spcBef>
              <a:buNone/>
            </a:pPr>
            <a:endParaRPr/>
          </a:p>
        </p:txBody>
      </p:sp>
      <p:sp>
        <p:nvSpPr>
          <p:cNvPr id="24" name="Shape 24"/>
          <p:cNvSpPr/>
          <p:nvPr/>
        </p:nvSpPr>
        <p:spPr>
          <a:xfrm>
            <a:off x="3855150" y="1459275"/>
            <a:ext cx="1433699" cy="955799"/>
          </a:xfrm>
          <a:prstGeom prst="wedgeRectCallout">
            <a:avLst>
              <a:gd name="adj1" fmla="val 8366"/>
              <a:gd name="adj2" fmla="val 80819"/>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5" name="Shape 25"/>
          <p:cNvSpPr txBox="1">
            <a:spLocks noGrp="1"/>
          </p:cNvSpPr>
          <p:nvPr>
            <p:ph type="body" idx="1"/>
          </p:nvPr>
        </p:nvSpPr>
        <p:spPr>
          <a:xfrm>
            <a:off x="810450" y="2790325"/>
            <a:ext cx="7523099" cy="804299"/>
          </a:xfrm>
          <a:prstGeom prst="rect">
            <a:avLst/>
          </a:prstGeom>
        </p:spPr>
        <p:txBody>
          <a:bodyPr lIns="91425" tIns="91425" rIns="91425" bIns="91425" anchor="t" anchorCtr="0"/>
          <a:lstStyle>
            <a:lvl1pPr lvl="0" algn="ctr" rtl="0">
              <a:spcBef>
                <a:spcPts val="0"/>
              </a:spcBef>
              <a:defRPr i="1"/>
            </a:lvl1pPr>
            <a:lvl2pPr lvl="1" algn="ctr" rtl="0">
              <a:spcBef>
                <a:spcPts val="0"/>
              </a:spcBef>
              <a:defRPr i="1"/>
            </a:lvl2pPr>
            <a:lvl3pPr lvl="2" algn="ctr" rtl="0">
              <a:spcBef>
                <a:spcPts val="0"/>
              </a:spcBef>
              <a:defRPr i="1"/>
            </a:lvl3pPr>
            <a:lvl4pPr lvl="3" algn="ctr" rtl="0">
              <a:spcBef>
                <a:spcPts val="0"/>
              </a:spcBef>
              <a:defRPr i="1"/>
            </a:lvl4pPr>
            <a:lvl5pPr lvl="4" algn="ctr" rtl="0">
              <a:spcBef>
                <a:spcPts val="0"/>
              </a:spcBef>
              <a:defRPr i="1"/>
            </a:lvl5pPr>
            <a:lvl6pPr lvl="5" algn="ctr" rtl="0">
              <a:spcBef>
                <a:spcPts val="0"/>
              </a:spcBef>
              <a:defRPr i="1"/>
            </a:lvl6pPr>
            <a:lvl7pPr lvl="6" algn="ctr" rtl="0">
              <a:spcBef>
                <a:spcPts val="0"/>
              </a:spcBef>
              <a:defRPr i="1"/>
            </a:lvl7pPr>
            <a:lvl8pPr lvl="7" algn="ctr" rtl="0">
              <a:spcBef>
                <a:spcPts val="0"/>
              </a:spcBef>
              <a:defRPr i="1"/>
            </a:lvl8pPr>
            <a:lvl9pPr lvl="8" algn="ctr">
              <a:spcBef>
                <a:spcPts val="0"/>
              </a:spcBef>
              <a:defRPr i="1"/>
            </a:lvl9pPr>
          </a:lstStyle>
          <a:p>
            <a:endParaRPr/>
          </a:p>
        </p:txBody>
      </p:sp>
      <p:sp>
        <p:nvSpPr>
          <p:cNvPr id="26" name="Shape 26"/>
          <p:cNvSpPr txBox="1"/>
          <p:nvPr/>
        </p:nvSpPr>
        <p:spPr>
          <a:xfrm>
            <a:off x="3593400" y="1499025"/>
            <a:ext cx="1957200" cy="871499"/>
          </a:xfrm>
          <a:prstGeom prst="rect">
            <a:avLst/>
          </a:prstGeom>
          <a:noFill/>
          <a:ln>
            <a:noFill/>
          </a:ln>
        </p:spPr>
        <p:txBody>
          <a:bodyPr lIns="91425" tIns="91425" rIns="91425" bIns="91425" anchor="t" anchorCtr="0">
            <a:noAutofit/>
          </a:bodyPr>
          <a:lstStyle/>
          <a:p>
            <a:pPr lvl="0" algn="ctr">
              <a:spcBef>
                <a:spcPts val="0"/>
              </a:spcBef>
              <a:buNone/>
            </a:pPr>
            <a:r>
              <a:rPr lang="en" sz="6000" b="1">
                <a:solidFill>
                  <a:srgbClr val="00C5B9"/>
                </a:solidFill>
                <a:latin typeface="Source Sans Pro"/>
                <a:ea typeface="Source Sans Pro"/>
                <a:cs typeface="Source Sans Pro"/>
                <a:sym typeface="Source Sans Pro"/>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7"/>
        <p:cNvGrpSpPr/>
        <p:nvPr/>
      </p:nvGrpSpPr>
      <p:grpSpPr>
        <a:xfrm>
          <a:off x="0" y="0"/>
          <a:ext cx="0" cy="0"/>
          <a:chOff x="0" y="0"/>
          <a:chExt cx="0" cy="0"/>
        </a:xfrm>
      </p:grpSpPr>
      <p:sp>
        <p:nvSpPr>
          <p:cNvPr id="28" name="Shape 28"/>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29" name="Shape 29"/>
          <p:cNvGrpSpPr/>
          <p:nvPr/>
        </p:nvGrpSpPr>
        <p:grpSpPr>
          <a:xfrm>
            <a:off x="180850" y="168450"/>
            <a:ext cx="8781899" cy="1296663"/>
            <a:chOff x="180850" y="168450"/>
            <a:chExt cx="8781899" cy="1296663"/>
          </a:xfrm>
        </p:grpSpPr>
        <p:sp>
          <p:nvSpPr>
            <p:cNvPr id="30" name="Shape 30"/>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33" name="Shape 33"/>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a:spcBef>
                <a:spcPts val="0"/>
              </a:spcBef>
              <a:defRPr/>
            </a:lvl1pPr>
            <a:lvl2pPr lvl="1" algn="l">
              <a:spcBef>
                <a:spcPts val="0"/>
              </a:spcBef>
              <a:buClr>
                <a:srgbClr val="FFFFFF"/>
              </a:buClr>
              <a:defRPr>
                <a:solidFill>
                  <a:srgbClr val="FFFFFF"/>
                </a:solidFill>
              </a:defRPr>
            </a:lvl2pPr>
            <a:lvl3pPr lvl="2" algn="l">
              <a:spcBef>
                <a:spcPts val="0"/>
              </a:spcBef>
              <a:buClr>
                <a:srgbClr val="FFFFFF"/>
              </a:buClr>
              <a:defRPr>
                <a:solidFill>
                  <a:srgbClr val="FFFFFF"/>
                </a:solidFill>
              </a:defRPr>
            </a:lvl3pPr>
            <a:lvl4pPr lvl="3" algn="l">
              <a:spcBef>
                <a:spcPts val="0"/>
              </a:spcBef>
              <a:buClr>
                <a:srgbClr val="FFFFFF"/>
              </a:buClr>
              <a:defRPr>
                <a:solidFill>
                  <a:srgbClr val="FFFFFF"/>
                </a:solidFill>
              </a:defRPr>
            </a:lvl4pPr>
            <a:lvl5pPr lvl="4" algn="l">
              <a:spcBef>
                <a:spcPts val="0"/>
              </a:spcBef>
              <a:buClr>
                <a:srgbClr val="FFFFFF"/>
              </a:buClr>
              <a:defRPr>
                <a:solidFill>
                  <a:srgbClr val="FFFFFF"/>
                </a:solidFill>
              </a:defRPr>
            </a:lvl5pPr>
            <a:lvl6pPr lvl="5" algn="l">
              <a:spcBef>
                <a:spcPts val="0"/>
              </a:spcBef>
              <a:buClr>
                <a:srgbClr val="FFFFFF"/>
              </a:buClr>
              <a:defRPr>
                <a:solidFill>
                  <a:srgbClr val="FFFFFF"/>
                </a:solidFill>
              </a:defRPr>
            </a:lvl6pPr>
            <a:lvl7pPr lvl="6" algn="l">
              <a:spcBef>
                <a:spcPts val="0"/>
              </a:spcBef>
              <a:buClr>
                <a:srgbClr val="FFFFFF"/>
              </a:buClr>
              <a:defRPr>
                <a:solidFill>
                  <a:srgbClr val="FFFFFF"/>
                </a:solidFill>
              </a:defRPr>
            </a:lvl7pPr>
            <a:lvl8pPr lvl="7" algn="l">
              <a:spcBef>
                <a:spcPts val="0"/>
              </a:spcBef>
              <a:buClr>
                <a:srgbClr val="FFFFFF"/>
              </a:buClr>
              <a:defRPr>
                <a:solidFill>
                  <a:srgbClr val="FFFFFF"/>
                </a:solidFill>
              </a:defRPr>
            </a:lvl8pPr>
            <a:lvl9pPr lvl="8" algn="l">
              <a:spcBef>
                <a:spcPts val="0"/>
              </a:spcBef>
              <a:buClr>
                <a:srgbClr val="FFFFFF"/>
              </a:buClr>
              <a:defRPr>
                <a:solidFill>
                  <a:srgbClr val="FFFFFF"/>
                </a:solidFill>
              </a:defRPr>
            </a:lvl9pPr>
          </a:lstStyle>
          <a:p>
            <a:endParaRPr/>
          </a:p>
        </p:txBody>
      </p:sp>
      <p:sp>
        <p:nvSpPr>
          <p:cNvPr id="34" name="Shape 34"/>
          <p:cNvSpPr txBox="1">
            <a:spLocks noGrp="1"/>
          </p:cNvSpPr>
          <p:nvPr>
            <p:ph type="body" idx="1"/>
          </p:nvPr>
        </p:nvSpPr>
        <p:spPr>
          <a:xfrm>
            <a:off x="753150" y="1600200"/>
            <a:ext cx="7637700" cy="4967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5"/>
        <p:cNvGrpSpPr/>
        <p:nvPr/>
      </p:nvGrpSpPr>
      <p:grpSpPr>
        <a:xfrm>
          <a:off x="0" y="0"/>
          <a:ext cx="0" cy="0"/>
          <a:chOff x="0" y="0"/>
          <a:chExt cx="0" cy="0"/>
        </a:xfrm>
      </p:grpSpPr>
      <p:sp>
        <p:nvSpPr>
          <p:cNvPr id="36" name="Shape 36"/>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37" name="Shape 37"/>
          <p:cNvGrpSpPr/>
          <p:nvPr/>
        </p:nvGrpSpPr>
        <p:grpSpPr>
          <a:xfrm>
            <a:off x="180850" y="168450"/>
            <a:ext cx="8781899" cy="1296663"/>
            <a:chOff x="180850" y="168450"/>
            <a:chExt cx="8781899" cy="1296663"/>
          </a:xfrm>
        </p:grpSpPr>
        <p:sp>
          <p:nvSpPr>
            <p:cNvPr id="38" name="Shape 38"/>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9" name="Shape 39"/>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0" name="Shape 40"/>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41" name="Shape 41"/>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42" name="Shape 42"/>
          <p:cNvSpPr txBox="1">
            <a:spLocks noGrp="1"/>
          </p:cNvSpPr>
          <p:nvPr>
            <p:ph type="body" idx="1"/>
          </p:nvPr>
        </p:nvSpPr>
        <p:spPr>
          <a:xfrm>
            <a:off x="457200"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3" name="Shape 43"/>
          <p:cNvSpPr txBox="1">
            <a:spLocks noGrp="1"/>
          </p:cNvSpPr>
          <p:nvPr>
            <p:ph type="body" idx="2"/>
          </p:nvPr>
        </p:nvSpPr>
        <p:spPr>
          <a:xfrm>
            <a:off x="4692274"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4"/>
        <p:cNvGrpSpPr/>
        <p:nvPr/>
      </p:nvGrpSpPr>
      <p:grpSpPr>
        <a:xfrm>
          <a:off x="0" y="0"/>
          <a:ext cx="0" cy="0"/>
          <a:chOff x="0" y="0"/>
          <a:chExt cx="0" cy="0"/>
        </a:xfrm>
      </p:grpSpPr>
      <p:sp>
        <p:nvSpPr>
          <p:cNvPr id="45" name="Shape 45"/>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46" name="Shape 46"/>
          <p:cNvGrpSpPr/>
          <p:nvPr/>
        </p:nvGrpSpPr>
        <p:grpSpPr>
          <a:xfrm>
            <a:off x="180850" y="168450"/>
            <a:ext cx="8781899" cy="1296663"/>
            <a:chOff x="180850" y="168450"/>
            <a:chExt cx="8781899" cy="1296663"/>
          </a:xfrm>
        </p:grpSpPr>
        <p:sp>
          <p:nvSpPr>
            <p:cNvPr id="47" name="Shape 47"/>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9" name="Shape 49"/>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0" name="Shape 50"/>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51" name="Shape 51"/>
          <p:cNvSpPr txBox="1">
            <a:spLocks noGrp="1"/>
          </p:cNvSpPr>
          <p:nvPr>
            <p:ph type="body" idx="1"/>
          </p:nvPr>
        </p:nvSpPr>
        <p:spPr>
          <a:xfrm>
            <a:off x="489283"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2" name="Shape 52"/>
          <p:cNvSpPr txBox="1">
            <a:spLocks noGrp="1"/>
          </p:cNvSpPr>
          <p:nvPr>
            <p:ph type="body" idx="2"/>
          </p:nvPr>
        </p:nvSpPr>
        <p:spPr>
          <a:xfrm>
            <a:off x="3256050"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3" name="Shape 53"/>
          <p:cNvSpPr txBox="1">
            <a:spLocks noGrp="1"/>
          </p:cNvSpPr>
          <p:nvPr>
            <p:ph type="body" idx="3"/>
          </p:nvPr>
        </p:nvSpPr>
        <p:spPr>
          <a:xfrm>
            <a:off x="6022816"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grpSp>
        <p:nvGrpSpPr>
          <p:cNvPr id="55" name="Shape 55"/>
          <p:cNvGrpSpPr/>
          <p:nvPr/>
        </p:nvGrpSpPr>
        <p:grpSpPr>
          <a:xfrm>
            <a:off x="180850" y="168450"/>
            <a:ext cx="8781899" cy="1296663"/>
            <a:chOff x="180850" y="168450"/>
            <a:chExt cx="8781899" cy="1296663"/>
          </a:xfrm>
        </p:grpSpPr>
        <p:sp>
          <p:nvSpPr>
            <p:cNvPr id="56" name="Shape 56"/>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7" name="Shape 57"/>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9" name="Shape 59"/>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0"/>
        <p:cNvGrpSpPr/>
        <p:nvPr/>
      </p:nvGrpSpPr>
      <p:grpSpPr>
        <a:xfrm>
          <a:off x="0" y="0"/>
          <a:ext cx="0" cy="0"/>
          <a:chOff x="0" y="0"/>
          <a:chExt cx="0" cy="0"/>
        </a:xfrm>
      </p:grpSpPr>
      <p:sp>
        <p:nvSpPr>
          <p:cNvPr id="61" name="Shape 61"/>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
        <p:nvSpPr>
          <p:cNvPr id="62" name="Shape 62"/>
          <p:cNvSpPr txBox="1">
            <a:spLocks noGrp="1"/>
          </p:cNvSpPr>
          <p:nvPr>
            <p:ph type="body" idx="1"/>
          </p:nvPr>
        </p:nvSpPr>
        <p:spPr>
          <a:xfrm>
            <a:off x="370050" y="6049300"/>
            <a:ext cx="8403900" cy="518400"/>
          </a:xfrm>
          <a:prstGeom prst="rect">
            <a:avLst/>
          </a:prstGeom>
        </p:spPr>
        <p:txBody>
          <a:bodyPr lIns="91425" tIns="91425" rIns="91425" bIns="91425" anchor="ctr" anchorCtr="0"/>
          <a:lstStyle>
            <a:lvl1pPr lvl="0" algn="ctr">
              <a:spcBef>
                <a:spcPts val="360"/>
              </a:spcBef>
              <a:buSzPct val="100000"/>
              <a:buNone/>
              <a:defRPr sz="1400" b="1"/>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80050" y="274650"/>
            <a:ext cx="7383899" cy="1143000"/>
          </a:xfrm>
          <a:prstGeom prst="rect">
            <a:avLst/>
          </a:prstGeom>
          <a:noFill/>
          <a:ln>
            <a:noFill/>
          </a:ln>
        </p:spPr>
        <p:txBody>
          <a:bodyPr lIns="91425" tIns="91425" rIns="91425" bIns="91425" anchor="ctr" anchorCtr="0"/>
          <a:lstStyle>
            <a:lvl1pPr lvl="0"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1pPr>
            <a:lvl2pPr lvl="1"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2pPr>
            <a:lvl3pPr lvl="2"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3pPr>
            <a:lvl4pPr lvl="3"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4pPr>
            <a:lvl5pPr lvl="4"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5pPr>
            <a:lvl6pPr lvl="5"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6pPr>
            <a:lvl7pPr lvl="6"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7pPr>
            <a:lvl8pPr lvl="7"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8pPr>
            <a:lvl9pPr lvl="8"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9pPr>
          </a:lstStyle>
          <a:p>
            <a:endParaRPr/>
          </a:p>
        </p:txBody>
      </p:sp>
      <p:sp>
        <p:nvSpPr>
          <p:cNvPr id="7" name="Shape 7"/>
          <p:cNvSpPr txBox="1">
            <a:spLocks noGrp="1"/>
          </p:cNvSpPr>
          <p:nvPr>
            <p:ph type="body" idx="1"/>
          </p:nvPr>
        </p:nvSpPr>
        <p:spPr>
          <a:xfrm>
            <a:off x="880050" y="1600209"/>
            <a:ext cx="7383899" cy="4967700"/>
          </a:xfrm>
          <a:prstGeom prst="rect">
            <a:avLst/>
          </a:prstGeom>
          <a:noFill/>
          <a:ln>
            <a:noFill/>
          </a:ln>
        </p:spPr>
        <p:txBody>
          <a:bodyPr lIns="91425" tIns="91425" rIns="91425" bIns="91425" anchor="t" anchorCtr="0"/>
          <a:lstStyle>
            <a:lvl1pPr lvl="0">
              <a:spcBef>
                <a:spcPts val="600"/>
              </a:spcBef>
              <a:buClr>
                <a:srgbClr val="2F3848"/>
              </a:buClr>
              <a:buSzPct val="100000"/>
              <a:buFont typeface="Source Sans Pro"/>
              <a:buChar char="■"/>
              <a:defRPr sz="3200">
                <a:solidFill>
                  <a:srgbClr val="2F3848"/>
                </a:solidFill>
                <a:latin typeface="Source Sans Pro"/>
                <a:ea typeface="Source Sans Pro"/>
                <a:cs typeface="Source Sans Pro"/>
                <a:sym typeface="Source Sans Pro"/>
              </a:defRPr>
            </a:lvl1pPr>
            <a:lvl2pPr lvl="1">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2pPr>
            <a:lvl3pPr lvl="2">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3pPr>
            <a:lvl4pPr lvl="3">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4pPr>
            <a:lvl5pPr lvl="4">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5pPr>
            <a:lvl6pPr lvl="5">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6pPr>
            <a:lvl7pPr lvl="6">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7pPr>
            <a:lvl8pPr lvl="7">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8pPr>
            <a:lvl9pPr lvl="8">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8" Type="http://schemas.openxmlformats.org/officeDocument/2006/relationships/hyperlink" Target="www.flaticon.com" TargetMode="External"/><Relationship Id="rId3" Type="http://schemas.openxmlformats.org/officeDocument/2006/relationships/hyperlink" Target="http://www.slidescarnival.com/" TargetMode="External"/><Relationship Id="rId7" Type="http://schemas.openxmlformats.org/officeDocument/2006/relationships/hyperlink" Target="http://www.freepik.com" TargetMode="External"/><Relationship Id="rId2" Type="http://schemas.openxmlformats.org/officeDocument/2006/relationships/notesSlide" Target="../notesSlides/notesSlide29.xml"/><Relationship Id="rId1" Type="http://schemas.openxmlformats.org/officeDocument/2006/relationships/slideLayout" Target="../slideLayouts/slideLayout5.xml"/><Relationship Id="rId6" Type="http://schemas.openxmlformats.org/officeDocument/2006/relationships/hyperlink" Target="https://www.iconfinder.com/" TargetMode="External"/><Relationship Id="rId5" Type="http://schemas.openxmlformats.org/officeDocument/2006/relationships/hyperlink" Target="https://www.iconfinder.com/tmthymllr" TargetMode="External"/><Relationship Id="rId4" Type="http://schemas.openxmlformats.org/officeDocument/2006/relationships/hyperlink" Target="https://www.iconfinder.com/iconsets/devine-icons-part-2" TargetMode="External"/><Relationship Id="rId9" Type="http://schemas.openxmlformats.org/officeDocument/2006/relationships/image" Target="../media/image3.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1692000" y="3265350"/>
            <a:ext cx="5759999" cy="1546500"/>
          </a:xfrm>
          <a:prstGeom prst="rect">
            <a:avLst/>
          </a:prstGeom>
        </p:spPr>
        <p:txBody>
          <a:bodyPr lIns="91425" tIns="91425" rIns="91425" bIns="91425" anchor="t" anchorCtr="0">
            <a:noAutofit/>
          </a:bodyPr>
          <a:lstStyle/>
          <a:p>
            <a:pPr lvl="0">
              <a:spcBef>
                <a:spcPts val="0"/>
              </a:spcBef>
              <a:buNone/>
            </a:pPr>
            <a:r>
              <a:rPr lang="en">
                <a:latin typeface="Roboto"/>
                <a:ea typeface="Roboto"/>
                <a:cs typeface="Roboto"/>
                <a:sym typeface="Roboto"/>
              </a:rPr>
              <a:t>GRAMMAR &amp; PUNCTUATION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Parallelism</a:t>
            </a:r>
          </a:p>
        </p:txBody>
      </p:sp>
      <p:sp>
        <p:nvSpPr>
          <p:cNvPr id="135" name="Shape 135"/>
          <p:cNvSpPr txBox="1">
            <a:spLocks noGrp="1"/>
          </p:cNvSpPr>
          <p:nvPr>
            <p:ph type="body" idx="1"/>
          </p:nvPr>
        </p:nvSpPr>
        <p:spPr>
          <a:xfrm>
            <a:off x="479425" y="1889625"/>
            <a:ext cx="8233800" cy="3960299"/>
          </a:xfrm>
          <a:prstGeom prst="rect">
            <a:avLst/>
          </a:prstGeom>
        </p:spPr>
        <p:txBody>
          <a:bodyPr lIns="91425" tIns="91425" rIns="91425" bIns="91425" anchor="t" anchorCtr="0">
            <a:noAutofit/>
          </a:bodyPr>
          <a:lstStyle/>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Presents ideas with the same weight in a sentence or phrase</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Introduces items in a list with the same part of speech and the same case and tense. (e.g., all singular present-tense verbs)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Helps your writing to flow and provides impact</a:t>
            </a:r>
          </a:p>
          <a:p>
            <a:pPr lvl="0" rtl="0">
              <a:lnSpc>
                <a:spcPct val="150000"/>
              </a:lnSpc>
              <a:spcBef>
                <a:spcPts val="0"/>
              </a:spcBef>
              <a:buNone/>
            </a:pPr>
            <a:endParaRPr sz="1800">
              <a:solidFill>
                <a:schemeClr val="dk1"/>
              </a:solidFill>
              <a:latin typeface="Open Sans"/>
              <a:ea typeface="Open Sans"/>
              <a:cs typeface="Open Sans"/>
              <a:sym typeface="Open Sans"/>
            </a:endParaRPr>
          </a:p>
          <a:p>
            <a:pPr lvl="0" rtl="0">
              <a:lnSpc>
                <a:spcPct val="150000"/>
              </a:lnSpc>
              <a:spcBef>
                <a:spcPts val="0"/>
              </a:spcBef>
              <a:buNone/>
            </a:pPr>
            <a:r>
              <a:rPr lang="en" sz="1800" i="1">
                <a:solidFill>
                  <a:srgbClr val="000000"/>
                </a:solidFill>
                <a:latin typeface="Open Sans"/>
                <a:ea typeface="Open Sans"/>
                <a:cs typeface="Open Sans"/>
                <a:sym typeface="Open Sans"/>
              </a:rPr>
              <a:t>“Veni, vidi, vici.”</a:t>
            </a:r>
            <a:r>
              <a:rPr lang="en" sz="1800">
                <a:solidFill>
                  <a:srgbClr val="000000"/>
                </a:solidFill>
                <a:latin typeface="Open Sans"/>
                <a:ea typeface="Open Sans"/>
                <a:cs typeface="Open Sans"/>
                <a:sym typeface="Open Sans"/>
              </a:rPr>
              <a:t> (I came, I saw, I conquered) —Julius Caesar</a:t>
            </a:r>
          </a:p>
          <a:p>
            <a:pPr lvl="0" rtl="0">
              <a:lnSpc>
                <a:spcPct val="150000"/>
              </a:lnSpc>
              <a:spcBef>
                <a:spcPts val="0"/>
              </a:spcBef>
              <a:buNone/>
            </a:pPr>
            <a:r>
              <a:rPr lang="en" sz="1800">
                <a:solidFill>
                  <a:srgbClr val="000000"/>
                </a:solidFill>
                <a:latin typeface="Open Sans"/>
                <a:ea typeface="Open Sans"/>
                <a:cs typeface="Open Sans"/>
                <a:sym typeface="Open Sans"/>
              </a:rPr>
              <a:t/>
            </a:r>
            <a:br>
              <a:rPr lang="en" sz="1800">
                <a:solidFill>
                  <a:srgbClr val="000000"/>
                </a:solidFill>
                <a:latin typeface="Open Sans"/>
                <a:ea typeface="Open Sans"/>
                <a:cs typeface="Open Sans"/>
                <a:sym typeface="Open Sans"/>
              </a:rPr>
            </a:br>
            <a:r>
              <a:rPr lang="en" sz="1800" i="1">
                <a:solidFill>
                  <a:srgbClr val="000000"/>
                </a:solidFill>
                <a:latin typeface="Open Sans"/>
                <a:ea typeface="Open Sans"/>
                <a:cs typeface="Open Sans"/>
                <a:sym typeface="Open Sans"/>
              </a:rPr>
              <a:t>“Where there is discord, may we bring harmony. Where there is error, may we bring truth. Where there is doubt, may we bring faith. And where there is despair, may we bring hope.” </a:t>
            </a:r>
            <a:r>
              <a:rPr lang="en" sz="1800">
                <a:solidFill>
                  <a:schemeClr val="dk1"/>
                </a:solidFill>
                <a:latin typeface="Open Sans"/>
                <a:ea typeface="Open Sans"/>
                <a:cs typeface="Open Sans"/>
                <a:sym typeface="Open Sans"/>
              </a:rPr>
              <a:t>—</a:t>
            </a:r>
            <a:r>
              <a:rPr lang="en" sz="1800">
                <a:solidFill>
                  <a:srgbClr val="000000"/>
                </a:solidFill>
                <a:latin typeface="Open Sans"/>
                <a:ea typeface="Open Sans"/>
                <a:cs typeface="Open Sans"/>
                <a:sym typeface="Open Sans"/>
              </a:rPr>
              <a:t>Margaret Thatcher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Prepositions &amp; Conjunctions</a:t>
            </a:r>
          </a:p>
        </p:txBody>
      </p:sp>
      <p:sp>
        <p:nvSpPr>
          <p:cNvPr id="141" name="Shape 141"/>
          <p:cNvSpPr txBox="1">
            <a:spLocks noGrp="1"/>
          </p:cNvSpPr>
          <p:nvPr>
            <p:ph type="body" idx="1"/>
          </p:nvPr>
        </p:nvSpPr>
        <p:spPr>
          <a:xfrm>
            <a:off x="479425" y="1889625"/>
            <a:ext cx="8233800" cy="3960299"/>
          </a:xfrm>
          <a:prstGeom prst="rect">
            <a:avLst/>
          </a:prstGeom>
        </p:spPr>
        <p:txBody>
          <a:bodyPr lIns="91425" tIns="91425" rIns="91425" bIns="91425" anchor="t" anchorCtr="0">
            <a:noAutofit/>
          </a:bodyPr>
          <a:lstStyle/>
          <a:p>
            <a:pPr lvl="0" rtl="0">
              <a:lnSpc>
                <a:spcPct val="150000"/>
              </a:lnSpc>
              <a:spcBef>
                <a:spcPts val="0"/>
              </a:spcBef>
              <a:buNone/>
            </a:pPr>
            <a:r>
              <a:rPr lang="en" sz="1800" b="1">
                <a:solidFill>
                  <a:schemeClr val="dk1"/>
                </a:solidFill>
                <a:latin typeface="Open Sans"/>
                <a:ea typeface="Open Sans"/>
                <a:cs typeface="Open Sans"/>
                <a:sym typeface="Open Sans"/>
              </a:rPr>
              <a:t>Prepositions</a:t>
            </a:r>
            <a:r>
              <a:rPr lang="en" sz="1800">
                <a:solidFill>
                  <a:schemeClr val="dk1"/>
                </a:solidFill>
                <a:latin typeface="Open Sans"/>
                <a:ea typeface="Open Sans"/>
                <a:cs typeface="Open Sans"/>
                <a:sym typeface="Open Sans"/>
              </a:rPr>
              <a:t> show relationships between other words. Here are some examples: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at, by, in, on, of, for</a:t>
            </a:r>
          </a:p>
          <a:p>
            <a:pPr lvl="0" rtl="0">
              <a:lnSpc>
                <a:spcPct val="150000"/>
              </a:lnSpc>
              <a:spcBef>
                <a:spcPts val="0"/>
              </a:spcBef>
              <a:buNone/>
            </a:pPr>
            <a:endParaRPr sz="1800">
              <a:solidFill>
                <a:schemeClr val="dk1"/>
              </a:solidFill>
              <a:latin typeface="Open Sans"/>
              <a:ea typeface="Open Sans"/>
              <a:cs typeface="Open Sans"/>
              <a:sym typeface="Open Sans"/>
            </a:endParaRPr>
          </a:p>
          <a:p>
            <a:pPr lvl="0" rtl="0">
              <a:lnSpc>
                <a:spcPct val="150000"/>
              </a:lnSpc>
              <a:spcBef>
                <a:spcPts val="0"/>
              </a:spcBef>
              <a:buNone/>
            </a:pPr>
            <a:r>
              <a:rPr lang="en" sz="1800" b="1">
                <a:solidFill>
                  <a:schemeClr val="dk1"/>
                </a:solidFill>
                <a:latin typeface="Open Sans"/>
                <a:ea typeface="Open Sans"/>
                <a:cs typeface="Open Sans"/>
                <a:sym typeface="Open Sans"/>
              </a:rPr>
              <a:t>Conjunctions </a:t>
            </a:r>
            <a:r>
              <a:rPr lang="en" sz="1800">
                <a:solidFill>
                  <a:schemeClr val="dk1"/>
                </a:solidFill>
                <a:latin typeface="Open Sans"/>
                <a:ea typeface="Open Sans"/>
                <a:cs typeface="Open Sans"/>
                <a:sym typeface="Open Sans"/>
              </a:rPr>
              <a:t>are joiner words that connect words, phrases, or sentences together. Here are some examples: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and, but, or, so, if, that, because, while</a:t>
            </a:r>
          </a:p>
          <a:p>
            <a:pPr lvl="0" rtl="0">
              <a:lnSpc>
                <a:spcPct val="150000"/>
              </a:lnSpc>
              <a:spcBef>
                <a:spcPts val="0"/>
              </a:spcBef>
              <a:buNone/>
            </a:pPr>
            <a:endParaRPr sz="1800">
              <a:solidFill>
                <a:schemeClr val="dk1"/>
              </a:solidFill>
              <a:latin typeface="Open Sans"/>
              <a:ea typeface="Open Sans"/>
              <a:cs typeface="Open Sans"/>
              <a:sym typeface="Open Sans"/>
            </a:endParaRPr>
          </a:p>
          <a:p>
            <a:pPr lvl="0" rtl="0">
              <a:lnSpc>
                <a:spcPct val="150000"/>
              </a:lnSpc>
              <a:spcBef>
                <a:spcPts val="0"/>
              </a:spcBef>
              <a:buNone/>
            </a:pPr>
            <a:r>
              <a:rPr lang="en" sz="1800">
                <a:solidFill>
                  <a:schemeClr val="dk1"/>
                </a:solidFill>
                <a:latin typeface="Open Sans"/>
                <a:ea typeface="Open Sans"/>
                <a:cs typeface="Open Sans"/>
                <a:sym typeface="Open Sans"/>
              </a:rPr>
              <a:t>Who can give examples of these in use? In what situations do we use them?</a:t>
            </a:r>
          </a:p>
          <a:p>
            <a:pPr lvl="0" rtl="0">
              <a:lnSpc>
                <a:spcPct val="150000"/>
              </a:lnSpc>
              <a:spcBef>
                <a:spcPts val="0"/>
              </a:spcBef>
              <a:buNone/>
            </a:pPr>
            <a:endParaRPr sz="1800">
              <a:solidFill>
                <a:schemeClr val="dk1"/>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Modifiers</a:t>
            </a:r>
          </a:p>
        </p:txBody>
      </p:sp>
      <p:sp>
        <p:nvSpPr>
          <p:cNvPr id="147" name="Shape 147"/>
          <p:cNvSpPr txBox="1">
            <a:spLocks noGrp="1"/>
          </p:cNvSpPr>
          <p:nvPr>
            <p:ph type="body" idx="1"/>
          </p:nvPr>
        </p:nvSpPr>
        <p:spPr>
          <a:xfrm>
            <a:off x="479425" y="1889625"/>
            <a:ext cx="8233800" cy="3960299"/>
          </a:xfrm>
          <a:prstGeom prst="rect">
            <a:avLst/>
          </a:prstGeom>
        </p:spPr>
        <p:txBody>
          <a:bodyPr lIns="91425" tIns="91425" rIns="91425" bIns="91425" anchor="t" anchorCtr="0">
            <a:noAutofit/>
          </a:bodyPr>
          <a:lstStyle/>
          <a:p>
            <a:pPr lvl="0" rtl="0">
              <a:lnSpc>
                <a:spcPct val="150000"/>
              </a:lnSpc>
              <a:spcBef>
                <a:spcPts val="0"/>
              </a:spcBef>
              <a:buNone/>
            </a:pPr>
            <a:r>
              <a:rPr lang="en" sz="1800" b="1">
                <a:solidFill>
                  <a:schemeClr val="dk1"/>
                </a:solidFill>
                <a:latin typeface="Open Sans"/>
                <a:ea typeface="Open Sans"/>
                <a:cs typeface="Open Sans"/>
                <a:sym typeface="Open Sans"/>
              </a:rPr>
              <a:t>Modifiers </a:t>
            </a:r>
            <a:r>
              <a:rPr lang="en" sz="1800">
                <a:solidFill>
                  <a:schemeClr val="dk1"/>
                </a:solidFill>
                <a:latin typeface="Open Sans"/>
                <a:ea typeface="Open Sans"/>
                <a:cs typeface="Open Sans"/>
                <a:sym typeface="Open Sans"/>
              </a:rPr>
              <a:t>can be misplaced, dangling, or squinting. </a:t>
            </a:r>
          </a:p>
          <a:p>
            <a:pPr lvl="0" rtl="0">
              <a:lnSpc>
                <a:spcPct val="150000"/>
              </a:lnSpc>
              <a:spcBef>
                <a:spcPts val="0"/>
              </a:spcBef>
              <a:buNone/>
            </a:pPr>
            <a:endParaRPr sz="1800">
              <a:solidFill>
                <a:schemeClr val="dk1"/>
              </a:solidFill>
              <a:latin typeface="Open Sans"/>
              <a:ea typeface="Open Sans"/>
              <a:cs typeface="Open Sans"/>
              <a:sym typeface="Open Sans"/>
            </a:endParaRPr>
          </a:p>
          <a:p>
            <a:pPr lvl="0" rtl="0">
              <a:lnSpc>
                <a:spcPct val="150000"/>
              </a:lnSpc>
              <a:spcBef>
                <a:spcPts val="0"/>
              </a:spcBef>
              <a:buNone/>
            </a:pPr>
            <a:r>
              <a:rPr lang="en" sz="1800" i="1">
                <a:solidFill>
                  <a:schemeClr val="dk1"/>
                </a:solidFill>
                <a:latin typeface="Open Sans"/>
                <a:ea typeface="Open Sans"/>
                <a:cs typeface="Open Sans"/>
                <a:sym typeface="Open Sans"/>
              </a:rPr>
              <a:t>The malfunctioning student’s phone beeped during class.</a:t>
            </a:r>
          </a:p>
          <a:p>
            <a:pPr lvl="0" rtl="0">
              <a:lnSpc>
                <a:spcPct val="150000"/>
              </a:lnSpc>
              <a:spcBef>
                <a:spcPts val="0"/>
              </a:spcBef>
              <a:buNone/>
            </a:pPr>
            <a:endParaRPr sz="1800" i="1">
              <a:solidFill>
                <a:schemeClr val="dk1"/>
              </a:solidFill>
              <a:latin typeface="Open Sans"/>
              <a:ea typeface="Open Sans"/>
              <a:cs typeface="Open Sans"/>
              <a:sym typeface="Open Sans"/>
            </a:endParaRPr>
          </a:p>
          <a:p>
            <a:pPr lvl="0" rtl="0">
              <a:lnSpc>
                <a:spcPct val="150000"/>
              </a:lnSpc>
              <a:spcBef>
                <a:spcPts val="0"/>
              </a:spcBef>
              <a:buNone/>
            </a:pPr>
            <a:r>
              <a:rPr lang="en" sz="1800">
                <a:solidFill>
                  <a:schemeClr val="dk1"/>
                </a:solidFill>
                <a:latin typeface="Open Sans"/>
                <a:ea typeface="Open Sans"/>
                <a:cs typeface="Open Sans"/>
                <a:sym typeface="Open Sans"/>
              </a:rPr>
              <a:t>When it is difficult to tell which word is being modified, move the modifier closer to the word it is modifying. </a:t>
            </a:r>
          </a:p>
          <a:p>
            <a:pPr lvl="0" rtl="0">
              <a:lnSpc>
                <a:spcPct val="150000"/>
              </a:lnSpc>
              <a:spcBef>
                <a:spcPts val="0"/>
              </a:spcBef>
              <a:buNone/>
            </a:pPr>
            <a:endParaRPr sz="1800" i="1">
              <a:solidFill>
                <a:schemeClr val="dk1"/>
              </a:solidFill>
              <a:latin typeface="Open Sans"/>
              <a:ea typeface="Open Sans"/>
              <a:cs typeface="Open Sans"/>
              <a:sym typeface="Open Sans"/>
            </a:endParaRPr>
          </a:p>
          <a:p>
            <a:pPr lvl="0" rtl="0">
              <a:lnSpc>
                <a:spcPct val="150000"/>
              </a:lnSpc>
              <a:spcBef>
                <a:spcPts val="0"/>
              </a:spcBef>
              <a:buNone/>
            </a:pPr>
            <a:endParaRPr sz="1800">
              <a:solidFill>
                <a:schemeClr val="dk1"/>
              </a:solidFill>
              <a:latin typeface="Open Sans"/>
              <a:ea typeface="Open Sans"/>
              <a:cs typeface="Open Sans"/>
              <a:sym typeface="Open Sans"/>
            </a:endParaRPr>
          </a:p>
          <a:p>
            <a:pPr lvl="0" rtl="0">
              <a:lnSpc>
                <a:spcPct val="150000"/>
              </a:lnSpc>
              <a:spcBef>
                <a:spcPts val="0"/>
              </a:spcBef>
              <a:buNone/>
            </a:pPr>
            <a:endParaRPr sz="1800">
              <a:solidFill>
                <a:schemeClr val="dk1"/>
              </a:solidFill>
              <a:latin typeface="Open Sans"/>
              <a:ea typeface="Open Sans"/>
              <a:cs typeface="Open Sans"/>
              <a:sym typeface="Open Sans"/>
            </a:endParaRPr>
          </a:p>
          <a:p>
            <a:pPr lvl="0" rtl="0">
              <a:lnSpc>
                <a:spcPct val="150000"/>
              </a:lnSpc>
              <a:spcBef>
                <a:spcPts val="0"/>
              </a:spcBef>
              <a:buNone/>
            </a:pPr>
            <a:endParaRPr sz="1800">
              <a:solidFill>
                <a:schemeClr val="dk1"/>
              </a:solidFill>
              <a:latin typeface="Open Sans"/>
              <a:ea typeface="Open Sans"/>
              <a:cs typeface="Open Sans"/>
              <a:sym typeface="Open Sans"/>
            </a:endParaRPr>
          </a:p>
          <a:p>
            <a:pPr lvl="0" rtl="0">
              <a:lnSpc>
                <a:spcPct val="150000"/>
              </a:lnSpc>
              <a:spcBef>
                <a:spcPts val="0"/>
              </a:spcBef>
              <a:buNone/>
            </a:pPr>
            <a:endParaRPr sz="1800">
              <a:solidFill>
                <a:schemeClr val="dk1"/>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ctrTitle"/>
          </p:nvPr>
        </p:nvSpPr>
        <p:spPr>
          <a:xfrm>
            <a:off x="665225" y="2018025"/>
            <a:ext cx="4927500" cy="1546500"/>
          </a:xfrm>
          <a:prstGeom prst="rect">
            <a:avLst/>
          </a:prstGeom>
        </p:spPr>
        <p:txBody>
          <a:bodyPr lIns="91425" tIns="91425" rIns="91425" bIns="91425" anchor="ctr" anchorCtr="0">
            <a:noAutofit/>
          </a:bodyPr>
          <a:lstStyle/>
          <a:p>
            <a:pPr lvl="0" rtl="0">
              <a:spcBef>
                <a:spcPts val="0"/>
              </a:spcBef>
              <a:buNone/>
            </a:pPr>
            <a:r>
              <a:rPr lang="en"/>
              <a:t>Punctuation</a:t>
            </a:r>
          </a:p>
        </p:txBody>
      </p:sp>
      <p:sp>
        <p:nvSpPr>
          <p:cNvPr id="153" name="Shape 153"/>
          <p:cNvSpPr txBox="1">
            <a:spLocks noGrp="1"/>
          </p:cNvSpPr>
          <p:nvPr>
            <p:ph type="subTitle" idx="1"/>
          </p:nvPr>
        </p:nvSpPr>
        <p:spPr>
          <a:xfrm>
            <a:off x="854250" y="3922275"/>
            <a:ext cx="3722700" cy="993899"/>
          </a:xfrm>
          <a:prstGeom prst="rect">
            <a:avLst/>
          </a:prstGeom>
        </p:spPr>
        <p:txBody>
          <a:bodyPr lIns="91425" tIns="91425" rIns="91425" bIns="91425" anchor="ctr" anchorCtr="0">
            <a:noAutofit/>
          </a:bodyPr>
          <a:lstStyle/>
          <a:p>
            <a:pPr lvl="0" rtl="0">
              <a:spcBef>
                <a:spcPts val="0"/>
              </a:spcBef>
              <a:buNone/>
            </a:pPr>
            <a:r>
              <a:rPr lang="en"/>
              <a:t>Writing with Clarity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Dear John...</a:t>
            </a:r>
          </a:p>
        </p:txBody>
      </p:sp>
      <p:sp>
        <p:nvSpPr>
          <p:cNvPr id="159" name="Shape 159"/>
          <p:cNvSpPr txBox="1">
            <a:spLocks noGrp="1"/>
          </p:cNvSpPr>
          <p:nvPr>
            <p:ph type="subTitle" idx="4294967295"/>
          </p:nvPr>
        </p:nvSpPr>
        <p:spPr>
          <a:xfrm>
            <a:off x="762450" y="3392175"/>
            <a:ext cx="7619100" cy="1110600"/>
          </a:xfrm>
          <a:prstGeom prst="rect">
            <a:avLst/>
          </a:prstGeom>
        </p:spPr>
        <p:txBody>
          <a:bodyPr lIns="91425" tIns="91425" rIns="91425" bIns="91425" anchor="t" anchorCtr="0">
            <a:noAutofit/>
          </a:bodyPr>
          <a:lstStyle/>
          <a:p>
            <a:pPr lvl="0" algn="ctr" rtl="0">
              <a:spcBef>
                <a:spcPts val="0"/>
              </a:spcBef>
              <a:buClr>
                <a:srgbClr val="000000"/>
              </a:buClr>
              <a:buSzPct val="36666"/>
              <a:buFont typeface="Arial"/>
              <a:buNone/>
            </a:pPr>
            <a:r>
              <a:rPr lang="en" sz="3000">
                <a:solidFill>
                  <a:srgbClr val="FFFFFF"/>
                </a:solidFill>
                <a:latin typeface="Open Sans"/>
                <a:ea typeface="Open Sans"/>
                <a:cs typeface="Open Sans"/>
                <a:sym typeface="Open Sans"/>
              </a:rPr>
              <a:t>There are two ways to punctuate the letter on your handout, creating two completely different messages. With a partner, correctly punctuate the letter according to the way you think the message should be understood.</a:t>
            </a:r>
          </a:p>
        </p:txBody>
      </p:sp>
      <p:pic>
        <p:nvPicPr>
          <p:cNvPr id="160" name="Shape 160"/>
          <p:cNvPicPr preferRelativeResize="0"/>
          <p:nvPr/>
        </p:nvPicPr>
        <p:blipFill>
          <a:blip r:embed="rId3">
            <a:alphaModFix/>
          </a:blip>
          <a:stretch>
            <a:fillRect/>
          </a:stretch>
        </p:blipFill>
        <p:spPr>
          <a:xfrm>
            <a:off x="3301778" y="1080325"/>
            <a:ext cx="2692850" cy="26928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a:spcBef>
                <a:spcPts val="0"/>
              </a:spcBef>
              <a:buNone/>
            </a:pPr>
            <a:r>
              <a:rPr lang="en">
                <a:latin typeface="Roboto"/>
                <a:ea typeface="Roboto"/>
                <a:cs typeface="Roboto"/>
                <a:sym typeface="Roboto"/>
              </a:rPr>
              <a:t>Common Punctuation Marks</a:t>
            </a:r>
          </a:p>
        </p:txBody>
      </p:sp>
      <p:sp>
        <p:nvSpPr>
          <p:cNvPr id="166" name="Shape 166"/>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Period</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Question Mark</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Exclamation Mark</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Comma</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Semicolon</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Colon</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Quotation Mark</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Apostrophe</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Parentheses</a:t>
            </a:r>
          </a:p>
          <a:p>
            <a:pPr marL="457200" lvl="0" indent="-381000" rtl="0">
              <a:lnSpc>
                <a:spcPct val="115000"/>
              </a:lnSpc>
              <a:spcBef>
                <a:spcPts val="0"/>
              </a:spcBef>
              <a:buClr>
                <a:schemeClr val="dk1"/>
              </a:buClr>
              <a:buSzPct val="100000"/>
              <a:buFont typeface="Open Sans"/>
            </a:pPr>
            <a:r>
              <a:rPr lang="en" sz="2400">
                <a:solidFill>
                  <a:schemeClr val="dk1"/>
                </a:solidFill>
                <a:latin typeface="Open Sans"/>
                <a:ea typeface="Open Sans"/>
                <a:cs typeface="Open Sans"/>
                <a:sym typeface="Open Sans"/>
              </a:rPr>
              <a:t>Dash &amp; Hyphen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p:nvPr/>
        </p:nvSpPr>
        <p:spPr>
          <a:xfrm>
            <a:off x="5774749" y="2768879"/>
            <a:ext cx="1754700" cy="1745100"/>
          </a:xfrm>
          <a:prstGeom prst="ellipse">
            <a:avLst/>
          </a:prstGeom>
          <a:noFill/>
          <a:ln w="114300" cap="flat" cmpd="sng">
            <a:solidFill>
              <a:srgbClr val="F05768"/>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9600" b="1">
                <a:solidFill>
                  <a:srgbClr val="FFFFFF"/>
                </a:solidFill>
                <a:latin typeface="Open Sans"/>
                <a:ea typeface="Open Sans"/>
                <a:cs typeface="Open Sans"/>
                <a:sym typeface="Open Sans"/>
              </a:rPr>
              <a:t>!</a:t>
            </a:r>
          </a:p>
        </p:txBody>
      </p:sp>
      <p:sp>
        <p:nvSpPr>
          <p:cNvPr id="172" name="Shape 172"/>
          <p:cNvSpPr/>
          <p:nvPr/>
        </p:nvSpPr>
        <p:spPr>
          <a:xfrm>
            <a:off x="1651725" y="2768879"/>
            <a:ext cx="1754700" cy="1745100"/>
          </a:xfrm>
          <a:prstGeom prst="ellipse">
            <a:avLst/>
          </a:prstGeom>
          <a:noFill/>
          <a:ln w="114300" cap="flat" cmpd="sng">
            <a:solidFill>
              <a:srgbClr val="00C5B9"/>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6000" b="1">
                <a:solidFill>
                  <a:srgbClr val="FFFFFF"/>
                </a:solidFill>
                <a:latin typeface="Open Sans"/>
                <a:ea typeface="Open Sans"/>
                <a:cs typeface="Open Sans"/>
                <a:sym typeface="Open Sans"/>
              </a:rPr>
              <a:t>.</a:t>
            </a:r>
          </a:p>
        </p:txBody>
      </p:sp>
      <p:sp>
        <p:nvSpPr>
          <p:cNvPr id="173" name="Shape 173"/>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Let’s Start with Three Easy Ones...</a:t>
            </a:r>
          </a:p>
        </p:txBody>
      </p:sp>
      <p:sp>
        <p:nvSpPr>
          <p:cNvPr id="174" name="Shape 174"/>
          <p:cNvSpPr/>
          <p:nvPr/>
        </p:nvSpPr>
        <p:spPr>
          <a:xfrm>
            <a:off x="3678160" y="2741525"/>
            <a:ext cx="1799700" cy="1799700"/>
          </a:xfrm>
          <a:prstGeom prst="ellipse">
            <a:avLst/>
          </a:prstGeom>
          <a:noFill/>
          <a:ln w="114300" cap="flat" cmpd="sng">
            <a:solidFill>
              <a:srgbClr val="B7B7B7"/>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9600" b="1">
                <a:solidFill>
                  <a:srgbClr val="FFFFFF"/>
                </a:solidFill>
                <a:latin typeface="Open Sans"/>
                <a:ea typeface="Open Sans"/>
                <a:cs typeface="Open Sans"/>
                <a:sym typeface="Open Sans"/>
              </a:rPr>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Comma														</a:t>
            </a:r>
          </a:p>
        </p:txBody>
      </p:sp>
      <p:sp>
        <p:nvSpPr>
          <p:cNvPr id="180" name="Shape 180"/>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419100" rtl="0">
              <a:lnSpc>
                <a:spcPct val="115000"/>
              </a:lnSpc>
              <a:spcBef>
                <a:spcPts val="0"/>
              </a:spcBef>
              <a:buSzPct val="100000"/>
              <a:buFont typeface="Open Sans"/>
            </a:pPr>
            <a:r>
              <a:rPr lang="en" sz="3000">
                <a:latin typeface="Open Sans"/>
                <a:ea typeface="Open Sans"/>
                <a:cs typeface="Open Sans"/>
                <a:sym typeface="Open Sans"/>
              </a:rPr>
              <a:t>Marks a slight pause</a:t>
            </a:r>
          </a:p>
          <a:p>
            <a:pPr marL="457200" lvl="0" indent="-419100" rtl="0">
              <a:lnSpc>
                <a:spcPct val="115000"/>
              </a:lnSpc>
              <a:spcBef>
                <a:spcPts val="0"/>
              </a:spcBef>
              <a:buSzPct val="100000"/>
              <a:buFont typeface="Open Sans"/>
            </a:pPr>
            <a:r>
              <a:rPr lang="en" sz="3000">
                <a:latin typeface="Open Sans"/>
                <a:ea typeface="Open Sans"/>
                <a:cs typeface="Open Sans"/>
                <a:sym typeface="Open Sans"/>
              </a:rPr>
              <a:t>Separates items in a series</a:t>
            </a:r>
          </a:p>
          <a:p>
            <a:pPr marL="457200" lvl="0" indent="-419100" rtl="0">
              <a:lnSpc>
                <a:spcPct val="115000"/>
              </a:lnSpc>
              <a:spcBef>
                <a:spcPts val="0"/>
              </a:spcBef>
              <a:buSzPct val="100000"/>
              <a:buFont typeface="Open Sans"/>
            </a:pPr>
            <a:r>
              <a:rPr lang="en" sz="3000">
                <a:latin typeface="Open Sans"/>
                <a:ea typeface="Open Sans"/>
                <a:cs typeface="Open Sans"/>
                <a:sym typeface="Open Sans"/>
              </a:rPr>
              <a:t>Put around interruptors</a:t>
            </a:r>
          </a:p>
          <a:p>
            <a:pPr marL="457200" lvl="0" indent="-419100" rtl="0">
              <a:lnSpc>
                <a:spcPct val="115000"/>
              </a:lnSpc>
              <a:spcBef>
                <a:spcPts val="0"/>
              </a:spcBef>
              <a:buSzPct val="100000"/>
              <a:buFont typeface="Open Sans"/>
            </a:pPr>
            <a:r>
              <a:rPr lang="en" sz="3000">
                <a:latin typeface="Open Sans"/>
                <a:ea typeface="Open Sans"/>
                <a:cs typeface="Open Sans"/>
                <a:sym typeface="Open Sans"/>
              </a:rPr>
              <a:t>Introduces a quotation</a:t>
            </a:r>
          </a:p>
        </p:txBody>
      </p:sp>
      <p:sp>
        <p:nvSpPr>
          <p:cNvPr id="181" name="Shape 181"/>
          <p:cNvSpPr txBox="1"/>
          <p:nvPr/>
        </p:nvSpPr>
        <p:spPr>
          <a:xfrm>
            <a:off x="7400375" y="532225"/>
            <a:ext cx="1383899" cy="2280899"/>
          </a:xfrm>
          <a:prstGeom prst="rect">
            <a:avLst/>
          </a:prstGeom>
          <a:noFill/>
          <a:ln>
            <a:noFill/>
          </a:ln>
        </p:spPr>
        <p:txBody>
          <a:bodyPr lIns="91425" tIns="91425" rIns="91425" bIns="91425" anchor="t" anchorCtr="0">
            <a:noAutofit/>
          </a:bodyPr>
          <a:lstStyle/>
          <a:p>
            <a:pPr lvl="0">
              <a:spcBef>
                <a:spcPts val="0"/>
              </a:spcBef>
              <a:buNone/>
            </a:pPr>
            <a:r>
              <a:rPr lang="en" sz="40000">
                <a:solidFill>
                  <a:schemeClr val="lt1"/>
                </a:solidFill>
                <a:latin typeface="Helvetica Neue"/>
                <a:ea typeface="Helvetica Neue"/>
                <a:cs typeface="Helvetica Neue"/>
                <a:sym typeface="Helvetica Neue"/>
              </a:rPr>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Semicolon</a:t>
            </a:r>
          </a:p>
        </p:txBody>
      </p:sp>
      <p:sp>
        <p:nvSpPr>
          <p:cNvPr id="187" name="Shape 187"/>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419100" rtl="0">
              <a:lnSpc>
                <a:spcPct val="115000"/>
              </a:lnSpc>
              <a:spcBef>
                <a:spcPts val="0"/>
              </a:spcBef>
              <a:buSzPct val="100000"/>
              <a:buFont typeface="Open Sans"/>
            </a:pPr>
            <a:r>
              <a:rPr lang="en" sz="3000">
                <a:latin typeface="Open Sans"/>
                <a:ea typeface="Open Sans"/>
                <a:cs typeface="Open Sans"/>
                <a:sym typeface="Open Sans"/>
              </a:rPr>
              <a:t>Use between two independent</a:t>
            </a:r>
          </a:p>
          <a:p>
            <a:pPr lvl="0" rtl="0">
              <a:lnSpc>
                <a:spcPct val="115000"/>
              </a:lnSpc>
              <a:spcBef>
                <a:spcPts val="0"/>
              </a:spcBef>
              <a:buNone/>
            </a:pPr>
            <a:r>
              <a:rPr lang="en" sz="3000">
                <a:latin typeface="Open Sans"/>
                <a:ea typeface="Open Sans"/>
                <a:cs typeface="Open Sans"/>
                <a:sym typeface="Open Sans"/>
              </a:rPr>
              <a:t>clauses that are closely connected</a:t>
            </a:r>
          </a:p>
          <a:p>
            <a:pPr marL="457200" lvl="0" indent="-419100" rtl="0">
              <a:lnSpc>
                <a:spcPct val="115000"/>
              </a:lnSpc>
              <a:spcBef>
                <a:spcPts val="0"/>
              </a:spcBef>
              <a:buSzPct val="100000"/>
              <a:buFont typeface="Open Sans"/>
            </a:pPr>
            <a:r>
              <a:rPr lang="en" sz="3000">
                <a:latin typeface="Open Sans"/>
                <a:ea typeface="Open Sans"/>
                <a:cs typeface="Open Sans"/>
                <a:sym typeface="Open Sans"/>
              </a:rPr>
              <a:t>Fixes a comma splice</a:t>
            </a:r>
          </a:p>
          <a:p>
            <a:pPr marL="457200" lvl="0" indent="-419100" rtl="0">
              <a:lnSpc>
                <a:spcPct val="115000"/>
              </a:lnSpc>
              <a:spcBef>
                <a:spcPts val="0"/>
              </a:spcBef>
              <a:buSzPct val="100000"/>
              <a:buFont typeface="Open Sans"/>
            </a:pPr>
            <a:r>
              <a:rPr lang="en" sz="3000">
                <a:latin typeface="Open Sans"/>
                <a:ea typeface="Open Sans"/>
                <a:cs typeface="Open Sans"/>
                <a:sym typeface="Open Sans"/>
              </a:rPr>
              <a:t>Use when joining with an adverbial conjunction (“</a:t>
            </a:r>
            <a:r>
              <a:rPr lang="en" sz="3000" b="1">
                <a:latin typeface="Open Sans"/>
                <a:ea typeface="Open Sans"/>
                <a:cs typeface="Open Sans"/>
                <a:sym typeface="Open Sans"/>
              </a:rPr>
              <a:t>;</a:t>
            </a:r>
            <a:r>
              <a:rPr lang="en" sz="3000">
                <a:latin typeface="Open Sans"/>
                <a:ea typeface="Open Sans"/>
                <a:cs typeface="Open Sans"/>
                <a:sym typeface="Open Sans"/>
              </a:rPr>
              <a:t>however, “) </a:t>
            </a:r>
          </a:p>
          <a:p>
            <a:pPr marL="457200" lvl="0" indent="-419100" rtl="0">
              <a:lnSpc>
                <a:spcPct val="115000"/>
              </a:lnSpc>
              <a:spcBef>
                <a:spcPts val="0"/>
              </a:spcBef>
              <a:buSzPct val="100000"/>
              <a:buFont typeface="Open Sans"/>
            </a:pPr>
            <a:r>
              <a:rPr lang="en" sz="3000">
                <a:latin typeface="Open Sans"/>
                <a:ea typeface="Open Sans"/>
                <a:cs typeface="Open Sans"/>
                <a:sym typeface="Open Sans"/>
              </a:rPr>
              <a:t>Use between items in a series when the items contain commas</a:t>
            </a:r>
          </a:p>
        </p:txBody>
      </p:sp>
      <p:sp>
        <p:nvSpPr>
          <p:cNvPr id="188" name="Shape 188"/>
          <p:cNvSpPr txBox="1"/>
          <p:nvPr/>
        </p:nvSpPr>
        <p:spPr>
          <a:xfrm>
            <a:off x="7552775" y="532225"/>
            <a:ext cx="1383899" cy="2280899"/>
          </a:xfrm>
          <a:prstGeom prst="rect">
            <a:avLst/>
          </a:prstGeom>
          <a:noFill/>
          <a:ln>
            <a:noFill/>
          </a:ln>
        </p:spPr>
        <p:txBody>
          <a:bodyPr lIns="91425" tIns="91425" rIns="91425" bIns="91425" anchor="t" anchorCtr="0">
            <a:noAutofit/>
          </a:bodyPr>
          <a:lstStyle/>
          <a:p>
            <a:pPr lvl="0" rtl="0">
              <a:spcBef>
                <a:spcPts val="0"/>
              </a:spcBef>
              <a:buNone/>
            </a:pPr>
            <a:r>
              <a:rPr lang="en" sz="40000">
                <a:solidFill>
                  <a:schemeClr val="lt1"/>
                </a:solidFill>
                <a:latin typeface="Helvetica Neue"/>
                <a:ea typeface="Helvetica Neue"/>
                <a:cs typeface="Helvetica Neue"/>
                <a:sym typeface="Helvetica Neue"/>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Colon</a:t>
            </a:r>
          </a:p>
        </p:txBody>
      </p:sp>
      <p:sp>
        <p:nvSpPr>
          <p:cNvPr id="194" name="Shape 194"/>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419100" rtl="0">
              <a:lnSpc>
                <a:spcPct val="115000"/>
              </a:lnSpc>
              <a:spcBef>
                <a:spcPts val="0"/>
              </a:spcBef>
              <a:buClr>
                <a:srgbClr val="333333"/>
              </a:buClr>
              <a:buSzPct val="100000"/>
              <a:buFont typeface="Open Sans"/>
            </a:pPr>
            <a:r>
              <a:rPr lang="en" sz="3000">
                <a:solidFill>
                  <a:srgbClr val="333333"/>
                </a:solidFill>
                <a:latin typeface="Open Sans"/>
                <a:ea typeface="Open Sans"/>
                <a:cs typeface="Open Sans"/>
                <a:sym typeface="Open Sans"/>
              </a:rPr>
              <a:t>Precedes a second clause that provides more information about the first.</a:t>
            </a:r>
          </a:p>
          <a:p>
            <a:pPr marL="457200" lvl="0" indent="-419100" rtl="0">
              <a:lnSpc>
                <a:spcPct val="115000"/>
              </a:lnSpc>
              <a:spcBef>
                <a:spcPts val="0"/>
              </a:spcBef>
              <a:buClr>
                <a:srgbClr val="333333"/>
              </a:buClr>
              <a:buSzPct val="100000"/>
              <a:buFont typeface="Open Sans"/>
            </a:pPr>
            <a:r>
              <a:rPr lang="en" sz="3000">
                <a:solidFill>
                  <a:srgbClr val="333333"/>
                </a:solidFill>
                <a:latin typeface="Open Sans"/>
                <a:ea typeface="Open Sans"/>
                <a:cs typeface="Open Sans"/>
                <a:sym typeface="Open Sans"/>
              </a:rPr>
              <a:t>Introduces a quotation </a:t>
            </a:r>
          </a:p>
          <a:p>
            <a:pPr marL="457200" lvl="0" indent="-419100" rtl="0">
              <a:lnSpc>
                <a:spcPct val="115000"/>
              </a:lnSpc>
              <a:spcBef>
                <a:spcPts val="0"/>
              </a:spcBef>
              <a:buClr>
                <a:srgbClr val="333333"/>
              </a:buClr>
              <a:buSzPct val="100000"/>
              <a:buFont typeface="Open Sans"/>
            </a:pPr>
            <a:r>
              <a:rPr lang="en" sz="3000">
                <a:solidFill>
                  <a:srgbClr val="333333"/>
                </a:solidFill>
                <a:latin typeface="Open Sans"/>
                <a:ea typeface="Open Sans"/>
                <a:cs typeface="Open Sans"/>
                <a:sym typeface="Open Sans"/>
              </a:rPr>
              <a:t>Introduces a series</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Used after a greeting in business letters and memos</a:t>
            </a:r>
          </a:p>
        </p:txBody>
      </p:sp>
      <p:sp>
        <p:nvSpPr>
          <p:cNvPr id="195" name="Shape 195"/>
          <p:cNvSpPr txBox="1"/>
          <p:nvPr/>
        </p:nvSpPr>
        <p:spPr>
          <a:xfrm>
            <a:off x="7476575" y="1294225"/>
            <a:ext cx="1383899" cy="2280899"/>
          </a:xfrm>
          <a:prstGeom prst="rect">
            <a:avLst/>
          </a:prstGeom>
          <a:noFill/>
          <a:ln>
            <a:noFill/>
          </a:ln>
        </p:spPr>
        <p:txBody>
          <a:bodyPr lIns="91425" tIns="91425" rIns="91425" bIns="91425" anchor="t" anchorCtr="0">
            <a:noAutofit/>
          </a:bodyPr>
          <a:lstStyle/>
          <a:p>
            <a:pPr lvl="0" rtl="0">
              <a:spcBef>
                <a:spcPts val="0"/>
              </a:spcBef>
              <a:buNone/>
            </a:pPr>
            <a:r>
              <a:rPr lang="en" sz="40000">
                <a:solidFill>
                  <a:schemeClr val="lt1"/>
                </a:solidFill>
                <a:latin typeface="Helvetica Neue"/>
                <a:ea typeface="Helvetica Neue"/>
                <a:cs typeface="Helvetica Neue"/>
                <a:sym typeface="Helvetica Neue"/>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idx="4294967295"/>
          </p:nvPr>
        </p:nvSpPr>
        <p:spPr>
          <a:xfrm>
            <a:off x="581200" y="755900"/>
            <a:ext cx="4782900" cy="1046400"/>
          </a:xfrm>
          <a:prstGeom prst="rect">
            <a:avLst/>
          </a:prstGeom>
        </p:spPr>
        <p:txBody>
          <a:bodyPr lIns="91425" tIns="91425" rIns="91425" bIns="91425" anchor="ctr" anchorCtr="0">
            <a:noAutofit/>
          </a:bodyPr>
          <a:lstStyle/>
          <a:p>
            <a:pPr lvl="0" algn="l">
              <a:spcBef>
                <a:spcPts val="0"/>
              </a:spcBef>
              <a:buNone/>
            </a:pPr>
            <a:r>
              <a:rPr lang="en" sz="6000">
                <a:latin typeface="Roboto"/>
                <a:ea typeface="Roboto"/>
                <a:cs typeface="Roboto"/>
                <a:sym typeface="Roboto"/>
              </a:rPr>
              <a:t>Welcome!</a:t>
            </a:r>
          </a:p>
        </p:txBody>
      </p:sp>
      <p:sp>
        <p:nvSpPr>
          <p:cNvPr id="81" name="Shape 81"/>
          <p:cNvSpPr txBox="1">
            <a:spLocks noGrp="1"/>
          </p:cNvSpPr>
          <p:nvPr>
            <p:ph type="body" idx="4294967295"/>
          </p:nvPr>
        </p:nvSpPr>
        <p:spPr>
          <a:xfrm>
            <a:off x="563625" y="2383400"/>
            <a:ext cx="4782900" cy="681900"/>
          </a:xfrm>
          <a:prstGeom prst="rect">
            <a:avLst/>
          </a:prstGeom>
        </p:spPr>
        <p:txBody>
          <a:bodyPr lIns="91425" tIns="91425" rIns="91425" bIns="91425" anchor="t" anchorCtr="0">
            <a:noAutofit/>
          </a:bodyPr>
          <a:lstStyle/>
          <a:p>
            <a:pPr lvl="0">
              <a:spcBef>
                <a:spcPts val="0"/>
              </a:spcBef>
              <a:buNone/>
            </a:pPr>
            <a:r>
              <a:rPr lang="en" sz="2400" b="1">
                <a:latin typeface="Open Sans"/>
                <a:ea typeface="Open Sans"/>
                <a:cs typeface="Open Sans"/>
                <a:sym typeface="Open Sans"/>
              </a:rPr>
              <a:t>Grammar &amp; Punctuation</a:t>
            </a:r>
            <a:r>
              <a:rPr lang="en" sz="2400">
                <a:latin typeface="Open Sans"/>
                <a:ea typeface="Open Sans"/>
                <a:cs typeface="Open Sans"/>
                <a:sym typeface="Open Sans"/>
              </a:rPr>
              <a:t/>
            </a:r>
            <a:br>
              <a:rPr lang="en" sz="2400">
                <a:latin typeface="Open Sans"/>
                <a:ea typeface="Open Sans"/>
                <a:cs typeface="Open Sans"/>
                <a:sym typeface="Open Sans"/>
              </a:rPr>
            </a:br>
            <a:endParaRPr lang="en" sz="2400">
              <a:latin typeface="Open Sans"/>
              <a:ea typeface="Open Sans"/>
              <a:cs typeface="Open Sans"/>
              <a:sym typeface="Open Sans"/>
            </a:endParaRPr>
          </a:p>
        </p:txBody>
      </p:sp>
      <p:sp>
        <p:nvSpPr>
          <p:cNvPr id="82" name="Shape 82"/>
          <p:cNvSpPr txBox="1">
            <a:spLocks noGrp="1"/>
          </p:cNvSpPr>
          <p:nvPr>
            <p:ph type="subTitle" idx="4294967295"/>
          </p:nvPr>
        </p:nvSpPr>
        <p:spPr>
          <a:xfrm>
            <a:off x="581200" y="171818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Today’s Lesson...</a:t>
            </a:r>
          </a:p>
        </p:txBody>
      </p:sp>
      <p:sp>
        <p:nvSpPr>
          <p:cNvPr id="83" name="Shape 83"/>
          <p:cNvSpPr txBox="1">
            <a:spLocks noGrp="1"/>
          </p:cNvSpPr>
          <p:nvPr>
            <p:ph type="subTitle" idx="4294967295"/>
          </p:nvPr>
        </p:nvSpPr>
        <p:spPr>
          <a:xfrm>
            <a:off x="581200" y="313433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Housekeeping</a:t>
            </a:r>
          </a:p>
        </p:txBody>
      </p:sp>
      <p:sp>
        <p:nvSpPr>
          <p:cNvPr id="84" name="Shape 84"/>
          <p:cNvSpPr txBox="1">
            <a:spLocks noGrp="1"/>
          </p:cNvSpPr>
          <p:nvPr>
            <p:ph type="body" idx="4294967295"/>
          </p:nvPr>
        </p:nvSpPr>
        <p:spPr>
          <a:xfrm>
            <a:off x="581200" y="3792250"/>
            <a:ext cx="7868700" cy="976199"/>
          </a:xfrm>
          <a:prstGeom prst="rect">
            <a:avLst/>
          </a:prstGeom>
        </p:spPr>
        <p:txBody>
          <a:bodyPr lIns="91425" tIns="91425" rIns="91425" bIns="91425" anchor="t" anchorCtr="0">
            <a:noAutofit/>
          </a:bodyPr>
          <a:lstStyle/>
          <a:p>
            <a:pPr lvl="0" rtl="0">
              <a:spcBef>
                <a:spcPts val="0"/>
              </a:spcBef>
              <a:buNone/>
            </a:pPr>
            <a:r>
              <a:rPr lang="en" sz="2400" b="1">
                <a:highlight>
                  <a:srgbClr val="C9DAF8"/>
                </a:highlight>
                <a:latin typeface="Open Sans"/>
                <a:ea typeface="Open Sans"/>
                <a:cs typeface="Open Sans"/>
                <a:sym typeface="Open Sans"/>
              </a:rPr>
              <a:t>[Teacher edit - reminders, homework from previous lesson etc.]</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Quotation mark</a:t>
            </a:r>
          </a:p>
        </p:txBody>
      </p:sp>
      <p:sp>
        <p:nvSpPr>
          <p:cNvPr id="201" name="Shape 201"/>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marR="241300" lvl="0" indent="-228600" rtl="0">
              <a:lnSpc>
                <a:spcPct val="150000"/>
              </a:lnSpc>
              <a:spcBef>
                <a:spcPts val="1900"/>
              </a:spcBef>
              <a:spcAft>
                <a:spcPts val="1100"/>
              </a:spcAft>
              <a:buClr>
                <a:srgbClr val="333333"/>
              </a:buClr>
              <a:buFont typeface="Open Sans"/>
            </a:pPr>
            <a:r>
              <a:rPr lang="en">
                <a:solidFill>
                  <a:srgbClr val="333333"/>
                </a:solidFill>
                <a:latin typeface="Open Sans"/>
                <a:ea typeface="Open Sans"/>
                <a:cs typeface="Open Sans"/>
                <a:sym typeface="Open Sans"/>
              </a:rPr>
              <a:t>Enclose direct quotes</a:t>
            </a:r>
          </a:p>
          <a:p>
            <a:pPr marL="457200" marR="241300" lvl="0" indent="-228600" rtl="0">
              <a:lnSpc>
                <a:spcPct val="150000"/>
              </a:lnSpc>
              <a:spcBef>
                <a:spcPts val="1900"/>
              </a:spcBef>
              <a:spcAft>
                <a:spcPts val="1100"/>
              </a:spcAft>
              <a:buClr>
                <a:srgbClr val="333333"/>
              </a:buClr>
              <a:buFont typeface="Open Sans"/>
            </a:pPr>
            <a:r>
              <a:rPr lang="en">
                <a:solidFill>
                  <a:srgbClr val="333333"/>
                </a:solidFill>
                <a:latin typeface="Open Sans"/>
                <a:ea typeface="Open Sans"/>
                <a:cs typeface="Open Sans"/>
                <a:sym typeface="Open Sans"/>
              </a:rPr>
              <a:t>Enclose titles of short works</a:t>
            </a:r>
          </a:p>
          <a:p>
            <a:pPr marL="457200" marR="241300" lvl="0" indent="-228600" rtl="0">
              <a:lnSpc>
                <a:spcPct val="150000"/>
              </a:lnSpc>
              <a:spcBef>
                <a:spcPts val="1900"/>
              </a:spcBef>
              <a:spcAft>
                <a:spcPts val="1100"/>
              </a:spcAft>
              <a:buClr>
                <a:srgbClr val="333333"/>
              </a:buClr>
              <a:buFont typeface="Open Sans"/>
            </a:pPr>
            <a:r>
              <a:rPr lang="en">
                <a:solidFill>
                  <a:srgbClr val="333333"/>
                </a:solidFill>
                <a:latin typeface="Open Sans"/>
                <a:ea typeface="Open Sans"/>
                <a:cs typeface="Open Sans"/>
                <a:sym typeface="Open Sans"/>
              </a:rPr>
              <a:t>Enclose a quote within a quote (single)</a:t>
            </a:r>
          </a:p>
        </p:txBody>
      </p:sp>
      <p:sp>
        <p:nvSpPr>
          <p:cNvPr id="202" name="Shape 202"/>
          <p:cNvSpPr txBox="1"/>
          <p:nvPr/>
        </p:nvSpPr>
        <p:spPr>
          <a:xfrm>
            <a:off x="6562175" y="3351625"/>
            <a:ext cx="1383899" cy="2280899"/>
          </a:xfrm>
          <a:prstGeom prst="rect">
            <a:avLst/>
          </a:prstGeom>
          <a:noFill/>
          <a:ln>
            <a:noFill/>
          </a:ln>
        </p:spPr>
        <p:txBody>
          <a:bodyPr lIns="91425" tIns="91425" rIns="91425" bIns="91425" anchor="t" anchorCtr="0">
            <a:noAutofit/>
          </a:bodyPr>
          <a:lstStyle/>
          <a:p>
            <a:pPr lvl="0" rtl="0">
              <a:spcBef>
                <a:spcPts val="0"/>
              </a:spcBef>
              <a:buNone/>
            </a:pPr>
            <a:r>
              <a:rPr lang="en" sz="40000">
                <a:solidFill>
                  <a:schemeClr val="lt1"/>
                </a:solidFill>
                <a:latin typeface="Helvetica Neue"/>
                <a:ea typeface="Helvetica Neue"/>
                <a:cs typeface="Helvetica Neue"/>
                <a:sym typeface="Helvetica Neue"/>
              </a:rPr>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Apostrophe</a:t>
            </a:r>
          </a:p>
        </p:txBody>
      </p:sp>
      <p:sp>
        <p:nvSpPr>
          <p:cNvPr id="208" name="Shape 208"/>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228600" rtl="0">
              <a:lnSpc>
                <a:spcPct val="115000"/>
              </a:lnSpc>
              <a:spcBef>
                <a:spcPts val="0"/>
              </a:spcBef>
              <a:buClr>
                <a:srgbClr val="333333"/>
              </a:buClr>
              <a:buFont typeface="Open Sans"/>
            </a:pPr>
            <a:r>
              <a:rPr lang="en">
                <a:solidFill>
                  <a:srgbClr val="333333"/>
                </a:solidFill>
                <a:latin typeface="Open Sans"/>
                <a:ea typeface="Open Sans"/>
                <a:cs typeface="Open Sans"/>
                <a:sym typeface="Open Sans"/>
              </a:rPr>
              <a:t>Shows possession</a:t>
            </a:r>
          </a:p>
          <a:p>
            <a:pPr marL="457200" marR="241300" lvl="0" indent="-228600" rtl="0">
              <a:lnSpc>
                <a:spcPct val="115000"/>
              </a:lnSpc>
              <a:spcBef>
                <a:spcPts val="1900"/>
              </a:spcBef>
              <a:spcAft>
                <a:spcPts val="1100"/>
              </a:spcAft>
              <a:buClr>
                <a:srgbClr val="333333"/>
              </a:buClr>
              <a:buFont typeface="Open Sans"/>
            </a:pPr>
            <a:r>
              <a:rPr lang="en">
                <a:solidFill>
                  <a:srgbClr val="333333"/>
                </a:solidFill>
                <a:latin typeface="Open Sans"/>
                <a:ea typeface="Open Sans"/>
                <a:cs typeface="Open Sans"/>
                <a:sym typeface="Open Sans"/>
              </a:rPr>
              <a:t>Used in contractions to show where letters have been left out</a:t>
            </a:r>
          </a:p>
        </p:txBody>
      </p:sp>
      <p:sp>
        <p:nvSpPr>
          <p:cNvPr id="209" name="Shape 209"/>
          <p:cNvSpPr txBox="1"/>
          <p:nvPr/>
        </p:nvSpPr>
        <p:spPr>
          <a:xfrm>
            <a:off x="7247975" y="608425"/>
            <a:ext cx="1383899" cy="2280899"/>
          </a:xfrm>
          <a:prstGeom prst="rect">
            <a:avLst/>
          </a:prstGeom>
          <a:noFill/>
          <a:ln>
            <a:noFill/>
          </a:ln>
        </p:spPr>
        <p:txBody>
          <a:bodyPr lIns="91425" tIns="91425" rIns="91425" bIns="91425" anchor="t" anchorCtr="0">
            <a:noAutofit/>
          </a:bodyPr>
          <a:lstStyle/>
          <a:p>
            <a:pPr lvl="0" rtl="0">
              <a:spcBef>
                <a:spcPts val="0"/>
              </a:spcBef>
              <a:buNone/>
            </a:pPr>
            <a:r>
              <a:rPr lang="en" sz="40000">
                <a:solidFill>
                  <a:schemeClr val="lt1"/>
                </a:solidFill>
                <a:latin typeface="Helvetica Neue"/>
                <a:ea typeface="Helvetica Neue"/>
                <a:cs typeface="Helvetica Neue"/>
                <a:sym typeface="Helvetica Neue"/>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txBox="1"/>
          <p:nvPr/>
        </p:nvSpPr>
        <p:spPr>
          <a:xfrm>
            <a:off x="5371000" y="1370425"/>
            <a:ext cx="6918899" cy="2280899"/>
          </a:xfrm>
          <a:prstGeom prst="rect">
            <a:avLst/>
          </a:prstGeom>
          <a:noFill/>
          <a:ln>
            <a:noFill/>
          </a:ln>
        </p:spPr>
        <p:txBody>
          <a:bodyPr lIns="91425" tIns="91425" rIns="91425" bIns="91425" anchor="t" anchorCtr="0">
            <a:noAutofit/>
          </a:bodyPr>
          <a:lstStyle/>
          <a:p>
            <a:pPr lvl="0" rtl="0">
              <a:spcBef>
                <a:spcPts val="0"/>
              </a:spcBef>
              <a:buNone/>
            </a:pPr>
            <a:r>
              <a:rPr lang="en" sz="32000">
                <a:solidFill>
                  <a:schemeClr val="lt1"/>
                </a:solidFill>
                <a:latin typeface="Helvetica Neue"/>
                <a:ea typeface="Helvetica Neue"/>
                <a:cs typeface="Helvetica Neue"/>
                <a:sym typeface="Helvetica Neue"/>
              </a:rPr>
              <a:t>( )</a:t>
            </a:r>
          </a:p>
        </p:txBody>
      </p:sp>
      <p:sp>
        <p:nvSpPr>
          <p:cNvPr id="215" name="Shape 215"/>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Parentheses</a:t>
            </a:r>
          </a:p>
        </p:txBody>
      </p:sp>
      <p:sp>
        <p:nvSpPr>
          <p:cNvPr id="216" name="Shape 216"/>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228600" rtl="0">
              <a:lnSpc>
                <a:spcPct val="150000"/>
              </a:lnSpc>
              <a:spcBef>
                <a:spcPts val="0"/>
              </a:spcBef>
              <a:buClr>
                <a:srgbClr val="333333"/>
              </a:buClr>
              <a:buFont typeface="Open Sans"/>
            </a:pPr>
            <a:r>
              <a:rPr lang="en">
                <a:solidFill>
                  <a:srgbClr val="333333"/>
                </a:solidFill>
                <a:latin typeface="Open Sans"/>
                <a:ea typeface="Open Sans"/>
                <a:cs typeface="Open Sans"/>
                <a:sym typeface="Open Sans"/>
              </a:rPr>
              <a:t>Enclose secondary information</a:t>
            </a:r>
          </a:p>
          <a:p>
            <a:pPr marL="457200" lvl="0" indent="-228600" rtl="0">
              <a:lnSpc>
                <a:spcPct val="150000"/>
              </a:lnSpc>
              <a:spcBef>
                <a:spcPts val="0"/>
              </a:spcBef>
              <a:buClr>
                <a:srgbClr val="333333"/>
              </a:buClr>
              <a:buFont typeface="Open Sans"/>
            </a:pPr>
            <a:r>
              <a:rPr lang="en">
                <a:solidFill>
                  <a:srgbClr val="333333"/>
                </a:solidFill>
                <a:latin typeface="Open Sans"/>
                <a:ea typeface="Open Sans"/>
                <a:cs typeface="Open Sans"/>
                <a:sym typeface="Open Sans"/>
              </a:rPr>
              <a:t>Brackets </a:t>
            </a:r>
            <a:r>
              <a:rPr lang="en" b="1">
                <a:solidFill>
                  <a:schemeClr val="dk1"/>
                </a:solidFill>
                <a:latin typeface="Open Sans"/>
                <a:ea typeface="Open Sans"/>
                <a:cs typeface="Open Sans"/>
                <a:sym typeface="Open Sans"/>
              </a:rPr>
              <a:t>[ ]</a:t>
            </a:r>
            <a:r>
              <a:rPr lang="en">
                <a:solidFill>
                  <a:schemeClr val="dk1"/>
                </a:solidFill>
                <a:latin typeface="Open Sans"/>
                <a:ea typeface="Open Sans"/>
                <a:cs typeface="Open Sans"/>
                <a:sym typeface="Open Sans"/>
              </a:rPr>
              <a:t> are used to modify another person’s words,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Dash</a:t>
            </a:r>
          </a:p>
        </p:txBody>
      </p:sp>
      <p:sp>
        <p:nvSpPr>
          <p:cNvPr id="222" name="Shape 222"/>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381000" rtl="0">
              <a:lnSpc>
                <a:spcPct val="150000"/>
              </a:lnSpc>
              <a:spcBef>
                <a:spcPts val="0"/>
              </a:spcBef>
              <a:buClr>
                <a:srgbClr val="333333"/>
              </a:buClr>
              <a:buSzPct val="100000"/>
              <a:buFont typeface="Open Sans"/>
            </a:pPr>
            <a:r>
              <a:rPr lang="en" sz="2400">
                <a:solidFill>
                  <a:srgbClr val="333333"/>
                </a:solidFill>
                <a:latin typeface="Open Sans"/>
                <a:ea typeface="Open Sans"/>
                <a:cs typeface="Open Sans"/>
                <a:sym typeface="Open Sans"/>
              </a:rPr>
              <a:t>em dash (—) sets off an abrupt break in thought</a:t>
            </a:r>
          </a:p>
          <a:p>
            <a:pPr marL="457200" lvl="0" indent="-381000" rtl="0">
              <a:lnSpc>
                <a:spcPct val="150000"/>
              </a:lnSpc>
              <a:spcBef>
                <a:spcPts val="0"/>
              </a:spcBef>
              <a:buClr>
                <a:srgbClr val="333333"/>
              </a:buClr>
              <a:buSzPct val="100000"/>
              <a:buFont typeface="Open Sans"/>
            </a:pPr>
            <a:r>
              <a:rPr lang="en" sz="2400">
                <a:solidFill>
                  <a:srgbClr val="333333"/>
                </a:solidFill>
                <a:latin typeface="Open Sans"/>
                <a:ea typeface="Open Sans"/>
                <a:cs typeface="Open Sans"/>
                <a:sym typeface="Open Sans"/>
              </a:rPr>
              <a:t>en dash (–) shows inclusive sets of numbers </a:t>
            </a:r>
          </a:p>
          <a:p>
            <a:pPr marL="457200" marR="241300" lvl="0" indent="-381000" rtl="0">
              <a:lnSpc>
                <a:spcPct val="150000"/>
              </a:lnSpc>
              <a:spcBef>
                <a:spcPts val="1900"/>
              </a:spcBef>
              <a:spcAft>
                <a:spcPts val="1100"/>
              </a:spcAft>
              <a:buClr>
                <a:srgbClr val="333333"/>
              </a:buClr>
              <a:buSzPct val="100000"/>
              <a:buFont typeface="Open Sans"/>
            </a:pPr>
            <a:r>
              <a:rPr lang="en" sz="2400">
                <a:solidFill>
                  <a:srgbClr val="333333"/>
                </a:solidFill>
                <a:latin typeface="Open Sans"/>
                <a:ea typeface="Open Sans"/>
                <a:cs typeface="Open Sans"/>
                <a:sym typeface="Open Sans"/>
              </a:rPr>
              <a:t>hyphens (-) join words that work as one adjective</a:t>
            </a:r>
          </a:p>
          <a:p>
            <a:pPr marL="457200" marR="241300" lvl="0" indent="-381000" rtl="0">
              <a:lnSpc>
                <a:spcPct val="150000"/>
              </a:lnSpc>
              <a:spcBef>
                <a:spcPts val="1900"/>
              </a:spcBef>
              <a:spcAft>
                <a:spcPts val="1100"/>
              </a:spcAft>
              <a:buClr>
                <a:srgbClr val="333333"/>
              </a:buClr>
              <a:buSzPct val="100000"/>
              <a:buFont typeface="Open Sans"/>
            </a:pPr>
            <a:r>
              <a:rPr lang="en" sz="2400">
                <a:solidFill>
                  <a:srgbClr val="333333"/>
                </a:solidFill>
                <a:latin typeface="Open Sans"/>
                <a:ea typeface="Open Sans"/>
                <a:cs typeface="Open Sans"/>
                <a:sym typeface="Open Sans"/>
              </a:rPr>
              <a:t>hyphens break words across two lines of text</a:t>
            </a:r>
          </a:p>
        </p:txBody>
      </p:sp>
      <p:sp>
        <p:nvSpPr>
          <p:cNvPr id="223" name="Shape 223"/>
          <p:cNvSpPr txBox="1"/>
          <p:nvPr/>
        </p:nvSpPr>
        <p:spPr>
          <a:xfrm>
            <a:off x="6638375" y="2361025"/>
            <a:ext cx="1383899" cy="2280899"/>
          </a:xfrm>
          <a:prstGeom prst="rect">
            <a:avLst/>
          </a:prstGeom>
          <a:noFill/>
          <a:ln>
            <a:noFill/>
          </a:ln>
        </p:spPr>
        <p:txBody>
          <a:bodyPr lIns="91425" tIns="91425" rIns="91425" bIns="91425" anchor="t" anchorCtr="0">
            <a:noAutofit/>
          </a:bodyPr>
          <a:lstStyle/>
          <a:p>
            <a:pPr lvl="0" rtl="0">
              <a:spcBef>
                <a:spcPts val="0"/>
              </a:spcBef>
              <a:buNone/>
            </a:pPr>
            <a:r>
              <a:rPr lang="en" sz="40000">
                <a:solidFill>
                  <a:schemeClr val="lt1"/>
                </a:solidFill>
                <a:latin typeface="Helvetica Neue"/>
                <a:ea typeface="Helvetica Neue"/>
                <a:cs typeface="Helvetica Neue"/>
                <a:sym typeface="Helvetica Neue"/>
              </a:rPr>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Shape 228"/>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Nonsensical Sentences</a:t>
            </a:r>
          </a:p>
        </p:txBody>
      </p:sp>
      <p:sp>
        <p:nvSpPr>
          <p:cNvPr id="229" name="Shape 229"/>
          <p:cNvSpPr txBox="1">
            <a:spLocks noGrp="1"/>
          </p:cNvSpPr>
          <p:nvPr>
            <p:ph type="subTitle" idx="4294967295"/>
          </p:nvPr>
        </p:nvSpPr>
        <p:spPr>
          <a:xfrm>
            <a:off x="762450" y="1557925"/>
            <a:ext cx="7619100" cy="1110600"/>
          </a:xfrm>
          <a:prstGeom prst="rect">
            <a:avLst/>
          </a:prstGeom>
        </p:spPr>
        <p:txBody>
          <a:bodyPr lIns="91425" tIns="91425" rIns="91425" bIns="91425" anchor="t" anchorCtr="0">
            <a:noAutofit/>
          </a:bodyPr>
          <a:lstStyle/>
          <a:p>
            <a:pPr marL="457200" lvl="0" indent="-381000" rtl="0">
              <a:lnSpc>
                <a:spcPct val="150000"/>
              </a:lnSpc>
              <a:spcBef>
                <a:spcPts val="0"/>
              </a:spcBef>
              <a:buClr>
                <a:srgbClr val="FFFFFF"/>
              </a:buClr>
              <a:buSzPct val="100000"/>
              <a:buFont typeface="Open Sans"/>
              <a:buAutoNum type="arabicPeriod"/>
            </a:pPr>
            <a:r>
              <a:rPr lang="en" sz="2400">
                <a:solidFill>
                  <a:srgbClr val="FFFFFF"/>
                </a:solidFill>
                <a:latin typeface="Open Sans"/>
                <a:ea typeface="Open Sans"/>
                <a:cs typeface="Open Sans"/>
                <a:sym typeface="Open Sans"/>
              </a:rPr>
              <a:t>Lets eat Grandma</a:t>
            </a:r>
          </a:p>
          <a:p>
            <a:pPr marL="457200" lvl="0" indent="-381000" rtl="0">
              <a:lnSpc>
                <a:spcPct val="150000"/>
              </a:lnSpc>
              <a:spcBef>
                <a:spcPts val="0"/>
              </a:spcBef>
              <a:buClr>
                <a:srgbClr val="FFFFFF"/>
              </a:buClr>
              <a:buSzPct val="100000"/>
              <a:buFont typeface="Open Sans"/>
              <a:buAutoNum type="arabicPeriod"/>
            </a:pPr>
            <a:r>
              <a:rPr lang="en" sz="2400">
                <a:solidFill>
                  <a:srgbClr val="FFFFFF"/>
                </a:solidFill>
                <a:latin typeface="Open Sans"/>
                <a:ea typeface="Open Sans"/>
                <a:cs typeface="Open Sans"/>
                <a:sym typeface="Open Sans"/>
              </a:rPr>
              <a:t>Hunters please use caution when hunting pedestrians using walking trails</a:t>
            </a:r>
          </a:p>
          <a:p>
            <a:pPr marL="457200" lvl="0" indent="-381000" rtl="0">
              <a:lnSpc>
                <a:spcPct val="150000"/>
              </a:lnSpc>
              <a:spcBef>
                <a:spcPts val="0"/>
              </a:spcBef>
              <a:buClr>
                <a:srgbClr val="FFFFFF"/>
              </a:buClr>
              <a:buSzPct val="100000"/>
              <a:buFont typeface="Open Sans"/>
              <a:buAutoNum type="arabicPeriod"/>
            </a:pPr>
            <a:r>
              <a:rPr lang="en" sz="2400">
                <a:solidFill>
                  <a:srgbClr val="FFFFFF"/>
                </a:solidFill>
                <a:latin typeface="Open Sans"/>
                <a:ea typeface="Open Sans"/>
                <a:cs typeface="Open Sans"/>
                <a:sym typeface="Open Sans"/>
              </a:rPr>
              <a:t>Amy finds inspiration in cooking her family and her cat</a:t>
            </a:r>
          </a:p>
          <a:p>
            <a:pPr marL="457200" lvl="0" indent="-381000" rtl="0">
              <a:lnSpc>
                <a:spcPct val="150000"/>
              </a:lnSpc>
              <a:spcBef>
                <a:spcPts val="0"/>
              </a:spcBef>
              <a:buClr>
                <a:srgbClr val="FFFFFF"/>
              </a:buClr>
              <a:buSzPct val="100000"/>
              <a:buFont typeface="Open Sans"/>
              <a:buAutoNum type="arabicPeriod"/>
            </a:pPr>
            <a:r>
              <a:rPr lang="en" sz="2400">
                <a:solidFill>
                  <a:srgbClr val="FFFFFF"/>
                </a:solidFill>
                <a:latin typeface="Open Sans"/>
                <a:ea typeface="Open Sans"/>
                <a:cs typeface="Open Sans"/>
                <a:sym typeface="Open Sans"/>
              </a:rPr>
              <a:t>A woman without her man is nothing</a:t>
            </a:r>
          </a:p>
          <a:p>
            <a:pPr marL="457200" lvl="0" indent="-381000" rtl="0">
              <a:lnSpc>
                <a:spcPct val="150000"/>
              </a:lnSpc>
              <a:spcBef>
                <a:spcPts val="0"/>
              </a:spcBef>
              <a:buClr>
                <a:srgbClr val="FFFFFF"/>
              </a:buClr>
              <a:buSzPct val="100000"/>
              <a:buFont typeface="Open Sans"/>
              <a:buAutoNum type="arabicPeriod"/>
            </a:pPr>
            <a:r>
              <a:rPr lang="en" sz="2400">
                <a:solidFill>
                  <a:srgbClr val="FFFFFF"/>
                </a:solidFill>
                <a:latin typeface="Open Sans"/>
                <a:ea typeface="Open Sans"/>
                <a:cs typeface="Open Sans"/>
                <a:sym typeface="Open Sans"/>
              </a:rPr>
              <a:t>You will be required to work twenty four hour shifts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Common Punctuation Mistakes</a:t>
            </a:r>
          </a:p>
        </p:txBody>
      </p:sp>
      <p:sp>
        <p:nvSpPr>
          <p:cNvPr id="235" name="Shape 235"/>
          <p:cNvSpPr txBox="1">
            <a:spLocks noGrp="1"/>
          </p:cNvSpPr>
          <p:nvPr>
            <p:ph type="subTitle" idx="4294967295"/>
          </p:nvPr>
        </p:nvSpPr>
        <p:spPr>
          <a:xfrm>
            <a:off x="762450" y="1634125"/>
            <a:ext cx="7619100" cy="1110600"/>
          </a:xfrm>
          <a:prstGeom prst="rect">
            <a:avLst/>
          </a:prstGeom>
        </p:spPr>
        <p:txBody>
          <a:bodyPr lIns="91425" tIns="91425" rIns="91425" bIns="91425" anchor="t" anchorCtr="0">
            <a:noAutofit/>
          </a:bodyPr>
          <a:lstStyle/>
          <a:p>
            <a:pPr marL="457200" lvl="0" indent="-381000" rtl="0">
              <a:lnSpc>
                <a:spcPct val="150000"/>
              </a:lnSpc>
              <a:spcBef>
                <a:spcPts val="0"/>
              </a:spcBef>
              <a:buClr>
                <a:srgbClr val="FFFFFF"/>
              </a:buClr>
              <a:buSzPct val="100000"/>
              <a:buFont typeface="Open Sans"/>
            </a:pPr>
            <a:r>
              <a:rPr lang="en" sz="2400">
                <a:solidFill>
                  <a:srgbClr val="FFFFFF"/>
                </a:solidFill>
                <a:latin typeface="Open Sans"/>
                <a:ea typeface="Open Sans"/>
                <a:cs typeface="Open Sans"/>
                <a:sym typeface="Open Sans"/>
              </a:rPr>
              <a:t>Using an apostrophe for plural (</a:t>
            </a:r>
            <a:r>
              <a:rPr lang="en" sz="2400" i="1">
                <a:solidFill>
                  <a:srgbClr val="FFFFFF"/>
                </a:solidFill>
                <a:latin typeface="Open Sans"/>
                <a:ea typeface="Open Sans"/>
                <a:cs typeface="Open Sans"/>
                <a:sym typeface="Open Sans"/>
              </a:rPr>
              <a:t>James took the dog’s for a walk.</a:t>
            </a:r>
            <a:r>
              <a:rPr lang="en" sz="2400">
                <a:solidFill>
                  <a:srgbClr val="FFFFFF"/>
                </a:solidFill>
                <a:latin typeface="Open Sans"/>
                <a:ea typeface="Open Sans"/>
                <a:cs typeface="Open Sans"/>
                <a:sym typeface="Open Sans"/>
              </a:rPr>
              <a:t>)</a:t>
            </a:r>
          </a:p>
          <a:p>
            <a:pPr marL="457200" lvl="0" indent="-381000" rtl="0">
              <a:lnSpc>
                <a:spcPct val="150000"/>
              </a:lnSpc>
              <a:spcBef>
                <a:spcPts val="0"/>
              </a:spcBef>
              <a:buClr>
                <a:srgbClr val="FFFFFF"/>
              </a:buClr>
              <a:buSzPct val="100000"/>
              <a:buFont typeface="Open Sans"/>
            </a:pPr>
            <a:r>
              <a:rPr lang="en" sz="2400">
                <a:solidFill>
                  <a:srgbClr val="FFFFFF"/>
                </a:solidFill>
                <a:latin typeface="Open Sans"/>
                <a:ea typeface="Open Sans"/>
                <a:cs typeface="Open Sans"/>
                <a:sym typeface="Open Sans"/>
              </a:rPr>
              <a:t>Comma splice (</a:t>
            </a:r>
            <a:r>
              <a:rPr lang="en" sz="2400" i="1">
                <a:solidFill>
                  <a:srgbClr val="FFFFFF"/>
                </a:solidFill>
                <a:latin typeface="Open Sans"/>
                <a:ea typeface="Open Sans"/>
                <a:cs typeface="Open Sans"/>
                <a:sym typeface="Open Sans"/>
              </a:rPr>
              <a:t>The tickets cost $50, we should buy some!)</a:t>
            </a:r>
          </a:p>
          <a:p>
            <a:pPr marL="457200" lvl="0" indent="-381000" rtl="0">
              <a:lnSpc>
                <a:spcPct val="150000"/>
              </a:lnSpc>
              <a:spcBef>
                <a:spcPts val="0"/>
              </a:spcBef>
              <a:buClr>
                <a:srgbClr val="FFFFFF"/>
              </a:buClr>
              <a:buSzPct val="100000"/>
              <a:buFont typeface="Open Sans"/>
            </a:pPr>
            <a:r>
              <a:rPr lang="en" sz="2400">
                <a:solidFill>
                  <a:srgbClr val="FFFFFF"/>
                </a:solidFill>
                <a:latin typeface="Open Sans"/>
                <a:ea typeface="Open Sans"/>
                <a:cs typeface="Open Sans"/>
                <a:sym typeface="Open Sans"/>
              </a:rPr>
              <a:t>Multiple punctuation marks (</a:t>
            </a:r>
            <a:r>
              <a:rPr lang="en" sz="2400" i="1">
                <a:solidFill>
                  <a:srgbClr val="FFFFFF"/>
                </a:solidFill>
                <a:latin typeface="Open Sans"/>
                <a:ea typeface="Open Sans"/>
                <a:cs typeface="Open Sans"/>
                <a:sym typeface="Open Sans"/>
              </a:rPr>
              <a:t>I’m so excited!!!!!)</a:t>
            </a:r>
          </a:p>
          <a:p>
            <a:pPr marL="457200" lvl="0" indent="-381000" rtl="0">
              <a:lnSpc>
                <a:spcPct val="150000"/>
              </a:lnSpc>
              <a:spcBef>
                <a:spcPts val="0"/>
              </a:spcBef>
              <a:buClr>
                <a:srgbClr val="FFFFFF"/>
              </a:buClr>
              <a:buSzPct val="100000"/>
              <a:buFont typeface="Open Sans"/>
            </a:pPr>
            <a:r>
              <a:rPr lang="en" sz="2400">
                <a:solidFill>
                  <a:srgbClr val="FFFFFF"/>
                </a:solidFill>
                <a:latin typeface="Open Sans"/>
                <a:ea typeface="Open Sans"/>
                <a:cs typeface="Open Sans"/>
                <a:sym typeface="Open Sans"/>
              </a:rPr>
              <a:t>Putting punctuation outside of a quote (</a:t>
            </a:r>
            <a:r>
              <a:rPr lang="en" sz="2400" i="1">
                <a:solidFill>
                  <a:srgbClr val="FFFFFF"/>
                </a:solidFill>
                <a:latin typeface="Open Sans"/>
                <a:ea typeface="Open Sans"/>
                <a:cs typeface="Open Sans"/>
                <a:sym typeface="Open Sans"/>
              </a:rPr>
              <a:t>Mary said “I’m going to be late for dinner”.</a:t>
            </a:r>
            <a:r>
              <a:rPr lang="en" sz="2400">
                <a:solidFill>
                  <a:srgbClr val="FFFFFF"/>
                </a:solidFill>
                <a:latin typeface="Open Sans"/>
                <a:ea typeface="Open Sans"/>
                <a:cs typeface="Open Sans"/>
                <a:sym typeface="Open Sans"/>
              </a:rPr>
              <a:t>)</a:t>
            </a:r>
          </a:p>
          <a:p>
            <a:pPr marL="457200" lvl="0" indent="-381000" rtl="0">
              <a:lnSpc>
                <a:spcPct val="150000"/>
              </a:lnSpc>
              <a:spcBef>
                <a:spcPts val="0"/>
              </a:spcBef>
              <a:buClr>
                <a:srgbClr val="FFFFFF"/>
              </a:buClr>
              <a:buSzPct val="100000"/>
              <a:buFont typeface="Open Sans"/>
            </a:pPr>
            <a:r>
              <a:rPr lang="en" sz="2400">
                <a:solidFill>
                  <a:srgbClr val="FFFFFF"/>
                </a:solidFill>
                <a:latin typeface="Open Sans"/>
                <a:ea typeface="Open Sans"/>
                <a:cs typeface="Open Sans"/>
                <a:sym typeface="Open Sans"/>
              </a:rPr>
              <a:t>Not knowing the difference between </a:t>
            </a:r>
            <a:r>
              <a:rPr lang="en" sz="2400" i="1">
                <a:solidFill>
                  <a:srgbClr val="FFFFFF"/>
                </a:solidFill>
                <a:latin typeface="Open Sans"/>
                <a:ea typeface="Open Sans"/>
                <a:cs typeface="Open Sans"/>
                <a:sym typeface="Open Sans"/>
              </a:rPr>
              <a:t>its</a:t>
            </a:r>
            <a:r>
              <a:rPr lang="en" sz="2400">
                <a:solidFill>
                  <a:srgbClr val="FFFFFF"/>
                </a:solidFill>
                <a:latin typeface="Open Sans"/>
                <a:ea typeface="Open Sans"/>
                <a:cs typeface="Open Sans"/>
                <a:sym typeface="Open Sans"/>
              </a:rPr>
              <a:t> and </a:t>
            </a:r>
            <a:r>
              <a:rPr lang="en" sz="2400" i="1">
                <a:solidFill>
                  <a:srgbClr val="FFFFFF"/>
                </a:solidFill>
                <a:latin typeface="Open Sans"/>
                <a:ea typeface="Open Sans"/>
                <a:cs typeface="Open Sans"/>
                <a:sym typeface="Open Sans"/>
              </a:rPr>
              <a:t>it’s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Shape 240"/>
          <p:cNvSpPr txBox="1">
            <a:spLocks noGrp="1"/>
          </p:cNvSpPr>
          <p:nvPr>
            <p:ph type="ctrTitle"/>
          </p:nvPr>
        </p:nvSpPr>
        <p:spPr>
          <a:xfrm>
            <a:off x="360425" y="2018025"/>
            <a:ext cx="8478899" cy="1546500"/>
          </a:xfrm>
          <a:prstGeom prst="rect">
            <a:avLst/>
          </a:prstGeom>
        </p:spPr>
        <p:txBody>
          <a:bodyPr lIns="91425" tIns="91425" rIns="91425" bIns="91425" anchor="ctr" anchorCtr="0">
            <a:noAutofit/>
          </a:bodyPr>
          <a:lstStyle/>
          <a:p>
            <a:pPr lvl="0">
              <a:spcBef>
                <a:spcPts val="0"/>
              </a:spcBef>
              <a:buNone/>
            </a:pPr>
            <a:r>
              <a:rPr lang="en"/>
              <a:t>Punctuation in the Real World</a:t>
            </a:r>
          </a:p>
        </p:txBody>
      </p:sp>
      <p:sp>
        <p:nvSpPr>
          <p:cNvPr id="241" name="Shape 241"/>
          <p:cNvSpPr txBox="1">
            <a:spLocks noGrp="1"/>
          </p:cNvSpPr>
          <p:nvPr>
            <p:ph type="subTitle" idx="1"/>
          </p:nvPr>
        </p:nvSpPr>
        <p:spPr>
          <a:xfrm>
            <a:off x="854251" y="3922275"/>
            <a:ext cx="3815400" cy="993899"/>
          </a:xfrm>
          <a:prstGeom prst="rect">
            <a:avLst/>
          </a:prstGeom>
        </p:spPr>
        <p:txBody>
          <a:bodyPr lIns="91425" tIns="91425" rIns="91425" bIns="91425" anchor="ctr" anchorCtr="0">
            <a:noAutofit/>
          </a:bodyPr>
          <a:lstStyle/>
          <a:p>
            <a:pPr lvl="0">
              <a:spcBef>
                <a:spcPts val="0"/>
              </a:spcBef>
              <a:buNone/>
            </a:pPr>
            <a:r>
              <a:rPr lang="en"/>
              <a:t>Does punctuation in text messages matter?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idx="4294967295"/>
          </p:nvPr>
        </p:nvSpPr>
        <p:spPr>
          <a:xfrm>
            <a:off x="880050" y="274650"/>
            <a:ext cx="7383899" cy="1143000"/>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Review</a:t>
            </a:r>
          </a:p>
        </p:txBody>
      </p:sp>
      <p:sp>
        <p:nvSpPr>
          <p:cNvPr id="247" name="Shape 247"/>
          <p:cNvSpPr txBox="1">
            <a:spLocks noGrp="1"/>
          </p:cNvSpPr>
          <p:nvPr>
            <p:ph type="body" idx="4294967295"/>
          </p:nvPr>
        </p:nvSpPr>
        <p:spPr>
          <a:xfrm>
            <a:off x="5321475" y="2286000"/>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Punctuation Marks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Period</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Question Mark</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Exclamation Mark</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Comma</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Semicolon</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Colon</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Quotation Mark</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Apostrophe</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Parentheses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Dash &amp; Hyphen</a:t>
            </a:r>
          </a:p>
        </p:txBody>
      </p:sp>
      <p:sp>
        <p:nvSpPr>
          <p:cNvPr id="248" name="Shape 248"/>
          <p:cNvSpPr txBox="1">
            <a:spLocks noGrp="1"/>
          </p:cNvSpPr>
          <p:nvPr>
            <p:ph type="body" idx="4294967295"/>
          </p:nvPr>
        </p:nvSpPr>
        <p:spPr>
          <a:xfrm>
            <a:off x="987038" y="2286000"/>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Grammar</a:t>
            </a:r>
          </a:p>
          <a:p>
            <a:pPr marL="457200" lvl="0" indent="-304800" rtl="0">
              <a:spcBef>
                <a:spcPts val="0"/>
              </a:spcBef>
              <a:buClr>
                <a:srgbClr val="FFFFFF"/>
              </a:buClr>
              <a:buSzPct val="100000"/>
              <a:buFont typeface="Open Sans"/>
            </a:pPr>
            <a:r>
              <a:rPr lang="en" sz="1200">
                <a:solidFill>
                  <a:srgbClr val="FFFFFF"/>
                </a:solidFill>
                <a:latin typeface="Open Sans"/>
                <a:ea typeface="Open Sans"/>
                <a:cs typeface="Open Sans"/>
                <a:sym typeface="Open Sans"/>
              </a:rPr>
              <a:t>Parts of speech</a:t>
            </a:r>
          </a:p>
          <a:p>
            <a:pPr marL="457200" lvl="0" indent="-304800" rtl="0">
              <a:spcBef>
                <a:spcPts val="0"/>
              </a:spcBef>
              <a:buClr>
                <a:srgbClr val="FFFFFF"/>
              </a:buClr>
              <a:buSzPct val="100000"/>
              <a:buFont typeface="Open Sans"/>
            </a:pPr>
            <a:r>
              <a:rPr lang="en" sz="1200">
                <a:solidFill>
                  <a:srgbClr val="FFFFFF"/>
                </a:solidFill>
                <a:latin typeface="Open Sans"/>
                <a:ea typeface="Open Sans"/>
                <a:cs typeface="Open Sans"/>
                <a:sym typeface="Open Sans"/>
              </a:rPr>
              <a:t>Types of Sentences</a:t>
            </a:r>
          </a:p>
          <a:p>
            <a:pPr marL="457200" lvl="0" indent="-304800" rtl="0">
              <a:spcBef>
                <a:spcPts val="0"/>
              </a:spcBef>
              <a:buClr>
                <a:srgbClr val="FFFFFF"/>
              </a:buClr>
              <a:buSzPct val="100000"/>
              <a:buFont typeface="Open Sans"/>
            </a:pPr>
            <a:r>
              <a:rPr lang="en" sz="1200">
                <a:solidFill>
                  <a:srgbClr val="FFFFFF"/>
                </a:solidFill>
                <a:latin typeface="Open Sans"/>
                <a:ea typeface="Open Sans"/>
                <a:cs typeface="Open Sans"/>
                <a:sym typeface="Open Sans"/>
              </a:rPr>
              <a:t>Agreement</a:t>
            </a:r>
          </a:p>
          <a:p>
            <a:pPr marL="457200" lvl="0" indent="-304800" rtl="0">
              <a:spcBef>
                <a:spcPts val="0"/>
              </a:spcBef>
              <a:buClr>
                <a:srgbClr val="FFFFFF"/>
              </a:buClr>
              <a:buSzPct val="100000"/>
              <a:buFont typeface="Open Sans"/>
            </a:pPr>
            <a:r>
              <a:rPr lang="en" sz="1200">
                <a:solidFill>
                  <a:srgbClr val="FFFFFF"/>
                </a:solidFill>
                <a:latin typeface="Open Sans"/>
                <a:ea typeface="Open Sans"/>
                <a:cs typeface="Open Sans"/>
                <a:sym typeface="Open Sans"/>
              </a:rPr>
              <a:t>Parallelism</a:t>
            </a:r>
          </a:p>
          <a:p>
            <a:pPr marL="457200" lvl="0" indent="-304800" rtl="0">
              <a:spcBef>
                <a:spcPts val="0"/>
              </a:spcBef>
              <a:buClr>
                <a:srgbClr val="FFFFFF"/>
              </a:buClr>
              <a:buSzPct val="100000"/>
              <a:buFont typeface="Open Sans"/>
            </a:pPr>
            <a:r>
              <a:rPr lang="en" sz="1200">
                <a:solidFill>
                  <a:srgbClr val="FFFFFF"/>
                </a:solidFill>
                <a:latin typeface="Open Sans"/>
                <a:ea typeface="Open Sans"/>
                <a:cs typeface="Open Sans"/>
                <a:sym typeface="Open Sans"/>
              </a:rPr>
              <a:t>Prepositions &amp; Conjunctions</a:t>
            </a:r>
          </a:p>
          <a:p>
            <a:pPr marL="457200" lvl="0" indent="-304800" rtl="0">
              <a:spcBef>
                <a:spcPts val="0"/>
              </a:spcBef>
              <a:buClr>
                <a:srgbClr val="FFFFFF"/>
              </a:buClr>
              <a:buSzPct val="100000"/>
              <a:buFont typeface="Open Sans"/>
            </a:pPr>
            <a:r>
              <a:rPr lang="en" sz="1200">
                <a:solidFill>
                  <a:srgbClr val="FFFFFF"/>
                </a:solidFill>
                <a:latin typeface="Open Sans"/>
                <a:ea typeface="Open Sans"/>
                <a:cs typeface="Open Sans"/>
                <a:sym typeface="Open Sans"/>
              </a:rPr>
              <a:t>Modifiers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ctrTitle" idx="4294967295"/>
          </p:nvPr>
        </p:nvSpPr>
        <p:spPr>
          <a:xfrm>
            <a:off x="758300" y="891925"/>
            <a:ext cx="4782900" cy="1046400"/>
          </a:xfrm>
          <a:prstGeom prst="rect">
            <a:avLst/>
          </a:prstGeom>
        </p:spPr>
        <p:txBody>
          <a:bodyPr lIns="91425" tIns="91425" rIns="91425" bIns="91425" anchor="ctr" anchorCtr="0">
            <a:noAutofit/>
          </a:bodyPr>
          <a:lstStyle/>
          <a:p>
            <a:pPr lvl="0" algn="l" rtl="0">
              <a:spcBef>
                <a:spcPts val="0"/>
              </a:spcBef>
              <a:buNone/>
            </a:pPr>
            <a:r>
              <a:rPr lang="en" sz="6000">
                <a:solidFill>
                  <a:srgbClr val="6CF3CE"/>
                </a:solidFill>
                <a:latin typeface="Roboto"/>
                <a:ea typeface="Roboto"/>
                <a:cs typeface="Roboto"/>
                <a:sym typeface="Roboto"/>
              </a:rPr>
              <a:t>Thanks!</a:t>
            </a:r>
          </a:p>
        </p:txBody>
      </p:sp>
      <p:sp>
        <p:nvSpPr>
          <p:cNvPr id="254" name="Shape 254"/>
          <p:cNvSpPr txBox="1">
            <a:spLocks noGrp="1"/>
          </p:cNvSpPr>
          <p:nvPr>
            <p:ph type="subTitle" idx="4294967295"/>
          </p:nvPr>
        </p:nvSpPr>
        <p:spPr>
          <a:xfrm>
            <a:off x="758300" y="1802300"/>
            <a:ext cx="4782900" cy="1046400"/>
          </a:xfrm>
          <a:prstGeom prst="rect">
            <a:avLst/>
          </a:prstGeom>
        </p:spPr>
        <p:txBody>
          <a:bodyPr lIns="91425" tIns="91425" rIns="91425" bIns="91425" anchor="t" anchorCtr="0">
            <a:noAutofit/>
          </a:bodyPr>
          <a:lstStyle/>
          <a:p>
            <a:pPr lvl="0" rtl="0">
              <a:spcBef>
                <a:spcPts val="0"/>
              </a:spcBef>
              <a:buNone/>
            </a:pPr>
            <a:r>
              <a:rPr lang="en" sz="3600" b="1">
                <a:solidFill>
                  <a:srgbClr val="FFFFFF"/>
                </a:solidFill>
                <a:latin typeface="Roboto"/>
                <a:ea typeface="Roboto"/>
                <a:cs typeface="Roboto"/>
                <a:sym typeface="Roboto"/>
              </a:rPr>
              <a:t>Any questions?</a:t>
            </a:r>
          </a:p>
        </p:txBody>
      </p:sp>
      <p:sp>
        <p:nvSpPr>
          <p:cNvPr id="255" name="Shape 255"/>
          <p:cNvSpPr txBox="1">
            <a:spLocks noGrp="1"/>
          </p:cNvSpPr>
          <p:nvPr>
            <p:ph type="body" idx="4294967295"/>
          </p:nvPr>
        </p:nvSpPr>
        <p:spPr>
          <a:xfrm>
            <a:off x="765125" y="3024800"/>
            <a:ext cx="7601700" cy="732000"/>
          </a:xfrm>
          <a:prstGeom prst="rect">
            <a:avLst/>
          </a:prstGeom>
        </p:spPr>
        <p:txBody>
          <a:bodyPr lIns="91425" tIns="91425" rIns="91425" bIns="91425" anchor="t" anchorCtr="0">
            <a:noAutofit/>
          </a:bodyPr>
          <a:lstStyle/>
          <a:p>
            <a:pPr lvl="0" rtl="0">
              <a:spcBef>
                <a:spcPts val="0"/>
              </a:spcBef>
              <a:buNone/>
            </a:pPr>
            <a:r>
              <a:rPr lang="en" sz="2400">
                <a:highlight>
                  <a:srgbClr val="C9DAF8"/>
                </a:highlight>
                <a:latin typeface="Open Sans"/>
                <a:ea typeface="Open Sans"/>
                <a:cs typeface="Open Sans"/>
                <a:sym typeface="Open Sans"/>
              </a:rPr>
              <a:t>[Teacher edit: Next class, homework etc…]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832475" y="1684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Credits</a:t>
            </a:r>
          </a:p>
        </p:txBody>
      </p:sp>
      <p:sp>
        <p:nvSpPr>
          <p:cNvPr id="261" name="Shape 261"/>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lvl="0" rtl="0">
              <a:spcBef>
                <a:spcPts val="0"/>
              </a:spcBef>
              <a:buNone/>
            </a:pPr>
            <a:r>
              <a:rPr lang="en" sz="2400">
                <a:solidFill>
                  <a:srgbClr val="2F3848"/>
                </a:solidFill>
                <a:latin typeface="Open Sans"/>
                <a:ea typeface="Open Sans"/>
                <a:cs typeface="Open Sans"/>
                <a:sym typeface="Open Sans"/>
              </a:rPr>
              <a:t>Special thanks to all the people who made and released these awesome resources for free:</a:t>
            </a:r>
          </a:p>
          <a:p>
            <a:pPr marL="457200" lvl="0" indent="-381000" rtl="0">
              <a:lnSpc>
                <a:spcPct val="115000"/>
              </a:lnSpc>
              <a:spcBef>
                <a:spcPts val="0"/>
              </a:spcBef>
              <a:buClr>
                <a:srgbClr val="2F3848"/>
              </a:buClr>
              <a:buSzPct val="100000"/>
              <a:buFont typeface="Open Sans"/>
            </a:pPr>
            <a:r>
              <a:rPr lang="en" sz="2400">
                <a:solidFill>
                  <a:srgbClr val="2F3848"/>
                </a:solidFill>
                <a:latin typeface="Open Sans"/>
                <a:ea typeface="Open Sans"/>
                <a:cs typeface="Open Sans"/>
                <a:sym typeface="Open Sans"/>
              </a:rPr>
              <a:t>Presentation template by </a:t>
            </a:r>
            <a:r>
              <a:rPr lang="en" sz="2400" u="sng">
                <a:solidFill>
                  <a:srgbClr val="2F3848"/>
                </a:solidFill>
                <a:latin typeface="Open Sans"/>
                <a:ea typeface="Open Sans"/>
                <a:cs typeface="Open Sans"/>
                <a:sym typeface="Open Sans"/>
                <a:hlinkClick r:id="rId3"/>
              </a:rPr>
              <a:t>SlidesCarnival</a:t>
            </a:r>
          </a:p>
          <a:p>
            <a:pPr marL="457200" lvl="0" indent="-381000" rtl="0">
              <a:lnSpc>
                <a:spcPct val="115000"/>
              </a:lnSpc>
              <a:spcBef>
                <a:spcPts val="0"/>
              </a:spcBef>
              <a:buSzPct val="100000"/>
              <a:buFont typeface="Open Sans"/>
            </a:pPr>
            <a:r>
              <a:rPr lang="en" sz="2400">
                <a:latin typeface="Open Sans"/>
                <a:ea typeface="Open Sans"/>
                <a:cs typeface="Open Sans"/>
                <a:sym typeface="Open Sans"/>
              </a:rPr>
              <a:t>Icons by </a:t>
            </a:r>
            <a:r>
              <a:rPr lang="en" sz="2400" u="sng">
                <a:solidFill>
                  <a:schemeClr val="hlink"/>
                </a:solidFill>
                <a:latin typeface="Open Sans"/>
                <a:ea typeface="Open Sans"/>
                <a:cs typeface="Open Sans"/>
                <a:sym typeface="Open Sans"/>
                <a:hlinkClick r:id="rId4"/>
              </a:rPr>
              <a:t>Ipanpun</a:t>
            </a:r>
            <a:r>
              <a:rPr lang="en" sz="2400">
                <a:latin typeface="Open Sans"/>
                <a:ea typeface="Open Sans"/>
                <a:cs typeface="Open Sans"/>
                <a:sym typeface="Open Sans"/>
              </a:rPr>
              <a:t> &amp; </a:t>
            </a:r>
            <a:r>
              <a:rPr lang="en" sz="2400" u="sng">
                <a:solidFill>
                  <a:schemeClr val="hlink"/>
                </a:solidFill>
                <a:latin typeface="Open Sans"/>
                <a:ea typeface="Open Sans"/>
                <a:cs typeface="Open Sans"/>
                <a:sym typeface="Open Sans"/>
                <a:hlinkClick r:id="rId5"/>
              </a:rPr>
              <a:t>Timothy Miller</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6"/>
              </a:rPr>
              <a:t>Iconfinder</a:t>
            </a:r>
            <a:r>
              <a:rPr lang="en" sz="2400">
                <a:latin typeface="Open Sans"/>
                <a:ea typeface="Open Sans"/>
                <a:cs typeface="Open Sans"/>
                <a:sym typeface="Open Sans"/>
              </a:rPr>
              <a:t> and </a:t>
            </a:r>
            <a:r>
              <a:rPr lang="en" sz="2400" u="sng">
                <a:solidFill>
                  <a:schemeClr val="hlink"/>
                </a:solidFill>
                <a:latin typeface="Open Sans"/>
                <a:ea typeface="Open Sans"/>
                <a:cs typeface="Open Sans"/>
                <a:sym typeface="Open Sans"/>
                <a:hlinkClick r:id="rId7"/>
              </a:rPr>
              <a:t>Freepik</a:t>
            </a:r>
            <a:r>
              <a:rPr lang="en" sz="2400">
                <a:latin typeface="Open Sans"/>
                <a:ea typeface="Open Sans"/>
                <a:cs typeface="Open Sans"/>
                <a:sym typeface="Open Sans"/>
              </a:rPr>
              <a:t> on </a:t>
            </a:r>
            <a:r>
              <a:rPr lang="en" sz="2400" u="sng">
                <a:solidFill>
                  <a:schemeClr val="hlink"/>
                </a:solidFill>
                <a:latin typeface="Open Sans"/>
                <a:ea typeface="Open Sans"/>
                <a:cs typeface="Open Sans"/>
                <a:sym typeface="Open Sans"/>
                <a:hlinkClick r:id="rId8"/>
              </a:rPr>
              <a:t>Flaticon</a:t>
            </a:r>
            <a:r>
              <a:rPr lang="en" sz="2400">
                <a:latin typeface="Open Sans"/>
                <a:ea typeface="Open Sans"/>
                <a:cs typeface="Open Sans"/>
                <a:sym typeface="Open Sans"/>
              </a:rPr>
              <a:t>.</a:t>
            </a:r>
          </a:p>
        </p:txBody>
      </p:sp>
      <p:pic>
        <p:nvPicPr>
          <p:cNvPr id="4"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7520" y="4509120"/>
            <a:ext cx="8496944" cy="1458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idx="4294967295"/>
          </p:nvPr>
        </p:nvSpPr>
        <p:spPr>
          <a:xfrm>
            <a:off x="2108250" y="2274025"/>
            <a:ext cx="4927500" cy="1546500"/>
          </a:xfrm>
          <a:prstGeom prst="rect">
            <a:avLst/>
          </a:prstGeom>
        </p:spPr>
        <p:txBody>
          <a:bodyPr lIns="91425" tIns="91425" rIns="91425" bIns="91425" anchor="ctr" anchorCtr="0">
            <a:noAutofit/>
          </a:bodyPr>
          <a:lstStyle/>
          <a:p>
            <a:pPr lvl="0" rtl="0">
              <a:spcBef>
                <a:spcPts val="0"/>
              </a:spcBef>
              <a:buNone/>
            </a:pPr>
            <a:r>
              <a:rPr lang="en" sz="9600">
                <a:solidFill>
                  <a:srgbClr val="FFFFFF"/>
                </a:solidFill>
                <a:latin typeface="Roboto"/>
                <a:ea typeface="Roboto"/>
                <a:cs typeface="Roboto"/>
                <a:sym typeface="Roboto"/>
              </a:rPr>
              <a:t>[Video]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ctrTitle"/>
          </p:nvPr>
        </p:nvSpPr>
        <p:spPr>
          <a:xfrm>
            <a:off x="665225" y="2018025"/>
            <a:ext cx="4927500" cy="1546500"/>
          </a:xfrm>
          <a:prstGeom prst="rect">
            <a:avLst/>
          </a:prstGeom>
        </p:spPr>
        <p:txBody>
          <a:bodyPr lIns="91425" tIns="91425" rIns="91425" bIns="91425" anchor="ctr" anchorCtr="0">
            <a:noAutofit/>
          </a:bodyPr>
          <a:lstStyle/>
          <a:p>
            <a:pPr lvl="0">
              <a:spcBef>
                <a:spcPts val="0"/>
              </a:spcBef>
              <a:buNone/>
            </a:pPr>
            <a:r>
              <a:rPr lang="en"/>
              <a:t>Grammar</a:t>
            </a:r>
          </a:p>
        </p:txBody>
      </p:sp>
      <p:sp>
        <p:nvSpPr>
          <p:cNvPr id="95" name="Shape 95"/>
          <p:cNvSpPr txBox="1">
            <a:spLocks noGrp="1"/>
          </p:cNvSpPr>
          <p:nvPr>
            <p:ph type="subTitle" idx="1"/>
          </p:nvPr>
        </p:nvSpPr>
        <p:spPr>
          <a:xfrm>
            <a:off x="854251" y="3922275"/>
            <a:ext cx="3815400" cy="993899"/>
          </a:xfrm>
          <a:prstGeom prst="rect">
            <a:avLst/>
          </a:prstGeom>
        </p:spPr>
        <p:txBody>
          <a:bodyPr lIns="91425" tIns="91425" rIns="91425" bIns="91425" anchor="ctr" anchorCtr="0">
            <a:noAutofit/>
          </a:bodyPr>
          <a:lstStyle/>
          <a:p>
            <a:pPr lvl="0">
              <a:spcBef>
                <a:spcPts val="0"/>
              </a:spcBef>
              <a:buNone/>
            </a:pPr>
            <a:r>
              <a:rPr lang="en"/>
              <a:t>Rules of the Language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Parts of Speech</a:t>
            </a:r>
          </a:p>
        </p:txBody>
      </p:sp>
      <p:sp>
        <p:nvSpPr>
          <p:cNvPr id="101" name="Shape 101"/>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nouns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verbs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adjectives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adverbs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pronouns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conjunctions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prepositions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interjections</a:t>
            </a:r>
          </a:p>
          <a:p>
            <a:pPr marL="457200" lvl="0" indent="-342900" rtl="0">
              <a:lnSpc>
                <a:spcPct val="150000"/>
              </a:lnSpc>
              <a:spcBef>
                <a:spcPts val="0"/>
              </a:spcBef>
              <a:buClr>
                <a:schemeClr val="dk1"/>
              </a:buClr>
              <a:buSzPct val="100000"/>
              <a:buFont typeface="Open Sans"/>
            </a:pPr>
            <a:r>
              <a:rPr lang="en" sz="1800">
                <a:solidFill>
                  <a:schemeClr val="dk1"/>
                </a:solidFill>
                <a:latin typeface="Open Sans"/>
                <a:ea typeface="Open Sans"/>
                <a:cs typeface="Open Sans"/>
                <a:sym typeface="Open Sans"/>
              </a:rPr>
              <a:t>articles</a:t>
            </a:r>
          </a:p>
        </p:txBody>
      </p:sp>
      <p:sp>
        <p:nvSpPr>
          <p:cNvPr id="102" name="Shape 102"/>
          <p:cNvSpPr txBox="1"/>
          <p:nvPr/>
        </p:nvSpPr>
        <p:spPr>
          <a:xfrm>
            <a:off x="829350" y="5940975"/>
            <a:ext cx="7637700" cy="425700"/>
          </a:xfrm>
          <a:prstGeom prst="rect">
            <a:avLst/>
          </a:prstGeom>
          <a:noFill/>
          <a:ln>
            <a:noFill/>
          </a:ln>
        </p:spPr>
        <p:txBody>
          <a:bodyPr lIns="91425" tIns="91425" rIns="91425" bIns="91425" anchor="t" anchorCtr="0">
            <a:noAutofit/>
          </a:bodyPr>
          <a:lstStyle/>
          <a:p>
            <a:pPr lvl="0">
              <a:spcBef>
                <a:spcPts val="0"/>
              </a:spcBef>
              <a:buNone/>
            </a:pPr>
            <a:r>
              <a:rPr lang="en" sz="1800">
                <a:latin typeface="Open Sans"/>
                <a:ea typeface="Open Sans"/>
                <a:cs typeface="Open Sans"/>
                <a:sym typeface="Open Sans"/>
              </a:rPr>
              <a:t>Who can explain these parts of speech? Who can give an example?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Parts of Speech</a:t>
            </a:r>
          </a:p>
        </p:txBody>
      </p:sp>
      <p:sp>
        <p:nvSpPr>
          <p:cNvPr id="108" name="Shape 108"/>
          <p:cNvSpPr txBox="1">
            <a:spLocks noGrp="1"/>
          </p:cNvSpPr>
          <p:nvPr>
            <p:ph type="subTitle" idx="4294967295"/>
          </p:nvPr>
        </p:nvSpPr>
        <p:spPr>
          <a:xfrm>
            <a:off x="562350" y="3392175"/>
            <a:ext cx="8171700" cy="1110600"/>
          </a:xfrm>
          <a:prstGeom prst="rect">
            <a:avLst/>
          </a:prstGeom>
        </p:spPr>
        <p:txBody>
          <a:bodyPr lIns="91425" tIns="91425" rIns="91425" bIns="91425" anchor="t" anchorCtr="0">
            <a:noAutofit/>
          </a:bodyPr>
          <a:lstStyle/>
          <a:p>
            <a:pPr lvl="0" algn="ctr" rtl="0">
              <a:spcBef>
                <a:spcPts val="0"/>
              </a:spcBef>
              <a:buClr>
                <a:srgbClr val="000000"/>
              </a:buClr>
              <a:buSzPct val="45833"/>
              <a:buFont typeface="Arial"/>
              <a:buNone/>
            </a:pPr>
            <a:r>
              <a:rPr lang="en" sz="2400">
                <a:solidFill>
                  <a:srgbClr val="FFFFFF"/>
                </a:solidFill>
                <a:latin typeface="Open Sans"/>
                <a:ea typeface="Open Sans"/>
                <a:cs typeface="Open Sans"/>
                <a:sym typeface="Open Sans"/>
              </a:rPr>
              <a:t>In groups, you will put the provided words into “parts of speech” categories and write them on the board in the appropriate place. The group with the most correctly placed words wins!</a:t>
            </a:r>
          </a:p>
        </p:txBody>
      </p:sp>
      <p:pic>
        <p:nvPicPr>
          <p:cNvPr id="109" name="Shape 109"/>
          <p:cNvPicPr preferRelativeResize="0"/>
          <p:nvPr/>
        </p:nvPicPr>
        <p:blipFill>
          <a:blip r:embed="rId3">
            <a:alphaModFix/>
          </a:blip>
          <a:stretch>
            <a:fillRect/>
          </a:stretch>
        </p:blipFill>
        <p:spPr>
          <a:xfrm>
            <a:off x="3797900" y="1294350"/>
            <a:ext cx="1868550" cy="18685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Types of Sentences</a:t>
            </a:r>
          </a:p>
        </p:txBody>
      </p:sp>
      <p:sp>
        <p:nvSpPr>
          <p:cNvPr id="115" name="Shape 115"/>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marL="457200" lvl="0" indent="-342900" rtl="0">
              <a:lnSpc>
                <a:spcPct val="150000"/>
              </a:lnSpc>
              <a:spcBef>
                <a:spcPts val="0"/>
              </a:spcBef>
              <a:buClr>
                <a:schemeClr val="dk1"/>
              </a:buClr>
              <a:buSzPct val="100000"/>
              <a:buFont typeface="Open Sans"/>
            </a:pPr>
            <a:r>
              <a:rPr lang="en" sz="1800" b="1">
                <a:solidFill>
                  <a:schemeClr val="dk1"/>
                </a:solidFill>
                <a:latin typeface="Open Sans"/>
                <a:ea typeface="Open Sans"/>
                <a:cs typeface="Open Sans"/>
                <a:sym typeface="Open Sans"/>
              </a:rPr>
              <a:t>Simple Sentences </a:t>
            </a:r>
            <a:r>
              <a:rPr lang="en" sz="1800">
                <a:solidFill>
                  <a:schemeClr val="dk1"/>
                </a:solidFill>
                <a:latin typeface="Open Sans"/>
                <a:ea typeface="Open Sans"/>
                <a:cs typeface="Open Sans"/>
                <a:sym typeface="Open Sans"/>
              </a:rPr>
              <a:t>- pairs subject(s) and verb(s)</a:t>
            </a:r>
          </a:p>
          <a:p>
            <a:pPr marL="457200" lvl="0" indent="-342900" rtl="0">
              <a:lnSpc>
                <a:spcPct val="150000"/>
              </a:lnSpc>
              <a:spcBef>
                <a:spcPts val="0"/>
              </a:spcBef>
              <a:buClr>
                <a:schemeClr val="dk1"/>
              </a:buClr>
              <a:buSzPct val="100000"/>
              <a:buFont typeface="Open Sans"/>
            </a:pPr>
            <a:r>
              <a:rPr lang="en" sz="1800" b="1">
                <a:solidFill>
                  <a:schemeClr val="dk1"/>
                </a:solidFill>
                <a:latin typeface="Open Sans"/>
                <a:ea typeface="Open Sans"/>
                <a:cs typeface="Open Sans"/>
                <a:sym typeface="Open Sans"/>
              </a:rPr>
              <a:t>Compound Sentences</a:t>
            </a:r>
            <a:r>
              <a:rPr lang="en" sz="1800">
                <a:solidFill>
                  <a:schemeClr val="dk1"/>
                </a:solidFill>
                <a:latin typeface="Open Sans"/>
                <a:ea typeface="Open Sans"/>
                <a:cs typeface="Open Sans"/>
                <a:sym typeface="Open Sans"/>
              </a:rPr>
              <a:t> - two simple sentences joined by a conjunction</a:t>
            </a:r>
          </a:p>
          <a:p>
            <a:pPr marL="457200" lvl="0" indent="-342900" rtl="0">
              <a:lnSpc>
                <a:spcPct val="150000"/>
              </a:lnSpc>
              <a:spcBef>
                <a:spcPts val="0"/>
              </a:spcBef>
              <a:buClr>
                <a:schemeClr val="dk1"/>
              </a:buClr>
              <a:buSzPct val="100000"/>
              <a:buFont typeface="Open Sans"/>
            </a:pPr>
            <a:r>
              <a:rPr lang="en" sz="1800" b="1">
                <a:solidFill>
                  <a:schemeClr val="dk1"/>
                </a:solidFill>
                <a:latin typeface="Open Sans"/>
                <a:ea typeface="Open Sans"/>
                <a:cs typeface="Open Sans"/>
                <a:sym typeface="Open Sans"/>
              </a:rPr>
              <a:t>Complex Sentences</a:t>
            </a:r>
            <a:r>
              <a:rPr lang="en" sz="1800">
                <a:solidFill>
                  <a:schemeClr val="dk1"/>
                </a:solidFill>
                <a:latin typeface="Open Sans"/>
                <a:ea typeface="Open Sans"/>
                <a:cs typeface="Open Sans"/>
                <a:sym typeface="Open Sans"/>
              </a:rPr>
              <a:t> - combine independent and dependent clauses which may be adverbial, adjective, or noun clauses</a:t>
            </a:r>
          </a:p>
        </p:txBody>
      </p:sp>
      <p:sp>
        <p:nvSpPr>
          <p:cNvPr id="116" name="Shape 116"/>
          <p:cNvSpPr txBox="1"/>
          <p:nvPr/>
        </p:nvSpPr>
        <p:spPr>
          <a:xfrm>
            <a:off x="1603350" y="5940975"/>
            <a:ext cx="5937299" cy="425700"/>
          </a:xfrm>
          <a:prstGeom prst="rect">
            <a:avLst/>
          </a:prstGeom>
          <a:noFill/>
          <a:ln>
            <a:noFill/>
          </a:ln>
        </p:spPr>
        <p:txBody>
          <a:bodyPr lIns="91425" tIns="91425" rIns="91425" bIns="91425" anchor="t" anchorCtr="0">
            <a:noAutofit/>
          </a:bodyPr>
          <a:lstStyle/>
          <a:p>
            <a:pPr lvl="0" rtl="0">
              <a:spcBef>
                <a:spcPts val="0"/>
              </a:spcBef>
              <a:buNone/>
            </a:pPr>
            <a:r>
              <a:rPr lang="en" sz="1800">
                <a:latin typeface="Open Sans"/>
                <a:ea typeface="Open Sans"/>
                <a:cs typeface="Open Sans"/>
                <a:sym typeface="Open Sans"/>
              </a:rPr>
              <a:t>Who can give an example of these sentence types?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Identifying Types of Sentences</a:t>
            </a:r>
          </a:p>
        </p:txBody>
      </p:sp>
      <p:sp>
        <p:nvSpPr>
          <p:cNvPr id="122" name="Shape 122"/>
          <p:cNvSpPr txBox="1">
            <a:spLocks noGrp="1"/>
          </p:cNvSpPr>
          <p:nvPr>
            <p:ph type="subTitle" idx="4294967295"/>
          </p:nvPr>
        </p:nvSpPr>
        <p:spPr>
          <a:xfrm>
            <a:off x="562350" y="3392175"/>
            <a:ext cx="8171700" cy="1110600"/>
          </a:xfrm>
          <a:prstGeom prst="rect">
            <a:avLst/>
          </a:prstGeom>
        </p:spPr>
        <p:txBody>
          <a:bodyPr lIns="91425" tIns="91425" rIns="91425" bIns="91425" anchor="t" anchorCtr="0">
            <a:noAutofit/>
          </a:bodyPr>
          <a:lstStyle/>
          <a:p>
            <a:pPr lvl="0" algn="ctr" rtl="0">
              <a:spcBef>
                <a:spcPts val="0"/>
              </a:spcBef>
              <a:buClr>
                <a:srgbClr val="000000"/>
              </a:buClr>
              <a:buSzPct val="45833"/>
              <a:buFont typeface="Arial"/>
              <a:buNone/>
            </a:pPr>
            <a:r>
              <a:rPr lang="en" sz="2400">
                <a:solidFill>
                  <a:srgbClr val="FFFFFF"/>
                </a:solidFill>
                <a:latin typeface="Open Sans"/>
                <a:ea typeface="Open Sans"/>
                <a:cs typeface="Open Sans"/>
                <a:sym typeface="Open Sans"/>
              </a:rPr>
              <a:t>In pairs, complete the handout by identifying the subject(s) and verb(s), highlighting independent clauses, and labelling each sentence with its type (simple, compound, complex).</a:t>
            </a:r>
          </a:p>
        </p:txBody>
      </p:sp>
      <p:pic>
        <p:nvPicPr>
          <p:cNvPr id="123" name="Shape 123"/>
          <p:cNvPicPr preferRelativeResize="0"/>
          <p:nvPr/>
        </p:nvPicPr>
        <p:blipFill>
          <a:blip r:embed="rId3">
            <a:alphaModFix/>
          </a:blip>
          <a:stretch>
            <a:fillRect/>
          </a:stretch>
        </p:blipFill>
        <p:spPr>
          <a:xfrm>
            <a:off x="3301778" y="1080325"/>
            <a:ext cx="2692850" cy="26928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Agreement</a:t>
            </a:r>
          </a:p>
        </p:txBody>
      </p:sp>
      <p:sp>
        <p:nvSpPr>
          <p:cNvPr id="129" name="Shape 129"/>
          <p:cNvSpPr txBox="1">
            <a:spLocks noGrp="1"/>
          </p:cNvSpPr>
          <p:nvPr>
            <p:ph type="body" idx="1"/>
          </p:nvPr>
        </p:nvSpPr>
        <p:spPr>
          <a:xfrm>
            <a:off x="479425" y="1889625"/>
            <a:ext cx="8233800" cy="3960299"/>
          </a:xfrm>
          <a:prstGeom prst="rect">
            <a:avLst/>
          </a:prstGeom>
        </p:spPr>
        <p:txBody>
          <a:bodyPr lIns="91425" tIns="91425" rIns="91425" bIns="91425" anchor="t" anchorCtr="0">
            <a:noAutofit/>
          </a:bodyPr>
          <a:lstStyle/>
          <a:p>
            <a:pPr marL="457200" lvl="0" indent="-342900" rtl="0">
              <a:lnSpc>
                <a:spcPct val="150000"/>
              </a:lnSpc>
              <a:spcBef>
                <a:spcPts val="0"/>
              </a:spcBef>
              <a:buClr>
                <a:schemeClr val="dk1"/>
              </a:buClr>
              <a:buSzPct val="100000"/>
              <a:buFont typeface="Open Sans"/>
            </a:pPr>
            <a:r>
              <a:rPr lang="en" sz="1800" b="1">
                <a:solidFill>
                  <a:schemeClr val="dk1"/>
                </a:solidFill>
                <a:latin typeface="Open Sans"/>
                <a:ea typeface="Open Sans"/>
                <a:cs typeface="Open Sans"/>
                <a:sym typeface="Open Sans"/>
              </a:rPr>
              <a:t>Subject and Verb </a:t>
            </a:r>
            <a:r>
              <a:rPr lang="en" sz="1800">
                <a:solidFill>
                  <a:schemeClr val="dk1"/>
                </a:solidFill>
                <a:latin typeface="Open Sans"/>
                <a:ea typeface="Open Sans"/>
                <a:cs typeface="Open Sans"/>
                <a:sym typeface="Open Sans"/>
              </a:rPr>
              <a:t>- must agree in number and person</a:t>
            </a:r>
          </a:p>
          <a:p>
            <a:pPr marL="457200" lvl="0" indent="-342900" rtl="0">
              <a:lnSpc>
                <a:spcPct val="150000"/>
              </a:lnSpc>
              <a:spcBef>
                <a:spcPts val="0"/>
              </a:spcBef>
              <a:buClr>
                <a:schemeClr val="dk1"/>
              </a:buClr>
              <a:buSzPct val="100000"/>
              <a:buFont typeface="Open Sans"/>
            </a:pPr>
            <a:r>
              <a:rPr lang="en" sz="1800" b="1">
                <a:solidFill>
                  <a:schemeClr val="dk1"/>
                </a:solidFill>
                <a:latin typeface="Open Sans"/>
                <a:ea typeface="Open Sans"/>
                <a:cs typeface="Open Sans"/>
                <a:sym typeface="Open Sans"/>
              </a:rPr>
              <a:t>Pronoun</a:t>
            </a:r>
            <a:r>
              <a:rPr lang="en" sz="1800">
                <a:solidFill>
                  <a:schemeClr val="dk1"/>
                </a:solidFill>
                <a:latin typeface="Open Sans"/>
                <a:ea typeface="Open Sans"/>
                <a:cs typeface="Open Sans"/>
                <a:sym typeface="Open Sans"/>
              </a:rPr>
              <a:t> - must agree in number and gender</a:t>
            </a:r>
          </a:p>
          <a:p>
            <a:pPr lvl="0" rtl="0">
              <a:lnSpc>
                <a:spcPct val="150000"/>
              </a:lnSpc>
              <a:spcBef>
                <a:spcPts val="0"/>
              </a:spcBef>
              <a:buNone/>
            </a:pPr>
            <a:endParaRPr sz="1800">
              <a:solidFill>
                <a:schemeClr val="dk1"/>
              </a:solidFill>
              <a:latin typeface="Open Sans"/>
              <a:ea typeface="Open Sans"/>
              <a:cs typeface="Open Sans"/>
              <a:sym typeface="Open Sans"/>
            </a:endParaRPr>
          </a:p>
          <a:p>
            <a:pPr lvl="0" rtl="0">
              <a:lnSpc>
                <a:spcPct val="150000"/>
              </a:lnSpc>
              <a:spcBef>
                <a:spcPts val="0"/>
              </a:spcBef>
              <a:buNone/>
            </a:pPr>
            <a:r>
              <a:rPr lang="en" sz="1800" i="1">
                <a:solidFill>
                  <a:schemeClr val="dk1"/>
                </a:solidFill>
                <a:latin typeface="Open Sans"/>
                <a:ea typeface="Open Sans"/>
                <a:cs typeface="Open Sans"/>
                <a:sym typeface="Open Sans"/>
              </a:rPr>
              <a:t>I walk. </a:t>
            </a:r>
            <a:r>
              <a:rPr lang="en" sz="1800">
                <a:solidFill>
                  <a:schemeClr val="dk1"/>
                </a:solidFill>
                <a:latin typeface="Open Sans"/>
                <a:ea typeface="Open Sans"/>
                <a:cs typeface="Open Sans"/>
                <a:sym typeface="Open Sans"/>
              </a:rPr>
              <a:t>but </a:t>
            </a:r>
            <a:r>
              <a:rPr lang="en" sz="1800" i="1">
                <a:solidFill>
                  <a:schemeClr val="dk1"/>
                </a:solidFill>
                <a:latin typeface="Open Sans"/>
                <a:ea typeface="Open Sans"/>
                <a:cs typeface="Open Sans"/>
                <a:sym typeface="Open Sans"/>
              </a:rPr>
              <a:t>He walks.</a:t>
            </a:r>
          </a:p>
          <a:p>
            <a:pPr lvl="0" rtl="0">
              <a:lnSpc>
                <a:spcPct val="150000"/>
              </a:lnSpc>
              <a:spcBef>
                <a:spcPts val="0"/>
              </a:spcBef>
              <a:buNone/>
            </a:pPr>
            <a:endParaRPr sz="1800" i="1">
              <a:solidFill>
                <a:schemeClr val="dk1"/>
              </a:solidFill>
              <a:latin typeface="Open Sans"/>
              <a:ea typeface="Open Sans"/>
              <a:cs typeface="Open Sans"/>
              <a:sym typeface="Open Sans"/>
            </a:endParaRPr>
          </a:p>
          <a:p>
            <a:pPr lvl="0" rtl="0">
              <a:lnSpc>
                <a:spcPct val="150000"/>
              </a:lnSpc>
              <a:spcBef>
                <a:spcPts val="0"/>
              </a:spcBef>
              <a:buClr>
                <a:srgbClr val="000000"/>
              </a:buClr>
              <a:buSzPct val="61111"/>
              <a:buFont typeface="Arial"/>
              <a:buNone/>
            </a:pPr>
            <a:r>
              <a:rPr lang="en" sz="1800" i="1">
                <a:solidFill>
                  <a:schemeClr val="dk1"/>
                </a:solidFill>
                <a:latin typeface="Open Sans"/>
                <a:ea typeface="Open Sans"/>
                <a:cs typeface="Open Sans"/>
                <a:sym typeface="Open Sans"/>
              </a:rPr>
              <a:t>Barry keeps a pen on his desk. </a:t>
            </a:r>
            <a:r>
              <a:rPr lang="en" sz="1800">
                <a:solidFill>
                  <a:schemeClr val="dk1"/>
                </a:solidFill>
                <a:latin typeface="Open Sans"/>
                <a:ea typeface="Open Sans"/>
                <a:cs typeface="Open Sans"/>
                <a:sym typeface="Open Sans"/>
              </a:rPr>
              <a:t>but </a:t>
            </a:r>
            <a:r>
              <a:rPr lang="en" sz="1800" i="1">
                <a:solidFill>
                  <a:schemeClr val="dk1"/>
                </a:solidFill>
                <a:latin typeface="Open Sans"/>
                <a:ea typeface="Open Sans"/>
                <a:cs typeface="Open Sans"/>
                <a:sym typeface="Open Sans"/>
              </a:rPr>
              <a:t>Students keep pens on their desks.</a:t>
            </a:r>
          </a:p>
        </p:txBody>
      </p:sp>
    </p:spTree>
  </p:cSld>
  <p:clrMapOvr>
    <a:masterClrMapping/>
  </p:clrMapOvr>
</p:sld>
</file>

<file path=ppt/theme/theme1.xml><?xml version="1.0" encoding="utf-8"?>
<a:theme xmlns:a="http://schemas.openxmlformats.org/drawingml/2006/main" name="Bened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2693</Words>
  <Application>Microsoft Office PowerPoint</Application>
  <PresentationFormat>On-screen Show (4:3)</PresentationFormat>
  <Paragraphs>273</Paragraphs>
  <Slides>29</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Roboto</vt:lpstr>
      <vt:lpstr>Georgia</vt:lpstr>
      <vt:lpstr>Open Sans</vt:lpstr>
      <vt:lpstr>Source Sans Pro</vt:lpstr>
      <vt:lpstr>Helvetica Neue</vt:lpstr>
      <vt:lpstr>Benedick template</vt:lpstr>
      <vt:lpstr>GRAMMAR &amp; PUNCTUATION</vt:lpstr>
      <vt:lpstr>Welcome!</vt:lpstr>
      <vt:lpstr>[Video]</vt:lpstr>
      <vt:lpstr>Grammar</vt:lpstr>
      <vt:lpstr>Parts of Speech</vt:lpstr>
      <vt:lpstr>Parts of Speech</vt:lpstr>
      <vt:lpstr>Types of Sentences</vt:lpstr>
      <vt:lpstr>Identifying Types of Sentences</vt:lpstr>
      <vt:lpstr>Agreement</vt:lpstr>
      <vt:lpstr>Parallelism</vt:lpstr>
      <vt:lpstr>Prepositions &amp; Conjunctions</vt:lpstr>
      <vt:lpstr>Modifiers</vt:lpstr>
      <vt:lpstr>Punctuation</vt:lpstr>
      <vt:lpstr>Dear John...</vt:lpstr>
      <vt:lpstr>Common Punctuation Marks</vt:lpstr>
      <vt:lpstr>Let’s Start with Three Easy Ones...</vt:lpstr>
      <vt:lpstr>Comma              </vt:lpstr>
      <vt:lpstr>Semicolon</vt:lpstr>
      <vt:lpstr>Colon</vt:lpstr>
      <vt:lpstr>Quotation mark</vt:lpstr>
      <vt:lpstr>Apostrophe</vt:lpstr>
      <vt:lpstr>Parentheses</vt:lpstr>
      <vt:lpstr>Dash</vt:lpstr>
      <vt:lpstr>Nonsensical Sentences</vt:lpstr>
      <vt:lpstr>Common Punctuation Mistakes</vt:lpstr>
      <vt:lpstr>Punctuation in the Real World</vt:lpstr>
      <vt:lpstr>Review</vt:lpstr>
      <vt:lpstr>Thanks!</vt:lpstr>
      <vt:lpstr>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GRAMMAR &amp; PUNCTUATION</dc:title>
  <cp:lastModifiedBy>D2 Academy</cp:lastModifiedBy>
  <cp:revision>1</cp:revision>
  <dcterms:modified xsi:type="dcterms:W3CDTF">2016-12-05T18:29:06Z</dcterms:modified>
</cp:coreProperties>
</file>