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embeddedFontLst>
    <p:embeddedFont>
      <p:font typeface="Roboto" panose="020B0604020202020204" charset="0"/>
      <p:regular r:id="rId15"/>
      <p:bold r:id="rId16"/>
      <p:italic r:id="rId17"/>
      <p:boldItalic r:id="rId18"/>
    </p:embeddedFont>
    <p:embeddedFont>
      <p:font typeface="Open Sans" panose="020B0604020202020204" charset="0"/>
      <p:regular r:id="rId19"/>
      <p:bold r:id="rId20"/>
      <p:italic r:id="rId21"/>
      <p:boldItalic r:id="rId22"/>
    </p:embeddedFont>
    <p:embeddedFont>
      <p:font typeface="Source Sans Pro" panose="020B060402020202020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27276929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ocs.google.com/document/d/1DOIoXKhNa2eym-jy8D_Y-PdQOEErEwM855S6MB5KLO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Recap today’s lecture, touching on key points. </a:t>
            </a:r>
            <a:r>
              <a:rPr lang="en" sz="1200" i="1">
                <a:solidFill>
                  <a:schemeClr val="dk1"/>
                </a:solidFill>
                <a:latin typeface="Roboto"/>
                <a:ea typeface="Roboto"/>
                <a:cs typeface="Roboto"/>
                <a:sym typeface="Roboto"/>
              </a:rPr>
              <a:t>Today, you have learned…</a:t>
            </a:r>
            <a:r>
              <a:rPr lang="en" sz="1200">
                <a:solidFill>
                  <a:schemeClr val="dk1"/>
                </a:solidFill>
                <a:latin typeface="Roboto"/>
                <a:ea typeface="Roboto"/>
                <a:cs typeface="Roboto"/>
                <a:sym typeface="Roboto"/>
              </a:rPr>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a:t>
            </a:r>
            <a:r>
              <a:rPr lang="en" sz="1200">
                <a:solidFill>
                  <a:schemeClr val="dk1"/>
                </a:solidFill>
                <a:latin typeface="Roboto"/>
                <a:ea typeface="Roboto"/>
                <a:cs typeface="Roboto"/>
                <a:sym typeface="Roboto"/>
              </a:rPr>
              <a:t> Today, we’ll be discussing the process of revising (or, editing) your work. You might think that you can simply write one draft and move on, but even professional authors can’t do that. Instead, you’ll come to recognize writing as a process, a series of steps that you’ll need to go through to refine your work into a polished final piece.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What’s the difference? Well, when you are revising, you’re making a series of edits to your document, whereas in rewriting, you’re essentially throwing it out and starting again. Having to do a full rewrite is, as I’m sure you can imagine, not a desirable task, so, to prevent this, you’ll need to work through a process when you sit down to create a piece of writing.</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When considering whether to rewrite or revise, consider if any of the elements of FAST have changed. If you need a new document type, the purpose has changed, your audience has changed, or the style/tone are no longer a good fit, you’ll need to rewrite. In most other cases, revise.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Planning</a:t>
            </a:r>
            <a:r>
              <a:rPr lang="en" sz="1200">
                <a:solidFill>
                  <a:schemeClr val="dk1"/>
                </a:solidFill>
                <a:latin typeface="Roboto"/>
                <a:ea typeface="Roboto"/>
                <a:cs typeface="Roboto"/>
                <a:sym typeface="Roboto"/>
              </a:rPr>
              <a:t>: Here you’ll brainstorm your topic, create your thesis and start outlining your work. </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Drafting</a:t>
            </a:r>
            <a:r>
              <a:rPr lang="en" sz="1200">
                <a:solidFill>
                  <a:schemeClr val="dk1"/>
                </a:solidFill>
                <a:latin typeface="Roboto"/>
                <a:ea typeface="Roboto"/>
                <a:cs typeface="Roboto"/>
                <a:sym typeface="Roboto"/>
              </a:rPr>
              <a:t>: Here you’ll organize your ideas and write them down in your first draft. You’ll address the F and A of the FAST framework here by choosing the right </a:t>
            </a:r>
            <a:r>
              <a:rPr lang="en" sz="1200" i="1">
                <a:solidFill>
                  <a:schemeClr val="dk1"/>
                </a:solidFill>
                <a:latin typeface="Roboto"/>
                <a:ea typeface="Roboto"/>
                <a:cs typeface="Roboto"/>
                <a:sym typeface="Roboto"/>
              </a:rPr>
              <a:t>format</a:t>
            </a:r>
            <a:r>
              <a:rPr lang="en" sz="1200">
                <a:solidFill>
                  <a:schemeClr val="dk1"/>
                </a:solidFill>
                <a:latin typeface="Roboto"/>
                <a:ea typeface="Roboto"/>
                <a:cs typeface="Roboto"/>
                <a:sym typeface="Roboto"/>
              </a:rPr>
              <a:t> for your purpose and concentrating on your </a:t>
            </a:r>
            <a:r>
              <a:rPr lang="en" sz="1200" i="1">
                <a:solidFill>
                  <a:schemeClr val="dk1"/>
                </a:solidFill>
                <a:latin typeface="Roboto"/>
                <a:ea typeface="Roboto"/>
                <a:cs typeface="Roboto"/>
                <a:sym typeface="Roboto"/>
              </a:rPr>
              <a:t>audience’s needs</a:t>
            </a:r>
            <a:r>
              <a:rPr lang="en" sz="1200">
                <a:solidFill>
                  <a:schemeClr val="dk1"/>
                </a:solidFill>
                <a:latin typeface="Roboto"/>
                <a:ea typeface="Roboto"/>
                <a:cs typeface="Roboto"/>
                <a:sym typeface="Roboto"/>
              </a:rPr>
              <a:t>. </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Revising</a:t>
            </a:r>
            <a:r>
              <a:rPr lang="en" sz="1200">
                <a:solidFill>
                  <a:schemeClr val="dk1"/>
                </a:solidFill>
                <a:latin typeface="Roboto"/>
                <a:ea typeface="Roboto"/>
                <a:cs typeface="Roboto"/>
                <a:sym typeface="Roboto"/>
              </a:rPr>
              <a:t>: Here you’ll improve your work and take it to a second draft stage by rearranging, adding, and deleting content. At this point you’ll address the S and T of the FAST framework, paying particular attention to the </a:t>
            </a:r>
            <a:r>
              <a:rPr lang="en" sz="1200" i="1">
                <a:solidFill>
                  <a:schemeClr val="dk1"/>
                </a:solidFill>
                <a:latin typeface="Roboto"/>
                <a:ea typeface="Roboto"/>
                <a:cs typeface="Roboto"/>
                <a:sym typeface="Roboto"/>
              </a:rPr>
              <a:t>style</a:t>
            </a:r>
            <a:r>
              <a:rPr lang="en" sz="1200">
                <a:solidFill>
                  <a:schemeClr val="dk1"/>
                </a:solidFill>
                <a:latin typeface="Roboto"/>
                <a:ea typeface="Roboto"/>
                <a:cs typeface="Roboto"/>
                <a:sym typeface="Roboto"/>
              </a:rPr>
              <a:t> and </a:t>
            </a:r>
            <a:r>
              <a:rPr lang="en" sz="1200" i="1">
                <a:solidFill>
                  <a:schemeClr val="dk1"/>
                </a:solidFill>
                <a:latin typeface="Roboto"/>
                <a:ea typeface="Roboto"/>
                <a:cs typeface="Roboto"/>
                <a:sym typeface="Roboto"/>
              </a:rPr>
              <a:t>tone</a:t>
            </a:r>
            <a:r>
              <a:rPr lang="en" sz="1200">
                <a:solidFill>
                  <a:schemeClr val="dk1"/>
                </a:solidFill>
                <a:latin typeface="Roboto"/>
                <a:ea typeface="Roboto"/>
                <a:cs typeface="Roboto"/>
                <a:sym typeface="Roboto"/>
              </a:rPr>
              <a:t> of the document. </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Editing</a:t>
            </a:r>
            <a:r>
              <a:rPr lang="en" sz="1200">
                <a:solidFill>
                  <a:schemeClr val="dk1"/>
                </a:solidFill>
                <a:latin typeface="Roboto"/>
                <a:ea typeface="Roboto"/>
                <a:cs typeface="Roboto"/>
                <a:sym typeface="Roboto"/>
              </a:rPr>
              <a:t>: Here, you’re making structural changes at the paragraph level, and then small changes at the sentence level, correcting any issues with style, improving clarity, and repairing any mistakes in grammar and punctuation. You’re also doing a final check for errors that have not been caught. Handing the work off to a second person for feedback is very useful at this stage.</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Publishing</a:t>
            </a:r>
            <a:r>
              <a:rPr lang="en" sz="1200">
                <a:solidFill>
                  <a:schemeClr val="dk1"/>
                </a:solidFill>
                <a:latin typeface="Roboto"/>
                <a:ea typeface="Roboto"/>
                <a:cs typeface="Roboto"/>
                <a:sym typeface="Roboto"/>
              </a:rPr>
              <a:t>: This is where you can finally push Print or Send! Your document is shared with your audience in its final form, whether that be in a digital or hard copy format.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Students will work through planning, drafting, and revising of a one-page short essay based on one of the topics in the provided handout. Students should type their essays so that these can be exchanged in a later exercise.</a:t>
            </a:r>
          </a:p>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To get you thinking about and using the writing process, we’re going to briefly work through it.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Choose a writing prompt (or, come up with a topic of your own) to write a one-page (250-word) essay on. Your document should follow the traditional essay style in a compressed form (introduction with a thesis statement, body, conclusion).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Step 1 is to Plan your work. In this step you will be researching, brainstorming, and outlining your work.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Step 2 is to Draft your work into a first draft stage.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Step 3 is to Revise your work.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Once we have all completed Step 3, we will learn about editing and go through a peer review process. You have [XX] minutes to develop your work to this point.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15000"/>
              </a:lnSpc>
              <a:spcBef>
                <a:spcPts val="0"/>
              </a:spcBef>
              <a:buClr>
                <a:schemeClr val="dk1"/>
              </a:buClr>
              <a:buSzPct val="91666"/>
              <a:buFont typeface="Arial"/>
              <a:buNone/>
            </a:pPr>
            <a:r>
              <a:rPr lang="en" sz="1200" u="sng">
                <a:solidFill>
                  <a:srgbClr val="00C5B9"/>
                </a:solidFill>
                <a:latin typeface="Roboto"/>
                <a:ea typeface="Roboto"/>
                <a:cs typeface="Roboto"/>
                <a:sym typeface="Roboto"/>
                <a:hlinkClick r:id="rId3"/>
              </a:rPr>
              <a:t>Writing Prompts Handout</a:t>
            </a:r>
          </a:p>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The stages of editing should happen in this order. It is challenging to edit your own work, so if possible, get someone else to look at the material in this stage. If you can’t do that, at least put the document aside for a short time before you begin to edit it, if it is your own work, to try and ensure a fresher set of eyes.</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A structural edit does what it says on the tin: It looks at the structure (order, completeness) of your content and focuses on the document at a paragraph level. At this stage, make sure you have covered Who, What, When, Where, Why, and How.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At copy-editing stage, you will be making corrections at the sentence level. Here you’re looking for grammatical errors, punctuation errors, and spelling. You are also correcting issues with style and tone.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At proofreading stage, you are looking for accuracy and correctness across the whole document. This is the final check before your document goes live in its final form, so you are looking for things like correctness of facts, proper formatting, page numbers, typos, missing elements, and so on.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There are a series of tools that you can use to make the revising process easier. First, and most common in any writer’s toolkit are a dictionary and thesaurus. You can find these online or use hard copies. When you are looking for correct spelling or a definition to include as part of an introduction to a topic, you’ll need a dictionary. A thesaurus will help you to expand your vocabulary and avoid using the same words repeatedly in your work.</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In your workplace, you might use a “house style guide,” which dictates all of the stylistic issues that are not necessarily errors but serve to make all of the documents from the organization consistent. The house style guide will deal with things like how to treat times and dates, what headings to use, spelling of words with more than one correct form, and so on. Style guide books also exist, and your organization might use one of them specifically; for example, in Canada, the </a:t>
            </a:r>
            <a:r>
              <a:rPr lang="en" sz="1200" i="1">
                <a:solidFill>
                  <a:schemeClr val="dk1"/>
                </a:solidFill>
                <a:latin typeface="Roboto"/>
                <a:ea typeface="Roboto"/>
                <a:cs typeface="Roboto"/>
                <a:sym typeface="Roboto"/>
              </a:rPr>
              <a:t>Canadian Press Stylebook</a:t>
            </a:r>
            <a:r>
              <a:rPr lang="en" sz="1200">
                <a:solidFill>
                  <a:schemeClr val="dk1"/>
                </a:solidFill>
                <a:latin typeface="Roboto"/>
                <a:ea typeface="Roboto"/>
                <a:cs typeface="Roboto"/>
                <a:sym typeface="Roboto"/>
              </a:rPr>
              <a:t> along with its companion resource </a:t>
            </a:r>
            <a:r>
              <a:rPr lang="en" sz="1200" i="1">
                <a:solidFill>
                  <a:schemeClr val="dk1"/>
                </a:solidFill>
                <a:latin typeface="Roboto"/>
                <a:ea typeface="Roboto"/>
                <a:cs typeface="Roboto"/>
                <a:sym typeface="Roboto"/>
              </a:rPr>
              <a:t>Caps and Spelling</a:t>
            </a:r>
            <a:r>
              <a:rPr lang="en" sz="1200">
                <a:solidFill>
                  <a:schemeClr val="dk1"/>
                </a:solidFill>
                <a:latin typeface="Roboto"/>
                <a:ea typeface="Roboto"/>
                <a:cs typeface="Roboto"/>
                <a:sym typeface="Roboto"/>
              </a:rPr>
              <a:t> are commonly used.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Your word processor has a couple of handy tools to help you here as well. Spell check and grammar check are very useful here, but remember, spell check cannot help you if the spelling is correct but the word is incorrect (for example, if you’ve mixed up they’re and their) and grammar check does need a human eye on it to make sure things are correct - don’t rely on these exclusively! You’ll still need to do a proper copy edit.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Onscreen editing functions like find &amp; replace can help you to correct many instances of the same word (for example, if you need to correct the spelling of someone’s name). Track changes is a useful feature to switch on if you are collaborating with an editor. This way, you can both see the changes that each other have made.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Your editor may return your work to you in a hard copy format (printed) with proofreading marks to highlight needed changes. In this form, the proofreader will do things like circle words and mark the changes needed, or underline letters to indicate that they need to be capitalized.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Students need to have completed steps 1-3 of their one-page essay in order to move on to this exercise. Students are split into pairs and exchange their work for a peer edit. </a:t>
            </a:r>
          </a:p>
          <a:p>
            <a:pPr lvl="0" rtl="0">
              <a:lnSpc>
                <a:spcPct val="150000"/>
              </a:lnSpc>
              <a:spcBef>
                <a:spcPts val="0"/>
              </a:spcBef>
              <a:buClr>
                <a:schemeClr val="dk1"/>
              </a:buClr>
              <a:buSzPct val="91666"/>
              <a:buFont typeface="Arial"/>
              <a:buNone/>
            </a:pPr>
            <a:endParaRPr sz="1200" b="1">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To try out the editing phase of the writing process, each of you will exchange your persuasive essay with a peer. The peer’s job is to go through the editing process, from structural editing to copy editing and proofreading. Please give your peer a clean copy of your work (i.e. print one out for them) so that they can mark-up the copy and return it to you. We have XX minutes for this activity in-class. You will then take the edited work home with you and write a final, polished draft, to be submitted at the start of next class.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8"/>
        <p:cNvGrpSpPr/>
        <p:nvPr/>
      </p:nvGrpSpPr>
      <p:grpSpPr>
        <a:xfrm>
          <a:off x="0" y="0"/>
          <a:ext cx="0" cy="0"/>
          <a:chOff x="0" y="0"/>
          <a:chExt cx="0" cy="0"/>
        </a:xfrm>
      </p:grpSpPr>
      <p:sp>
        <p:nvSpPr>
          <p:cNvPr id="9" name="Shape 9"/>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
        <p:nvSpPr>
          <p:cNvPr id="10" name="Shape 10"/>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lvl="0" algn="ctr">
              <a:spcBef>
                <a:spcPts val="0"/>
              </a:spcBef>
              <a:buClr>
                <a:srgbClr val="F05768"/>
              </a:buClr>
              <a:buSzPct val="100000"/>
              <a:defRPr sz="4800">
                <a:solidFill>
                  <a:srgbClr val="F05768"/>
                </a:solidFill>
              </a:defRPr>
            </a:lvl1pPr>
            <a:lvl2pPr lvl="1" algn="ctr">
              <a:spcBef>
                <a:spcPts val="0"/>
              </a:spcBef>
              <a:buClr>
                <a:srgbClr val="F05768"/>
              </a:buClr>
              <a:buSzPct val="100000"/>
              <a:defRPr sz="4800">
                <a:solidFill>
                  <a:srgbClr val="F05768"/>
                </a:solidFill>
              </a:defRPr>
            </a:lvl2pPr>
            <a:lvl3pPr lvl="2" algn="ctr">
              <a:spcBef>
                <a:spcPts val="0"/>
              </a:spcBef>
              <a:buClr>
                <a:srgbClr val="F05768"/>
              </a:buClr>
              <a:buSzPct val="100000"/>
              <a:defRPr sz="4800">
                <a:solidFill>
                  <a:srgbClr val="F05768"/>
                </a:solidFill>
              </a:defRPr>
            </a:lvl3pPr>
            <a:lvl4pPr lvl="3" algn="ctr">
              <a:spcBef>
                <a:spcPts val="0"/>
              </a:spcBef>
              <a:buClr>
                <a:srgbClr val="F05768"/>
              </a:buClr>
              <a:buSzPct val="100000"/>
              <a:defRPr sz="4800">
                <a:solidFill>
                  <a:srgbClr val="F05768"/>
                </a:solidFill>
              </a:defRPr>
            </a:lvl4pPr>
            <a:lvl5pPr lvl="4" algn="ctr">
              <a:spcBef>
                <a:spcPts val="0"/>
              </a:spcBef>
              <a:buClr>
                <a:srgbClr val="F05768"/>
              </a:buClr>
              <a:buSzPct val="100000"/>
              <a:defRPr sz="4800">
                <a:solidFill>
                  <a:srgbClr val="F05768"/>
                </a:solidFill>
              </a:defRPr>
            </a:lvl5pPr>
            <a:lvl6pPr lvl="5" algn="ctr">
              <a:spcBef>
                <a:spcPts val="0"/>
              </a:spcBef>
              <a:buClr>
                <a:srgbClr val="F05768"/>
              </a:buClr>
              <a:buSzPct val="100000"/>
              <a:defRPr sz="4800">
                <a:solidFill>
                  <a:srgbClr val="F05768"/>
                </a:solidFill>
              </a:defRPr>
            </a:lvl6pPr>
            <a:lvl7pPr lvl="6" algn="ctr">
              <a:spcBef>
                <a:spcPts val="0"/>
              </a:spcBef>
              <a:buClr>
                <a:srgbClr val="F05768"/>
              </a:buClr>
              <a:buSzPct val="100000"/>
              <a:defRPr sz="4800">
                <a:solidFill>
                  <a:srgbClr val="F05768"/>
                </a:solidFill>
              </a:defRPr>
            </a:lvl7pPr>
            <a:lvl8pPr lvl="7" algn="ctr">
              <a:spcBef>
                <a:spcPts val="0"/>
              </a:spcBef>
              <a:buClr>
                <a:srgbClr val="F05768"/>
              </a:buClr>
              <a:buSzPct val="100000"/>
              <a:defRPr sz="4800">
                <a:solidFill>
                  <a:srgbClr val="F05768"/>
                </a:solidFill>
              </a:defRPr>
            </a:lvl8pPr>
            <a:lvl9pPr lvl="8" algn="ctr">
              <a:spcBef>
                <a:spcPts val="0"/>
              </a:spcBef>
              <a:buClr>
                <a:srgbClr val="F05768"/>
              </a:buClr>
              <a:buSzPct val="100000"/>
              <a:defRPr sz="4800">
                <a:solidFill>
                  <a:srgbClr val="F05768"/>
                </a:solidFill>
              </a:defRPr>
            </a:lvl9pPr>
          </a:lstStyle>
          <a:p>
            <a:endParaRPr/>
          </a:p>
        </p:txBody>
      </p:sp>
      <p:sp>
        <p:nvSpPr>
          <p:cNvPr id="11" name="Shape 11"/>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3"/>
        <p:cNvGrpSpPr/>
        <p:nvPr/>
      </p:nvGrpSpPr>
      <p:grpSpPr>
        <a:xfrm>
          <a:off x="0" y="0"/>
          <a:ext cx="0" cy="0"/>
          <a:chOff x="0" y="0"/>
          <a:chExt cx="0" cy="0"/>
        </a:xfrm>
      </p:grpSpPr>
      <p:sp>
        <p:nvSpPr>
          <p:cNvPr id="64" name="Shape 64"/>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5"/>
        <p:cNvGrpSpPr/>
        <p:nvPr/>
      </p:nvGrpSpPr>
      <p:grpSpPr>
        <a:xfrm>
          <a:off x="0" y="0"/>
          <a:ext cx="0" cy="0"/>
          <a:chOff x="0" y="0"/>
          <a:chExt cx="0" cy="0"/>
        </a:xfrm>
      </p:grpSpPr>
      <p:sp>
        <p:nvSpPr>
          <p:cNvPr id="66" name="Shape 66"/>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teal">
    <p:bg>
      <p:bgPr>
        <a:solidFill>
          <a:srgbClr val="6CF3CE"/>
        </a:solidFill>
        <a:effectLst/>
      </p:bgPr>
    </p:bg>
    <p:spTree>
      <p:nvGrpSpPr>
        <p:cNvPr id="1" name="Shape 67"/>
        <p:cNvGrpSpPr/>
        <p:nvPr/>
      </p:nvGrpSpPr>
      <p:grpSpPr>
        <a:xfrm>
          <a:off x="0" y="0"/>
          <a:ext cx="0" cy="0"/>
          <a:chOff x="0" y="0"/>
          <a:chExt cx="0" cy="0"/>
        </a:xfrm>
      </p:grpSpPr>
      <p:sp>
        <p:nvSpPr>
          <p:cNvPr id="68" name="Shape 68"/>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dark">
    <p:bg>
      <p:bgPr>
        <a:solidFill>
          <a:srgbClr val="00C5B9"/>
        </a:solidFill>
        <a:effectLst/>
      </p:bgPr>
    </p:bg>
    <p:spTree>
      <p:nvGrpSpPr>
        <p:cNvPr id="1" name="Shape 69"/>
        <p:cNvGrpSpPr/>
        <p:nvPr/>
      </p:nvGrpSpPr>
      <p:grpSpPr>
        <a:xfrm>
          <a:off x="0" y="0"/>
          <a:ext cx="0" cy="0"/>
          <a:chOff x="0" y="0"/>
          <a:chExt cx="0" cy="0"/>
        </a:xfrm>
      </p:grpSpPr>
      <p:sp>
        <p:nvSpPr>
          <p:cNvPr id="70" name="Shape 70"/>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2"/>
        <p:cNvGrpSpPr/>
        <p:nvPr/>
      </p:nvGrpSpPr>
      <p:grpSpPr>
        <a:xfrm>
          <a:off x="0" y="0"/>
          <a:ext cx="0" cy="0"/>
          <a:chOff x="0" y="0"/>
          <a:chExt cx="0" cy="0"/>
        </a:xfrm>
      </p:grpSpPr>
      <p:sp>
        <p:nvSpPr>
          <p:cNvPr id="13" name="Shape 13"/>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4" name="Shape 14"/>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15" name="Shape 15"/>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6" name="Shape 16"/>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7"/>
        <p:cNvGrpSpPr/>
        <p:nvPr/>
      </p:nvGrpSpPr>
      <p:grpSpPr>
        <a:xfrm>
          <a:off x="0" y="0"/>
          <a:ext cx="0" cy="0"/>
          <a:chOff x="0" y="0"/>
          <a:chExt cx="0" cy="0"/>
        </a:xfrm>
      </p:grpSpPr>
      <p:sp>
        <p:nvSpPr>
          <p:cNvPr id="18" name="Shape 18"/>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9" name="Shape 19"/>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20" name="Shape 20"/>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1" name="Shape 21"/>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2"/>
        <p:cNvGrpSpPr/>
        <p:nvPr/>
      </p:nvGrpSpPr>
      <p:grpSpPr>
        <a:xfrm>
          <a:off x="0" y="0"/>
          <a:ext cx="0" cy="0"/>
          <a:chOff x="0" y="0"/>
          <a:chExt cx="0" cy="0"/>
        </a:xfrm>
      </p:grpSpPr>
      <p:sp>
        <p:nvSpPr>
          <p:cNvPr id="23" name="Shape 2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4" name="Shape 24"/>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25"/>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lvl="0" algn="ctr" rtl="0">
              <a:spcBef>
                <a:spcPts val="0"/>
              </a:spcBef>
              <a:defRPr i="1"/>
            </a:lvl1pPr>
            <a:lvl2pPr lvl="1" algn="ctr" rtl="0">
              <a:spcBef>
                <a:spcPts val="0"/>
              </a:spcBef>
              <a:defRPr i="1"/>
            </a:lvl2pPr>
            <a:lvl3pPr lvl="2" algn="ctr" rtl="0">
              <a:spcBef>
                <a:spcPts val="0"/>
              </a:spcBef>
              <a:defRPr i="1"/>
            </a:lvl3pPr>
            <a:lvl4pPr lvl="3" algn="ctr" rtl="0">
              <a:spcBef>
                <a:spcPts val="0"/>
              </a:spcBef>
              <a:defRPr i="1"/>
            </a:lvl4pPr>
            <a:lvl5pPr lvl="4" algn="ctr" rtl="0">
              <a:spcBef>
                <a:spcPts val="0"/>
              </a:spcBef>
              <a:defRPr i="1"/>
            </a:lvl5pPr>
            <a:lvl6pPr lvl="5" algn="ctr" rtl="0">
              <a:spcBef>
                <a:spcPts val="0"/>
              </a:spcBef>
              <a:defRPr i="1"/>
            </a:lvl6pPr>
            <a:lvl7pPr lvl="6" algn="ctr" rtl="0">
              <a:spcBef>
                <a:spcPts val="0"/>
              </a:spcBef>
              <a:defRPr i="1"/>
            </a:lvl7pPr>
            <a:lvl8pPr lvl="7" algn="ctr" rtl="0">
              <a:spcBef>
                <a:spcPts val="0"/>
              </a:spcBef>
              <a:defRPr i="1"/>
            </a:lvl8pPr>
            <a:lvl9pPr lvl="8" algn="ctr">
              <a:spcBef>
                <a:spcPts val="0"/>
              </a:spcBef>
              <a:defRPr i="1"/>
            </a:lvl9pPr>
          </a:lstStyle>
          <a:p>
            <a:endParaRPr/>
          </a:p>
        </p:txBody>
      </p:sp>
      <p:sp>
        <p:nvSpPr>
          <p:cNvPr id="26" name="Shape 26"/>
          <p:cNvSpPr txBox="1"/>
          <p:nvPr/>
        </p:nvSpPr>
        <p:spPr>
          <a:xfrm>
            <a:off x="3593400" y="1499025"/>
            <a:ext cx="1957200" cy="871499"/>
          </a:xfrm>
          <a:prstGeom prst="rect">
            <a:avLst/>
          </a:prstGeom>
          <a:noFill/>
          <a:ln>
            <a:noFill/>
          </a:ln>
        </p:spPr>
        <p:txBody>
          <a:bodyPr lIns="91425" tIns="91425" rIns="91425" bIns="91425" anchor="t" anchorCtr="0">
            <a:noAutofit/>
          </a:bodyPr>
          <a:lstStyle/>
          <a:p>
            <a:pPr lvl="0"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7"/>
        <p:cNvGrpSpPr/>
        <p:nvPr/>
      </p:nvGrpSpPr>
      <p:grpSpPr>
        <a:xfrm>
          <a:off x="0" y="0"/>
          <a:ext cx="0" cy="0"/>
          <a:chOff x="0" y="0"/>
          <a:chExt cx="0" cy="0"/>
        </a:xfrm>
      </p:grpSpPr>
      <p:sp>
        <p:nvSpPr>
          <p:cNvPr id="28" name="Shape 28"/>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29" name="Shape 29"/>
          <p:cNvGrpSpPr/>
          <p:nvPr/>
        </p:nvGrpSpPr>
        <p:grpSpPr>
          <a:xfrm>
            <a:off x="180850" y="168450"/>
            <a:ext cx="8781899" cy="1296663"/>
            <a:chOff x="180850" y="168450"/>
            <a:chExt cx="8781899" cy="1296663"/>
          </a:xfrm>
        </p:grpSpPr>
        <p:sp>
          <p:nvSpPr>
            <p:cNvPr id="30" name="Shape 30"/>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33" name="Shape 33"/>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a:spcBef>
                <a:spcPts val="0"/>
              </a:spcBef>
              <a:defRPr/>
            </a:lvl1pPr>
            <a:lvl2pPr lvl="1" algn="l">
              <a:spcBef>
                <a:spcPts val="0"/>
              </a:spcBef>
              <a:buClr>
                <a:srgbClr val="FFFFFF"/>
              </a:buClr>
              <a:defRPr>
                <a:solidFill>
                  <a:srgbClr val="FFFFFF"/>
                </a:solidFill>
              </a:defRPr>
            </a:lvl2pPr>
            <a:lvl3pPr lvl="2" algn="l">
              <a:spcBef>
                <a:spcPts val="0"/>
              </a:spcBef>
              <a:buClr>
                <a:srgbClr val="FFFFFF"/>
              </a:buClr>
              <a:defRPr>
                <a:solidFill>
                  <a:srgbClr val="FFFFFF"/>
                </a:solidFill>
              </a:defRPr>
            </a:lvl3pPr>
            <a:lvl4pPr lvl="3" algn="l">
              <a:spcBef>
                <a:spcPts val="0"/>
              </a:spcBef>
              <a:buClr>
                <a:srgbClr val="FFFFFF"/>
              </a:buClr>
              <a:defRPr>
                <a:solidFill>
                  <a:srgbClr val="FFFFFF"/>
                </a:solidFill>
              </a:defRPr>
            </a:lvl4pPr>
            <a:lvl5pPr lvl="4" algn="l">
              <a:spcBef>
                <a:spcPts val="0"/>
              </a:spcBef>
              <a:buClr>
                <a:srgbClr val="FFFFFF"/>
              </a:buClr>
              <a:defRPr>
                <a:solidFill>
                  <a:srgbClr val="FFFFFF"/>
                </a:solidFill>
              </a:defRPr>
            </a:lvl5pPr>
            <a:lvl6pPr lvl="5" algn="l">
              <a:spcBef>
                <a:spcPts val="0"/>
              </a:spcBef>
              <a:buClr>
                <a:srgbClr val="FFFFFF"/>
              </a:buClr>
              <a:defRPr>
                <a:solidFill>
                  <a:srgbClr val="FFFFFF"/>
                </a:solidFill>
              </a:defRPr>
            </a:lvl6pPr>
            <a:lvl7pPr lvl="6" algn="l">
              <a:spcBef>
                <a:spcPts val="0"/>
              </a:spcBef>
              <a:buClr>
                <a:srgbClr val="FFFFFF"/>
              </a:buClr>
              <a:defRPr>
                <a:solidFill>
                  <a:srgbClr val="FFFFFF"/>
                </a:solidFill>
              </a:defRPr>
            </a:lvl7pPr>
            <a:lvl8pPr lvl="7" algn="l">
              <a:spcBef>
                <a:spcPts val="0"/>
              </a:spcBef>
              <a:buClr>
                <a:srgbClr val="FFFFFF"/>
              </a:buClr>
              <a:defRPr>
                <a:solidFill>
                  <a:srgbClr val="FFFFFF"/>
                </a:solidFill>
              </a:defRPr>
            </a:lvl8pPr>
            <a:lvl9pPr lvl="8" algn="l">
              <a:spcBef>
                <a:spcPts val="0"/>
              </a:spcBef>
              <a:buClr>
                <a:srgbClr val="FFFFFF"/>
              </a:buClr>
              <a:defRPr>
                <a:solidFill>
                  <a:srgbClr val="FFFFFF"/>
                </a:solidFill>
              </a:defRPr>
            </a:lvl9pPr>
          </a:lstStyle>
          <a:p>
            <a:endParaRPr/>
          </a:p>
        </p:txBody>
      </p:sp>
      <p:sp>
        <p:nvSpPr>
          <p:cNvPr id="34" name="Shape 34"/>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5"/>
        <p:cNvGrpSpPr/>
        <p:nvPr/>
      </p:nvGrpSpPr>
      <p:grpSpPr>
        <a:xfrm>
          <a:off x="0" y="0"/>
          <a:ext cx="0" cy="0"/>
          <a:chOff x="0" y="0"/>
          <a:chExt cx="0" cy="0"/>
        </a:xfrm>
      </p:grpSpPr>
      <p:sp>
        <p:nvSpPr>
          <p:cNvPr id="36" name="Shape 36"/>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37" name="Shape 37"/>
          <p:cNvGrpSpPr/>
          <p:nvPr/>
        </p:nvGrpSpPr>
        <p:grpSpPr>
          <a:xfrm>
            <a:off x="180850" y="168450"/>
            <a:ext cx="8781899" cy="1296663"/>
            <a:chOff x="180850" y="168450"/>
            <a:chExt cx="8781899" cy="1296663"/>
          </a:xfrm>
        </p:grpSpPr>
        <p:sp>
          <p:nvSpPr>
            <p:cNvPr id="38" name="Shape 38"/>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41" name="Shape 41"/>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42" name="Shape 42"/>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4"/>
        <p:cNvGrpSpPr/>
        <p:nvPr/>
      </p:nvGrpSpPr>
      <p:grpSpPr>
        <a:xfrm>
          <a:off x="0" y="0"/>
          <a:ext cx="0" cy="0"/>
          <a:chOff x="0" y="0"/>
          <a:chExt cx="0" cy="0"/>
        </a:xfrm>
      </p:grpSpPr>
      <p:sp>
        <p:nvSpPr>
          <p:cNvPr id="45" name="Shape 4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46" name="Shape 46"/>
          <p:cNvGrpSpPr/>
          <p:nvPr/>
        </p:nvGrpSpPr>
        <p:grpSpPr>
          <a:xfrm>
            <a:off x="180850" y="168450"/>
            <a:ext cx="8781899" cy="1296663"/>
            <a:chOff x="180850" y="168450"/>
            <a:chExt cx="8781899" cy="1296663"/>
          </a:xfrm>
        </p:grpSpPr>
        <p:sp>
          <p:nvSpPr>
            <p:cNvPr id="47" name="Shape 4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0" name="Shape 50"/>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51" name="Shape 51"/>
          <p:cNvSpPr txBox="1">
            <a:spLocks noGrp="1"/>
          </p:cNvSpPr>
          <p:nvPr>
            <p:ph type="body" idx="1"/>
          </p:nvPr>
        </p:nvSpPr>
        <p:spPr>
          <a:xfrm>
            <a:off x="489283"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2" name="Shape 52"/>
          <p:cNvSpPr txBox="1">
            <a:spLocks noGrp="1"/>
          </p:cNvSpPr>
          <p:nvPr>
            <p:ph type="body" idx="2"/>
          </p:nvPr>
        </p:nvSpPr>
        <p:spPr>
          <a:xfrm>
            <a:off x="3256050"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3" name="Shape 53"/>
          <p:cNvSpPr txBox="1">
            <a:spLocks noGrp="1"/>
          </p:cNvSpPr>
          <p:nvPr>
            <p:ph type="body" idx="3"/>
          </p:nvPr>
        </p:nvSpPr>
        <p:spPr>
          <a:xfrm>
            <a:off x="6022816"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grpSp>
        <p:nvGrpSpPr>
          <p:cNvPr id="55" name="Shape 55"/>
          <p:cNvGrpSpPr/>
          <p:nvPr/>
        </p:nvGrpSpPr>
        <p:grpSpPr>
          <a:xfrm>
            <a:off x="180850" y="168450"/>
            <a:ext cx="8781899" cy="1296663"/>
            <a:chOff x="180850" y="168450"/>
            <a:chExt cx="8781899" cy="1296663"/>
          </a:xfrm>
        </p:grpSpPr>
        <p:sp>
          <p:nvSpPr>
            <p:cNvPr id="56" name="Shape 56"/>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9" name="Shape 59"/>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0"/>
        <p:cNvGrpSpPr/>
        <p:nvPr/>
      </p:nvGrpSpPr>
      <p:grpSpPr>
        <a:xfrm>
          <a:off x="0" y="0"/>
          <a:ext cx="0" cy="0"/>
          <a:chOff x="0" y="0"/>
          <a:chExt cx="0" cy="0"/>
        </a:xfrm>
      </p:grpSpPr>
      <p:sp>
        <p:nvSpPr>
          <p:cNvPr id="61" name="Shape 61"/>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body" idx="1"/>
          </p:nvPr>
        </p:nvSpPr>
        <p:spPr>
          <a:xfrm>
            <a:off x="370050" y="6049300"/>
            <a:ext cx="8403900" cy="518400"/>
          </a:xfrm>
          <a:prstGeom prst="rect">
            <a:avLst/>
          </a:prstGeom>
        </p:spPr>
        <p:txBody>
          <a:bodyPr lIns="91425" tIns="91425" rIns="91425" bIns="91425" anchor="ctr" anchorCtr="0"/>
          <a:lstStyle>
            <a:lvl1pPr lvl="0" algn="ctr">
              <a:spcBef>
                <a:spcPts val="360"/>
              </a:spcBef>
              <a:buSzPct val="100000"/>
              <a:buNone/>
              <a:defRPr sz="1400" b="1"/>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lvl="0"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lvl="1"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lvl="2"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lvl="3"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lvl="4"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lvl="5"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lvl="6"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lvl="7"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lvl="8"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7" name="Shape 7"/>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lvl="0">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lvl="1">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lvl="2">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lvl="3">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lvl="4">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lvl="5">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lvl="6">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lvl="7">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lvl="8">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openxmlformats.org/officeDocument/2006/relationships/hyperlink" Target="www.flaticon.com" TargetMode="External"/><Relationship Id="rId3" Type="http://schemas.openxmlformats.org/officeDocument/2006/relationships/hyperlink" Target="http://www.slidescarnival.com/" TargetMode="External"/><Relationship Id="rId7" Type="http://schemas.openxmlformats.org/officeDocument/2006/relationships/hyperlink" Target="http://www.freepik.com"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hyperlink" Target="https://www.iconfinder.com/" TargetMode="External"/><Relationship Id="rId5" Type="http://schemas.openxmlformats.org/officeDocument/2006/relationships/hyperlink" Target="https://www.iconfinder.com/tmthymllr" TargetMode="External"/><Relationship Id="rId4" Type="http://schemas.openxmlformats.org/officeDocument/2006/relationships/hyperlink" Target="https://www.iconfinder.com/iconsets/devine-icons-part-2" TargetMode="External"/><Relationship Id="rId9" Type="http://schemas.openxmlformats.org/officeDocument/2006/relationships/image" Target="../media/image3.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lvl="0">
              <a:spcBef>
                <a:spcPts val="0"/>
              </a:spcBef>
              <a:buNone/>
            </a:pPr>
            <a:r>
              <a:rPr lang="en">
                <a:latin typeface="Roboto"/>
                <a:ea typeface="Roboto"/>
                <a:cs typeface="Roboto"/>
                <a:sym typeface="Roboto"/>
              </a:rPr>
              <a:t>REVISING YOUR WRITING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idx="4294967295"/>
          </p:nvPr>
        </p:nvSpPr>
        <p:spPr>
          <a:xfrm>
            <a:off x="880050" y="274650"/>
            <a:ext cx="7383899" cy="1143000"/>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Review</a:t>
            </a:r>
          </a:p>
        </p:txBody>
      </p:sp>
      <p:sp>
        <p:nvSpPr>
          <p:cNvPr id="133" name="Shape 133"/>
          <p:cNvSpPr txBox="1">
            <a:spLocks noGrp="1"/>
          </p:cNvSpPr>
          <p:nvPr>
            <p:ph type="body" idx="4294967295"/>
          </p:nvPr>
        </p:nvSpPr>
        <p:spPr>
          <a:xfrm>
            <a:off x="3365550" y="2051775"/>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Stages of Editing</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Structural Edit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Copy Edit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Proofread</a:t>
            </a:r>
          </a:p>
        </p:txBody>
      </p:sp>
      <p:sp>
        <p:nvSpPr>
          <p:cNvPr id="134" name="Shape 134"/>
          <p:cNvSpPr txBox="1">
            <a:spLocks noGrp="1"/>
          </p:cNvSpPr>
          <p:nvPr>
            <p:ph type="body" idx="4294967295"/>
          </p:nvPr>
        </p:nvSpPr>
        <p:spPr>
          <a:xfrm>
            <a:off x="5836325" y="2051775"/>
            <a:ext cx="27743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Revisor’s Toolkit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Dictionary/Thesaurus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Style Guide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Spelling and Grammar Check</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Onscreen Tools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Offscreen Edits</a:t>
            </a:r>
          </a:p>
        </p:txBody>
      </p:sp>
      <p:sp>
        <p:nvSpPr>
          <p:cNvPr id="135" name="Shape 135"/>
          <p:cNvSpPr txBox="1">
            <a:spLocks noGrp="1"/>
          </p:cNvSpPr>
          <p:nvPr>
            <p:ph type="body" idx="4294967295"/>
          </p:nvPr>
        </p:nvSpPr>
        <p:spPr>
          <a:xfrm>
            <a:off x="592200" y="2051775"/>
            <a:ext cx="35291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The Writing Process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Planning</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Drafting</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Revising</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Editing</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Publishing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ctrTitle" idx="4294967295"/>
          </p:nvPr>
        </p:nvSpPr>
        <p:spPr>
          <a:xfrm>
            <a:off x="758300" y="891925"/>
            <a:ext cx="4782900" cy="1046400"/>
          </a:xfrm>
          <a:prstGeom prst="rect">
            <a:avLst/>
          </a:prstGeom>
        </p:spPr>
        <p:txBody>
          <a:bodyPr lIns="91425" tIns="91425" rIns="91425" bIns="91425" anchor="ctr" anchorCtr="0">
            <a:noAutofit/>
          </a:bodyPr>
          <a:lstStyle/>
          <a:p>
            <a:pPr lvl="0" algn="l" rtl="0">
              <a:spcBef>
                <a:spcPts val="0"/>
              </a:spcBef>
              <a:buNone/>
            </a:pPr>
            <a:r>
              <a:rPr lang="en" sz="6000">
                <a:solidFill>
                  <a:srgbClr val="6CF3CE"/>
                </a:solidFill>
                <a:latin typeface="Roboto"/>
                <a:ea typeface="Roboto"/>
                <a:cs typeface="Roboto"/>
                <a:sym typeface="Roboto"/>
              </a:rPr>
              <a:t>Thanks!</a:t>
            </a:r>
          </a:p>
        </p:txBody>
      </p:sp>
      <p:sp>
        <p:nvSpPr>
          <p:cNvPr id="141" name="Shape 141"/>
          <p:cNvSpPr txBox="1">
            <a:spLocks noGrp="1"/>
          </p:cNvSpPr>
          <p:nvPr>
            <p:ph type="subTitle" idx="4294967295"/>
          </p:nvPr>
        </p:nvSpPr>
        <p:spPr>
          <a:xfrm>
            <a:off x="758300" y="1802300"/>
            <a:ext cx="4782900" cy="1046400"/>
          </a:xfrm>
          <a:prstGeom prst="rect">
            <a:avLst/>
          </a:prstGeom>
        </p:spPr>
        <p:txBody>
          <a:bodyPr lIns="91425" tIns="91425" rIns="91425" bIns="91425" anchor="t" anchorCtr="0">
            <a:noAutofit/>
          </a:bodyPr>
          <a:lstStyle/>
          <a:p>
            <a:pPr lvl="0" rtl="0">
              <a:spcBef>
                <a:spcPts val="0"/>
              </a:spcBef>
              <a:buNone/>
            </a:pPr>
            <a:r>
              <a:rPr lang="en" sz="3600" b="1">
                <a:solidFill>
                  <a:srgbClr val="FFFFFF"/>
                </a:solidFill>
                <a:latin typeface="Roboto"/>
                <a:ea typeface="Roboto"/>
                <a:cs typeface="Roboto"/>
                <a:sym typeface="Roboto"/>
              </a:rPr>
              <a:t>Any questions?</a:t>
            </a:r>
          </a:p>
        </p:txBody>
      </p:sp>
      <p:sp>
        <p:nvSpPr>
          <p:cNvPr id="142" name="Shape 142"/>
          <p:cNvSpPr txBox="1">
            <a:spLocks noGrp="1"/>
          </p:cNvSpPr>
          <p:nvPr>
            <p:ph type="body" idx="4294967295"/>
          </p:nvPr>
        </p:nvSpPr>
        <p:spPr>
          <a:xfrm>
            <a:off x="765125" y="3024800"/>
            <a:ext cx="7601700" cy="732000"/>
          </a:xfrm>
          <a:prstGeom prst="rect">
            <a:avLst/>
          </a:prstGeom>
        </p:spPr>
        <p:txBody>
          <a:bodyPr lIns="91425" tIns="91425" rIns="91425" bIns="91425" anchor="t" anchorCtr="0">
            <a:noAutofit/>
          </a:bodyPr>
          <a:lstStyle/>
          <a:p>
            <a:pPr lvl="0" rtl="0">
              <a:spcBef>
                <a:spcPts val="0"/>
              </a:spcBef>
              <a:buNone/>
            </a:pPr>
            <a:r>
              <a:rPr lang="en" sz="2400">
                <a:highlight>
                  <a:srgbClr val="C9DAF8"/>
                </a:highlight>
                <a:latin typeface="Open Sans"/>
                <a:ea typeface="Open Sans"/>
                <a:cs typeface="Open Sans"/>
                <a:sym typeface="Open Sans"/>
              </a:rPr>
              <a:t>[Teacher edit: Next class, homework etc…]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8324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Credits</a:t>
            </a:r>
          </a:p>
        </p:txBody>
      </p:sp>
      <p:sp>
        <p:nvSpPr>
          <p:cNvPr id="148" name="Shape 148"/>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lvl="0" rtl="0">
              <a:spcBef>
                <a:spcPts val="0"/>
              </a:spcBef>
              <a:buNone/>
            </a:pPr>
            <a:r>
              <a:rPr lang="en" sz="2400">
                <a:solidFill>
                  <a:srgbClr val="2F3848"/>
                </a:solidFill>
                <a:latin typeface="Open Sans"/>
                <a:ea typeface="Open Sans"/>
                <a:cs typeface="Open Sans"/>
                <a:sym typeface="Open Sans"/>
              </a:rPr>
              <a:t>Special thanks to all the people who made and released these awesome resources for free:</a:t>
            </a:r>
          </a:p>
          <a:p>
            <a:pPr marL="457200" lvl="0" indent="-381000" rtl="0">
              <a:lnSpc>
                <a:spcPct val="115000"/>
              </a:lnSpc>
              <a:spcBef>
                <a:spcPts val="0"/>
              </a:spcBef>
              <a:buClr>
                <a:srgbClr val="2F3848"/>
              </a:buClr>
              <a:buSzPct val="100000"/>
              <a:buFont typeface="Open Sans"/>
            </a:pPr>
            <a:r>
              <a:rPr lang="en" sz="2400">
                <a:solidFill>
                  <a:srgbClr val="2F3848"/>
                </a:solidFill>
                <a:latin typeface="Open Sans"/>
                <a:ea typeface="Open Sans"/>
                <a:cs typeface="Open Sans"/>
                <a:sym typeface="Open Sans"/>
              </a:rPr>
              <a:t>Presentation template by </a:t>
            </a:r>
            <a:r>
              <a:rPr lang="en" sz="2400" u="sng">
                <a:solidFill>
                  <a:srgbClr val="2F3848"/>
                </a:solidFill>
                <a:latin typeface="Open Sans"/>
                <a:ea typeface="Open Sans"/>
                <a:cs typeface="Open Sans"/>
                <a:sym typeface="Open Sans"/>
                <a:hlinkClick r:id="rId3"/>
              </a:rPr>
              <a:t>SlidesCarnival</a:t>
            </a:r>
          </a:p>
          <a:p>
            <a:pPr marL="457200" lvl="0" indent="-381000" rtl="0">
              <a:lnSpc>
                <a:spcPct val="115000"/>
              </a:lnSpc>
              <a:spcBef>
                <a:spcPts val="0"/>
              </a:spcBef>
              <a:buSzPct val="100000"/>
              <a:buFont typeface="Open Sans"/>
            </a:pPr>
            <a:r>
              <a:rPr lang="en" sz="2400">
                <a:latin typeface="Open Sans"/>
                <a:ea typeface="Open Sans"/>
                <a:cs typeface="Open Sans"/>
                <a:sym typeface="Open Sans"/>
              </a:rPr>
              <a:t>Icons by </a:t>
            </a:r>
            <a:r>
              <a:rPr lang="en" sz="2400" u="sng">
                <a:solidFill>
                  <a:schemeClr val="hlink"/>
                </a:solidFill>
                <a:latin typeface="Open Sans"/>
                <a:ea typeface="Open Sans"/>
                <a:cs typeface="Open Sans"/>
                <a:sym typeface="Open Sans"/>
                <a:hlinkClick r:id="rId4"/>
              </a:rPr>
              <a:t>Ipanpun</a:t>
            </a:r>
            <a:r>
              <a:rPr lang="en" sz="2400">
                <a:latin typeface="Open Sans"/>
                <a:ea typeface="Open Sans"/>
                <a:cs typeface="Open Sans"/>
                <a:sym typeface="Open Sans"/>
              </a:rPr>
              <a:t> &amp; </a:t>
            </a:r>
            <a:r>
              <a:rPr lang="en" sz="2400" u="sng">
                <a:solidFill>
                  <a:schemeClr val="hlink"/>
                </a:solidFill>
                <a:latin typeface="Open Sans"/>
                <a:ea typeface="Open Sans"/>
                <a:cs typeface="Open Sans"/>
                <a:sym typeface="Open Sans"/>
                <a:hlinkClick r:id="rId5"/>
              </a:rPr>
              <a:t>Timothy Miller</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6"/>
              </a:rPr>
              <a:t>Iconfinder</a:t>
            </a:r>
            <a:r>
              <a:rPr lang="en" sz="2400">
                <a:latin typeface="Open Sans"/>
                <a:ea typeface="Open Sans"/>
                <a:cs typeface="Open Sans"/>
                <a:sym typeface="Open Sans"/>
              </a:rPr>
              <a:t> and </a:t>
            </a:r>
            <a:r>
              <a:rPr lang="en" sz="2400" u="sng">
                <a:solidFill>
                  <a:schemeClr val="hlink"/>
                </a:solidFill>
                <a:latin typeface="Open Sans"/>
                <a:ea typeface="Open Sans"/>
                <a:cs typeface="Open Sans"/>
                <a:sym typeface="Open Sans"/>
                <a:hlinkClick r:id="rId7"/>
              </a:rPr>
              <a:t>Freepik</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8"/>
              </a:rPr>
              <a:t>Flaticon</a:t>
            </a:r>
            <a:r>
              <a:rPr lang="en" sz="2400">
                <a:latin typeface="Open Sans"/>
                <a:ea typeface="Open Sans"/>
                <a:cs typeface="Open Sans"/>
                <a:sym typeface="Open Sans"/>
              </a:rPr>
              <a:t>.</a:t>
            </a:r>
          </a:p>
        </p:txBody>
      </p:sp>
      <p:pic>
        <p:nvPicPr>
          <p:cNvPr id="4"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808" y="4437112"/>
            <a:ext cx="8496944" cy="1458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581200" y="755900"/>
            <a:ext cx="4782900" cy="1046400"/>
          </a:xfrm>
          <a:prstGeom prst="rect">
            <a:avLst/>
          </a:prstGeom>
        </p:spPr>
        <p:txBody>
          <a:bodyPr lIns="91425" tIns="91425" rIns="91425" bIns="91425" anchor="ctr" anchorCtr="0">
            <a:noAutofit/>
          </a:bodyPr>
          <a:lstStyle/>
          <a:p>
            <a:pPr lvl="0" algn="l">
              <a:spcBef>
                <a:spcPts val="0"/>
              </a:spcBef>
              <a:buNone/>
            </a:pPr>
            <a:r>
              <a:rPr lang="en" sz="6000">
                <a:latin typeface="Roboto"/>
                <a:ea typeface="Roboto"/>
                <a:cs typeface="Roboto"/>
                <a:sym typeface="Roboto"/>
              </a:rPr>
              <a:t>Welcome!</a:t>
            </a:r>
          </a:p>
        </p:txBody>
      </p:sp>
      <p:sp>
        <p:nvSpPr>
          <p:cNvPr id="81" name="Shape 81"/>
          <p:cNvSpPr txBox="1">
            <a:spLocks noGrp="1"/>
          </p:cNvSpPr>
          <p:nvPr>
            <p:ph type="body" idx="4294967295"/>
          </p:nvPr>
        </p:nvSpPr>
        <p:spPr>
          <a:xfrm>
            <a:off x="563625" y="2383400"/>
            <a:ext cx="6007799" cy="681900"/>
          </a:xfrm>
          <a:prstGeom prst="rect">
            <a:avLst/>
          </a:prstGeom>
        </p:spPr>
        <p:txBody>
          <a:bodyPr lIns="91425" tIns="91425" rIns="91425" bIns="91425" anchor="t" anchorCtr="0">
            <a:noAutofit/>
          </a:bodyPr>
          <a:lstStyle/>
          <a:p>
            <a:pPr lvl="0">
              <a:spcBef>
                <a:spcPts val="0"/>
              </a:spcBef>
              <a:buNone/>
            </a:pPr>
            <a:r>
              <a:rPr lang="en" sz="2400" b="1">
                <a:latin typeface="Open Sans"/>
                <a:ea typeface="Open Sans"/>
                <a:cs typeface="Open Sans"/>
                <a:sym typeface="Open Sans"/>
              </a:rPr>
              <a:t>Revising Workplace Documents</a:t>
            </a:r>
            <a:r>
              <a:rPr lang="en" sz="2400">
                <a:latin typeface="Open Sans"/>
                <a:ea typeface="Open Sans"/>
                <a:cs typeface="Open Sans"/>
                <a:sym typeface="Open Sans"/>
              </a:rPr>
              <a:t/>
            </a:r>
            <a:br>
              <a:rPr lang="en" sz="2400">
                <a:latin typeface="Open Sans"/>
                <a:ea typeface="Open Sans"/>
                <a:cs typeface="Open Sans"/>
                <a:sym typeface="Open Sans"/>
              </a:rPr>
            </a:br>
            <a:endParaRPr lang="en" sz="2400">
              <a:latin typeface="Open Sans"/>
              <a:ea typeface="Open Sans"/>
              <a:cs typeface="Open Sans"/>
              <a:sym typeface="Open Sans"/>
            </a:endParaRPr>
          </a:p>
        </p:txBody>
      </p:sp>
      <p:sp>
        <p:nvSpPr>
          <p:cNvPr id="82" name="Shape 82"/>
          <p:cNvSpPr txBox="1">
            <a:spLocks noGrp="1"/>
          </p:cNvSpPr>
          <p:nvPr>
            <p:ph type="subTitle" idx="4294967295"/>
          </p:nvPr>
        </p:nvSpPr>
        <p:spPr>
          <a:xfrm>
            <a:off x="581200" y="171818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Today’s Lesson...</a:t>
            </a:r>
          </a:p>
        </p:txBody>
      </p:sp>
      <p:sp>
        <p:nvSpPr>
          <p:cNvPr id="83" name="Shape 83"/>
          <p:cNvSpPr txBox="1">
            <a:spLocks noGrp="1"/>
          </p:cNvSpPr>
          <p:nvPr>
            <p:ph type="subTitle" idx="4294967295"/>
          </p:nvPr>
        </p:nvSpPr>
        <p:spPr>
          <a:xfrm>
            <a:off x="581200" y="313433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Housekeeping</a:t>
            </a:r>
          </a:p>
        </p:txBody>
      </p:sp>
      <p:sp>
        <p:nvSpPr>
          <p:cNvPr id="84" name="Shape 84"/>
          <p:cNvSpPr txBox="1">
            <a:spLocks noGrp="1"/>
          </p:cNvSpPr>
          <p:nvPr>
            <p:ph type="body" idx="4294967295"/>
          </p:nvPr>
        </p:nvSpPr>
        <p:spPr>
          <a:xfrm>
            <a:off x="581200" y="3792250"/>
            <a:ext cx="7868700" cy="976199"/>
          </a:xfrm>
          <a:prstGeom prst="rect">
            <a:avLst/>
          </a:prstGeom>
        </p:spPr>
        <p:txBody>
          <a:bodyPr lIns="91425" tIns="91425" rIns="91425" bIns="91425" anchor="t" anchorCtr="0">
            <a:noAutofit/>
          </a:bodyPr>
          <a:lstStyle/>
          <a:p>
            <a:pPr lvl="0" rtl="0">
              <a:spcBef>
                <a:spcPts val="0"/>
              </a:spcBef>
              <a:buNone/>
            </a:pPr>
            <a:r>
              <a:rPr lang="en" sz="2400" b="1">
                <a:highlight>
                  <a:srgbClr val="C9DAF8"/>
                </a:highlight>
                <a:latin typeface="Open Sans"/>
                <a:ea typeface="Open Sans"/>
                <a:cs typeface="Open Sans"/>
                <a:sym typeface="Open Sans"/>
              </a:rPr>
              <a:t>[Teacher edit - reminders, homework from previous lesson etc.]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2108250" y="2274025"/>
            <a:ext cx="4927500" cy="1546500"/>
          </a:xfrm>
          <a:prstGeom prst="rect">
            <a:avLst/>
          </a:prstGeom>
        </p:spPr>
        <p:txBody>
          <a:bodyPr lIns="91425" tIns="91425" rIns="91425" bIns="91425" anchor="ctr" anchorCtr="0">
            <a:noAutofit/>
          </a:bodyPr>
          <a:lstStyle/>
          <a:p>
            <a:pPr lvl="0" rtl="0">
              <a:spcBef>
                <a:spcPts val="0"/>
              </a:spcBef>
              <a:buNone/>
            </a:pPr>
            <a:r>
              <a:rPr lang="en" sz="9600">
                <a:solidFill>
                  <a:srgbClr val="FFFFFF"/>
                </a:solidFill>
                <a:latin typeface="Roboto"/>
                <a:ea typeface="Roboto"/>
                <a:cs typeface="Roboto"/>
                <a:sym typeface="Roboto"/>
              </a:rPr>
              <a:t>[Video]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a:spcBef>
                <a:spcPts val="0"/>
              </a:spcBef>
              <a:buClr>
                <a:srgbClr val="000000"/>
              </a:buClr>
              <a:buSzPct val="45833"/>
              <a:buFont typeface="Arial"/>
              <a:buNone/>
            </a:pPr>
            <a:r>
              <a:rPr lang="en">
                <a:latin typeface="Roboto"/>
                <a:ea typeface="Roboto"/>
                <a:cs typeface="Roboto"/>
                <a:sym typeface="Roboto"/>
              </a:rPr>
              <a:t>Revision vs. Rewriting</a:t>
            </a:r>
          </a:p>
        </p:txBody>
      </p:sp>
      <p:sp>
        <p:nvSpPr>
          <p:cNvPr id="95" name="Shape 95"/>
          <p:cNvSpPr txBox="1">
            <a:spLocks noGrp="1"/>
          </p:cNvSpPr>
          <p:nvPr>
            <p:ph type="body" idx="1"/>
          </p:nvPr>
        </p:nvSpPr>
        <p:spPr>
          <a:xfrm>
            <a:off x="448350" y="1828800"/>
            <a:ext cx="8312099" cy="3960299"/>
          </a:xfrm>
          <a:prstGeom prst="rect">
            <a:avLst/>
          </a:prstGeom>
        </p:spPr>
        <p:txBody>
          <a:bodyPr lIns="91425" tIns="91425" rIns="91425" bIns="91425" anchor="t" anchorCtr="0">
            <a:noAutofit/>
          </a:bodyPr>
          <a:lstStyle/>
          <a:p>
            <a:pPr lvl="0" rtl="0">
              <a:lnSpc>
                <a:spcPct val="115000"/>
              </a:lnSpc>
              <a:spcBef>
                <a:spcPts val="0"/>
              </a:spcBef>
              <a:buNone/>
            </a:pPr>
            <a:r>
              <a:rPr lang="en" sz="3600">
                <a:solidFill>
                  <a:schemeClr val="dk1"/>
                </a:solidFill>
                <a:latin typeface="Open Sans"/>
                <a:ea typeface="Open Sans"/>
                <a:cs typeface="Open Sans"/>
                <a:sym typeface="Open Sans"/>
              </a:rPr>
              <a:t>What do you think the difference is?</a:t>
            </a:r>
          </a:p>
          <a:p>
            <a:pPr lvl="0" rtl="0">
              <a:lnSpc>
                <a:spcPct val="115000"/>
              </a:lnSpc>
              <a:spcBef>
                <a:spcPts val="0"/>
              </a:spcBef>
              <a:buNone/>
            </a:pPr>
            <a:endParaRPr sz="3600">
              <a:solidFill>
                <a:schemeClr val="dk1"/>
              </a:solidFill>
              <a:latin typeface="Open Sans"/>
              <a:ea typeface="Open Sans"/>
              <a:cs typeface="Open Sans"/>
              <a:sym typeface="Open Sans"/>
            </a:endParaRPr>
          </a:p>
          <a:p>
            <a:pPr lvl="0" rtl="0">
              <a:lnSpc>
                <a:spcPct val="115000"/>
              </a:lnSpc>
              <a:spcBef>
                <a:spcPts val="0"/>
              </a:spcBef>
              <a:buNone/>
            </a:pPr>
            <a:r>
              <a:rPr lang="en" sz="3600">
                <a:solidFill>
                  <a:schemeClr val="dk1"/>
                </a:solidFill>
                <a:latin typeface="Open Sans"/>
                <a:ea typeface="Open Sans"/>
                <a:cs typeface="Open Sans"/>
                <a:sym typeface="Open Sans"/>
              </a:rPr>
              <a:t>How do you know whether to do one or the other?</a:t>
            </a:r>
          </a:p>
          <a:p>
            <a:pPr lvl="0" rtl="0">
              <a:lnSpc>
                <a:spcPct val="115000"/>
              </a:lnSpc>
              <a:spcBef>
                <a:spcPts val="0"/>
              </a:spcBef>
              <a:buNone/>
            </a:pPr>
            <a:endParaRPr sz="2400">
              <a:solidFill>
                <a:schemeClr val="dk1"/>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solidFill>
                  <a:srgbClr val="FFFFFF"/>
                </a:solidFill>
                <a:latin typeface="Roboto"/>
                <a:ea typeface="Roboto"/>
                <a:cs typeface="Roboto"/>
                <a:sym typeface="Roboto"/>
              </a:rPr>
              <a:t>The Writing Process</a:t>
            </a:r>
          </a:p>
        </p:txBody>
      </p:sp>
      <p:sp>
        <p:nvSpPr>
          <p:cNvPr id="101" name="Shape 101"/>
          <p:cNvSpPr txBox="1">
            <a:spLocks noGrp="1"/>
          </p:cNvSpPr>
          <p:nvPr>
            <p:ph type="subTitle" idx="4294967295"/>
          </p:nvPr>
        </p:nvSpPr>
        <p:spPr>
          <a:xfrm>
            <a:off x="846700" y="1454400"/>
            <a:ext cx="7619100" cy="1110600"/>
          </a:xfrm>
          <a:prstGeom prst="rect">
            <a:avLst/>
          </a:prstGeom>
        </p:spPr>
        <p:txBody>
          <a:bodyPr lIns="91425" tIns="91425" rIns="91425" bIns="91425" anchor="t" anchorCtr="0">
            <a:noAutofit/>
          </a:bodyPr>
          <a:lstStyle/>
          <a:p>
            <a:pPr marL="457200" marR="482600" lvl="0" indent="-381000" rtl="0">
              <a:lnSpc>
                <a:spcPct val="150000"/>
              </a:lnSpc>
              <a:spcBef>
                <a:spcPts val="160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Planning</a:t>
            </a:r>
          </a:p>
          <a:p>
            <a:pPr marL="457200" marR="482600" lvl="0" indent="-381000" rtl="0">
              <a:lnSpc>
                <a:spcPct val="150000"/>
              </a:lnSpc>
              <a:spcBef>
                <a:spcPts val="160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Drafting</a:t>
            </a:r>
          </a:p>
          <a:p>
            <a:pPr marL="457200" marR="482600" lvl="0" indent="-381000" rtl="0">
              <a:lnSpc>
                <a:spcPct val="150000"/>
              </a:lnSpc>
              <a:spcBef>
                <a:spcPts val="160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Revising</a:t>
            </a:r>
          </a:p>
          <a:p>
            <a:pPr marL="457200" marR="482600" lvl="0" indent="-381000" rtl="0">
              <a:lnSpc>
                <a:spcPct val="150000"/>
              </a:lnSpc>
              <a:spcBef>
                <a:spcPts val="160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Editing</a:t>
            </a:r>
          </a:p>
          <a:p>
            <a:pPr marL="457200" marR="482600" lvl="0" indent="-381000" rtl="0">
              <a:lnSpc>
                <a:spcPct val="150000"/>
              </a:lnSpc>
              <a:spcBef>
                <a:spcPts val="160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Publishing</a:t>
            </a:r>
          </a:p>
          <a:p>
            <a:pPr marR="482600" lvl="0" rtl="0">
              <a:lnSpc>
                <a:spcPct val="150000"/>
              </a:lnSpc>
              <a:spcBef>
                <a:spcPts val="1600"/>
              </a:spcBef>
              <a:buNone/>
            </a:pPr>
            <a:endParaRPr sz="2400">
              <a:solidFill>
                <a:srgbClr val="FFFFFF"/>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Using the Writing Process</a:t>
            </a:r>
          </a:p>
        </p:txBody>
      </p:sp>
      <p:sp>
        <p:nvSpPr>
          <p:cNvPr id="107" name="Shape 107"/>
          <p:cNvSpPr txBox="1">
            <a:spLocks noGrp="1"/>
          </p:cNvSpPr>
          <p:nvPr>
            <p:ph type="subTitle" idx="4294967295"/>
          </p:nvPr>
        </p:nvSpPr>
        <p:spPr>
          <a:xfrm>
            <a:off x="583475" y="3510125"/>
            <a:ext cx="8297399" cy="1110600"/>
          </a:xfrm>
          <a:prstGeom prst="rect">
            <a:avLst/>
          </a:prstGeom>
        </p:spPr>
        <p:txBody>
          <a:bodyPr lIns="91425" tIns="91425" rIns="91425" bIns="91425" anchor="t" anchorCtr="0">
            <a:noAutofit/>
          </a:bodyPr>
          <a:lstStyle/>
          <a:p>
            <a:pPr marL="457200" marR="482600" lvl="0" indent="-304800" rtl="0">
              <a:lnSpc>
                <a:spcPct val="150000"/>
              </a:lnSpc>
              <a:spcBef>
                <a:spcPts val="1600"/>
              </a:spcBef>
              <a:buClr>
                <a:srgbClr val="333333"/>
              </a:buClr>
              <a:buSzPct val="50000"/>
              <a:buFont typeface="Roboto"/>
              <a:buAutoNum type="arabicPeriod"/>
            </a:pPr>
            <a:r>
              <a:rPr lang="en" sz="2400">
                <a:solidFill>
                  <a:srgbClr val="FFFFFF"/>
                </a:solidFill>
                <a:latin typeface="Open Sans"/>
                <a:ea typeface="Open Sans"/>
                <a:cs typeface="Open Sans"/>
                <a:sym typeface="Open Sans"/>
              </a:rPr>
              <a:t>Choose a prompt from the handout, then work through steps 1‒3 of the writing process: </a:t>
            </a:r>
            <a:r>
              <a:rPr lang="en" sz="2400" b="1">
                <a:solidFill>
                  <a:srgbClr val="FFFFFF"/>
                </a:solidFill>
                <a:latin typeface="Open Sans"/>
                <a:ea typeface="Open Sans"/>
                <a:cs typeface="Open Sans"/>
                <a:sym typeface="Open Sans"/>
              </a:rPr>
              <a:t>plan</a:t>
            </a:r>
            <a:r>
              <a:rPr lang="en" sz="2400">
                <a:solidFill>
                  <a:srgbClr val="FFFFFF"/>
                </a:solidFill>
                <a:latin typeface="Open Sans"/>
                <a:ea typeface="Open Sans"/>
                <a:cs typeface="Open Sans"/>
                <a:sym typeface="Open Sans"/>
              </a:rPr>
              <a:t>, </a:t>
            </a:r>
            <a:r>
              <a:rPr lang="en" sz="2400" b="1">
                <a:solidFill>
                  <a:srgbClr val="FFFFFF"/>
                </a:solidFill>
                <a:latin typeface="Open Sans"/>
                <a:ea typeface="Open Sans"/>
                <a:cs typeface="Open Sans"/>
                <a:sym typeface="Open Sans"/>
              </a:rPr>
              <a:t>draft</a:t>
            </a:r>
            <a:r>
              <a:rPr lang="en" sz="2400">
                <a:solidFill>
                  <a:srgbClr val="FFFFFF"/>
                </a:solidFill>
                <a:latin typeface="Open Sans"/>
                <a:ea typeface="Open Sans"/>
                <a:cs typeface="Open Sans"/>
                <a:sym typeface="Open Sans"/>
              </a:rPr>
              <a:t>, and </a:t>
            </a:r>
            <a:r>
              <a:rPr lang="en" sz="2400" b="1">
                <a:solidFill>
                  <a:srgbClr val="FFFFFF"/>
                </a:solidFill>
                <a:latin typeface="Open Sans"/>
                <a:ea typeface="Open Sans"/>
                <a:cs typeface="Open Sans"/>
                <a:sym typeface="Open Sans"/>
              </a:rPr>
              <a:t>revise</a:t>
            </a:r>
            <a:r>
              <a:rPr lang="en" sz="2400">
                <a:solidFill>
                  <a:srgbClr val="FFFFFF"/>
                </a:solidFill>
                <a:latin typeface="Open Sans"/>
                <a:ea typeface="Open Sans"/>
                <a:cs typeface="Open Sans"/>
                <a:sym typeface="Open Sans"/>
              </a:rPr>
              <a:t>.</a:t>
            </a:r>
          </a:p>
        </p:txBody>
      </p:sp>
      <p:pic>
        <p:nvPicPr>
          <p:cNvPr id="108" name="Shape 108"/>
          <p:cNvPicPr preferRelativeResize="0"/>
          <p:nvPr/>
        </p:nvPicPr>
        <p:blipFill>
          <a:blip r:embed="rId3">
            <a:alphaModFix/>
          </a:blip>
          <a:stretch>
            <a:fillRect/>
          </a:stretch>
        </p:blipFill>
        <p:spPr>
          <a:xfrm>
            <a:off x="3618414" y="1294350"/>
            <a:ext cx="1907175" cy="19071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Three Stages of Editing</a:t>
            </a:r>
          </a:p>
        </p:txBody>
      </p:sp>
      <p:sp>
        <p:nvSpPr>
          <p:cNvPr id="114" name="Shape 114"/>
          <p:cNvSpPr txBox="1">
            <a:spLocks noGrp="1"/>
          </p:cNvSpPr>
          <p:nvPr>
            <p:ph type="body" idx="1"/>
          </p:nvPr>
        </p:nvSpPr>
        <p:spPr>
          <a:xfrm>
            <a:off x="753150" y="1905000"/>
            <a:ext cx="7637700" cy="2900100"/>
          </a:xfrm>
          <a:prstGeom prst="rect">
            <a:avLst/>
          </a:prstGeom>
        </p:spPr>
        <p:txBody>
          <a:bodyPr lIns="91425" tIns="91425" rIns="91425" bIns="91425" anchor="t" anchorCtr="0">
            <a:noAutofit/>
          </a:bodyPr>
          <a:lstStyle/>
          <a:p>
            <a:pPr marL="457200" lvl="0" indent="-419100" rtl="0">
              <a:lnSpc>
                <a:spcPct val="115000"/>
              </a:lnSpc>
              <a:spcBef>
                <a:spcPts val="0"/>
              </a:spcBef>
              <a:buClr>
                <a:schemeClr val="dk1"/>
              </a:buClr>
              <a:buSzPct val="100000"/>
              <a:buFont typeface="Open Sans"/>
              <a:buAutoNum type="arabicPeriod"/>
            </a:pPr>
            <a:r>
              <a:rPr lang="en" sz="3000">
                <a:solidFill>
                  <a:schemeClr val="dk1"/>
                </a:solidFill>
                <a:latin typeface="Open Sans"/>
                <a:ea typeface="Open Sans"/>
                <a:cs typeface="Open Sans"/>
                <a:sym typeface="Open Sans"/>
              </a:rPr>
              <a:t>Structural Edit</a:t>
            </a:r>
          </a:p>
          <a:p>
            <a:pPr marL="457200" lvl="0" indent="-419100" rtl="0">
              <a:lnSpc>
                <a:spcPct val="115000"/>
              </a:lnSpc>
              <a:spcBef>
                <a:spcPts val="0"/>
              </a:spcBef>
              <a:buClr>
                <a:schemeClr val="dk1"/>
              </a:buClr>
              <a:buSzPct val="100000"/>
              <a:buFont typeface="Open Sans"/>
              <a:buAutoNum type="arabicPeriod"/>
            </a:pPr>
            <a:r>
              <a:rPr lang="en" sz="3000">
                <a:solidFill>
                  <a:schemeClr val="dk1"/>
                </a:solidFill>
                <a:latin typeface="Open Sans"/>
                <a:ea typeface="Open Sans"/>
                <a:cs typeface="Open Sans"/>
                <a:sym typeface="Open Sans"/>
              </a:rPr>
              <a:t>Copy Edit</a:t>
            </a:r>
          </a:p>
          <a:p>
            <a:pPr marL="457200" lvl="0" indent="-419100" rtl="0">
              <a:lnSpc>
                <a:spcPct val="115000"/>
              </a:lnSpc>
              <a:spcBef>
                <a:spcPts val="0"/>
              </a:spcBef>
              <a:buClr>
                <a:schemeClr val="dk1"/>
              </a:buClr>
              <a:buSzPct val="100000"/>
              <a:buFont typeface="Open Sans"/>
              <a:buAutoNum type="arabicPeriod"/>
            </a:pPr>
            <a:r>
              <a:rPr lang="en" sz="3000">
                <a:solidFill>
                  <a:schemeClr val="dk1"/>
                </a:solidFill>
                <a:latin typeface="Open Sans"/>
                <a:ea typeface="Open Sans"/>
                <a:cs typeface="Open Sans"/>
                <a:sym typeface="Open Sans"/>
              </a:rPr>
              <a:t>Proofread</a:t>
            </a:r>
          </a:p>
          <a:p>
            <a:pPr lvl="0" rtl="0">
              <a:lnSpc>
                <a:spcPct val="115000"/>
              </a:lnSpc>
              <a:spcBef>
                <a:spcPts val="0"/>
              </a:spcBef>
              <a:buNone/>
            </a:pPr>
            <a:endParaRPr sz="3000">
              <a:solidFill>
                <a:schemeClr val="dk1"/>
              </a:solidFill>
              <a:latin typeface="Open Sans"/>
              <a:ea typeface="Open Sans"/>
              <a:cs typeface="Open Sans"/>
              <a:sym typeface="Open Sans"/>
            </a:endParaRPr>
          </a:p>
          <a:p>
            <a:pPr lvl="0" rtl="0">
              <a:lnSpc>
                <a:spcPct val="115000"/>
              </a:lnSpc>
              <a:spcBef>
                <a:spcPts val="0"/>
              </a:spcBef>
              <a:buNone/>
            </a:pPr>
            <a:r>
              <a:rPr lang="en" sz="3000">
                <a:solidFill>
                  <a:schemeClr val="dk1"/>
                </a:solidFill>
                <a:latin typeface="Open Sans"/>
                <a:ea typeface="Open Sans"/>
                <a:cs typeface="Open Sans"/>
                <a:sym typeface="Open Sans"/>
              </a:rPr>
              <a:t>What to look for at each stage...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The Revisor’s Toolkit</a:t>
            </a:r>
          </a:p>
        </p:txBody>
      </p:sp>
      <p:sp>
        <p:nvSpPr>
          <p:cNvPr id="120" name="Shape 120"/>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Dictionary/Thesaurus</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Style Guide</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Spelling and Grammar Check</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Onscreen editing functions </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Offscreen edits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idx="4294967295"/>
          </p:nvPr>
        </p:nvSpPr>
        <p:spPr>
          <a:xfrm>
            <a:off x="6800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Peer Editing</a:t>
            </a:r>
          </a:p>
        </p:txBody>
      </p:sp>
      <p:sp>
        <p:nvSpPr>
          <p:cNvPr id="126" name="Shape 126"/>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Clr>
                <a:schemeClr val="dk1"/>
              </a:buClr>
              <a:buSzPct val="52380"/>
              <a:buFont typeface="Arial"/>
              <a:buNone/>
            </a:pPr>
            <a:r>
              <a:rPr lang="en" sz="2100">
                <a:solidFill>
                  <a:srgbClr val="FFFFFF"/>
                </a:solidFill>
                <a:latin typeface="Open Sans"/>
                <a:ea typeface="Open Sans"/>
                <a:cs typeface="Open Sans"/>
                <a:sym typeface="Open Sans"/>
              </a:rPr>
              <a:t>Exchange your one-page essay draft with a peer. Each of you will go through the process as editors, from structural edit, to copy edit and proofread, then return your peer’s work to them with suggestions/amendments and edits. Please give your peer a clean copy of your work that they can mark up (print it out).</a:t>
            </a:r>
          </a:p>
          <a:p>
            <a:pPr lvl="0" rtl="0">
              <a:lnSpc>
                <a:spcPct val="150000"/>
              </a:lnSpc>
              <a:spcBef>
                <a:spcPts val="0"/>
              </a:spcBef>
              <a:buNone/>
            </a:pPr>
            <a:endParaRPr sz="2100">
              <a:solidFill>
                <a:srgbClr val="FFFFFF"/>
              </a:solidFill>
              <a:latin typeface="Open Sans"/>
              <a:ea typeface="Open Sans"/>
              <a:cs typeface="Open Sans"/>
              <a:sym typeface="Open Sans"/>
            </a:endParaRPr>
          </a:p>
        </p:txBody>
      </p:sp>
      <p:pic>
        <p:nvPicPr>
          <p:cNvPr id="127" name="Shape 127"/>
          <p:cNvPicPr preferRelativeResize="0"/>
          <p:nvPr/>
        </p:nvPicPr>
        <p:blipFill>
          <a:blip r:embed="rId3">
            <a:alphaModFix/>
          </a:blip>
          <a:stretch>
            <a:fillRect/>
          </a:stretch>
        </p:blipFill>
        <p:spPr>
          <a:xfrm>
            <a:off x="3583437" y="1294350"/>
            <a:ext cx="2297474" cy="2297474"/>
          </a:xfrm>
          <a:prstGeom prst="rect">
            <a:avLst/>
          </a:prstGeom>
          <a:noFill/>
          <a:ln>
            <a:noFill/>
          </a:ln>
        </p:spPr>
      </p:pic>
    </p:spTree>
  </p:cSld>
  <p:clrMapOvr>
    <a:masterClrMapping/>
  </p:clrMapOvr>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1688</Words>
  <Application>Microsoft Office PowerPoint</Application>
  <PresentationFormat>On-screen Show (4:3)</PresentationFormat>
  <Paragraphs>99</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Roboto</vt:lpstr>
      <vt:lpstr>Open Sans</vt:lpstr>
      <vt:lpstr>Source Sans Pro</vt:lpstr>
      <vt:lpstr>Benedick template</vt:lpstr>
      <vt:lpstr>REVISING YOUR WRITING</vt:lpstr>
      <vt:lpstr>Welcome!</vt:lpstr>
      <vt:lpstr>[Video]</vt:lpstr>
      <vt:lpstr>Revision vs. Rewriting</vt:lpstr>
      <vt:lpstr>The Writing Process</vt:lpstr>
      <vt:lpstr>Using the Writing Process</vt:lpstr>
      <vt:lpstr>Three Stages of Editing</vt:lpstr>
      <vt:lpstr>The Revisor’s Toolkit</vt:lpstr>
      <vt:lpstr>Peer Editing</vt:lpstr>
      <vt:lpstr>Review</vt:lpstr>
      <vt:lpstr>Thanks!</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REVISING YOUR WRITING</dc:title>
  <cp:lastModifiedBy>D2 Academy</cp:lastModifiedBy>
  <cp:revision>1</cp:revision>
  <dcterms:modified xsi:type="dcterms:W3CDTF">2016-12-05T18:29:28Z</dcterms:modified>
</cp:coreProperties>
</file>