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725C7-E612-4D4A-ABE9-F458E1216276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DA972-CD94-3C40-BCD1-3F2064910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946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E2C79-3F34-A94C-9E1D-67136661A18E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A514A-C9E6-F84E-AE80-310F13FF6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279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CE3A9-99F1-CF49-8122-5E63BB9FA53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49CD-744D-7A41-82AD-8C8D7B6567F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DB81-5ED0-3C44-8B0E-4C39439680F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68A-F6CF-7B4F-911B-26FC73CF449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6A81-2645-194C-AEF7-AAF0F2A373B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81B3E-1135-DD40-A9BE-06369DDB4A7D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09569-6964-9D4F-A293-6120D6E89D9E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9FF5-4913-B54B-8B14-A5E12913DCFE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D7842-64BD-7142-B1F4-476619F5E537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11C4-28A8-0A43-9525-5CE89182335D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7AE29-9DA5-6943-AB50-EA4C01F4D4D6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4C33D-E330-D74C-94D0-CB1363E6E8FA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8536" y="3013981"/>
            <a:ext cx="3732894" cy="79709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Globalization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Study: Global Demand for Quinoa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1980s, small farmers had left Bolivia for cities, neighboring countries and other places</a:t>
            </a:r>
          </a:p>
          <a:p>
            <a:r>
              <a:rPr lang="en-US" dirty="0" smtClean="0"/>
              <a:t>Foreign interest grew for quinoa, </a:t>
            </a:r>
            <a:r>
              <a:rPr lang="en-US" dirty="0" smtClean="0"/>
              <a:t>creating </a:t>
            </a:r>
            <a:r>
              <a:rPr lang="en-US" dirty="0" smtClean="0"/>
              <a:t>a valuable market</a:t>
            </a:r>
          </a:p>
          <a:p>
            <a:r>
              <a:rPr lang="en-US" dirty="0" smtClean="0"/>
              <a:t>Many farmers have returned to grow quinoa for external markets, using tractors not llamas, who have a symbiotic relationship with quinoa farming</a:t>
            </a:r>
          </a:p>
          <a:p>
            <a:r>
              <a:rPr lang="en-US" dirty="0" smtClean="0"/>
              <a:t>“New” and “traditional” farmers conflict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9813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Globalization in Application: The Syrian Situation Today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2011, over 250,000 civilians have been killed due to fighting between Bashar Al-Assad’s regime, Syrian opposition, and Islamic State (IS) militias </a:t>
            </a:r>
          </a:p>
          <a:p>
            <a:r>
              <a:rPr lang="en-US" dirty="0" smtClean="0"/>
              <a:t>In 1990s, Syria became a key player with US against Iraq, who looked the other way as Syria took control of its neighbor, Lebanon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0826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Globalization in Application: The Syrian Situation Today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Fueled by social media, Syrian uprisings (2011) took place at same time as Egypt’s, but not well covered by U.S. media</a:t>
            </a:r>
          </a:p>
          <a:p>
            <a:r>
              <a:rPr lang="en-US" dirty="0"/>
              <a:t>Now Syrians escaping have created the world’s worst refugee crisis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3941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five “</a:t>
            </a:r>
            <a:r>
              <a:rPr lang="en-US" dirty="0" smtClean="0"/>
              <a:t>scapes” </a:t>
            </a:r>
            <a:r>
              <a:rPr lang="en-US" dirty="0" smtClean="0"/>
              <a:t>of globalization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/>
              <a:t>G</a:t>
            </a:r>
            <a:r>
              <a:rPr lang="en-US" dirty="0" err="1" smtClean="0"/>
              <a:t>local</a:t>
            </a:r>
            <a:r>
              <a:rPr lang="en-US" dirty="0" smtClean="0"/>
              <a:t>” </a:t>
            </a:r>
            <a:r>
              <a:rPr lang="en-US" dirty="0" smtClean="0"/>
              <a:t>forms </a:t>
            </a:r>
            <a:r>
              <a:rPr lang="en-US" dirty="0" smtClean="0"/>
              <a:t>of consumption</a:t>
            </a:r>
          </a:p>
          <a:p>
            <a:r>
              <a:rPr lang="en-US" dirty="0"/>
              <a:t>S</a:t>
            </a:r>
            <a:r>
              <a:rPr lang="en-US" dirty="0" smtClean="0"/>
              <a:t>yncretism </a:t>
            </a:r>
            <a:r>
              <a:rPr lang="en-US" dirty="0" smtClean="0"/>
              <a:t>and participation in alternative </a:t>
            </a:r>
            <a:r>
              <a:rPr lang="en-US" dirty="0" smtClean="0"/>
              <a:t>markets</a:t>
            </a:r>
          </a:p>
          <a:p>
            <a:r>
              <a:rPr lang="en-US" dirty="0" smtClean="0"/>
              <a:t>Globalization</a:t>
            </a:r>
            <a:r>
              <a:rPr lang="en-US" dirty="0"/>
              <a:t>, neoliberalism, and </a:t>
            </a:r>
            <a:r>
              <a:rPr lang="en-US" dirty="0" smtClean="0"/>
              <a:t>neocolonialism</a:t>
            </a:r>
          </a:p>
          <a:p>
            <a:r>
              <a:rPr lang="en-US" dirty="0" smtClean="0"/>
              <a:t>Intensification of globalization</a:t>
            </a:r>
          </a:p>
          <a:p>
            <a:r>
              <a:rPr lang="en-US" dirty="0" smtClean="0"/>
              <a:t>Implications of globalization for anthropology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3322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and Early 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Globalization (Manfred Steger) </a:t>
            </a:r>
            <a:r>
              <a:rPr lang="mr-IN" dirty="0" smtClean="0"/>
              <a:t>–</a:t>
            </a:r>
            <a:r>
              <a:rPr lang="en-US" dirty="0" smtClean="0"/>
              <a:t> “the intensification of worldwide social relations which link distant localities in such a way that local happenings are shaped by events occurring many miles away and vice versa”</a:t>
            </a:r>
          </a:p>
          <a:p>
            <a:r>
              <a:rPr lang="en-US" dirty="0"/>
              <a:t>G</a:t>
            </a:r>
            <a:r>
              <a:rPr lang="en-US" dirty="0" smtClean="0"/>
              <a:t>lobalization </a:t>
            </a:r>
            <a:r>
              <a:rPr lang="en-US" dirty="0" smtClean="0"/>
              <a:t>in the modern era begins after WWII and creation of IMF, WB, WTO (defined by speed, not scope, of global interactions)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739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Acceleration of Globalization: </a:t>
            </a:r>
            <a:br>
              <a:rPr lang="en-US" dirty="0" smtClean="0"/>
            </a:br>
            <a:r>
              <a:rPr lang="en-US" dirty="0" err="1" smtClean="0"/>
              <a:t>Appadurai’s</a:t>
            </a:r>
            <a:r>
              <a:rPr lang="en-US" dirty="0" smtClean="0"/>
              <a:t> Five “</a:t>
            </a:r>
            <a:r>
              <a:rPr lang="en-US" dirty="0" err="1" smtClean="0"/>
              <a:t>scapes</a:t>
            </a:r>
            <a:r>
              <a:rPr lang="en-US" dirty="0" smtClean="0"/>
              <a:t>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Ethnoscape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flow of people across boundaries (ex: tourism)</a:t>
            </a:r>
          </a:p>
          <a:p>
            <a:r>
              <a:rPr lang="en-US" dirty="0" err="1" smtClean="0"/>
              <a:t>Technoscape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flow of technology (ex: iPhone)</a:t>
            </a:r>
          </a:p>
          <a:p>
            <a:r>
              <a:rPr lang="en-US" dirty="0" err="1" smtClean="0"/>
              <a:t>Ideoscape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flow of ideas (ex: Missionaries)</a:t>
            </a:r>
          </a:p>
          <a:p>
            <a:r>
              <a:rPr lang="en-US" dirty="0" err="1" smtClean="0"/>
              <a:t>Financescape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flow of money across political borders (ex: mining wealth)</a:t>
            </a:r>
          </a:p>
          <a:p>
            <a:r>
              <a:rPr lang="en-US" dirty="0" err="1" smtClean="0"/>
              <a:t>Mediascape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flow of media across borders (ex: films and sports events)</a:t>
            </a:r>
          </a:p>
          <a:p>
            <a:r>
              <a:rPr lang="en-US" dirty="0" smtClean="0"/>
              <a:t>Although separated here, these are all connected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5775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Selective Importation </a:t>
            </a:r>
            <a:br>
              <a:rPr lang="en-US" dirty="0" smtClean="0"/>
            </a:br>
            <a:r>
              <a:rPr lang="en-US" dirty="0" smtClean="0"/>
              <a:t>and Exportation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Glocalization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the adaptation of global ideas into locally palatable </a:t>
            </a:r>
            <a:r>
              <a:rPr lang="en-US" dirty="0" smtClean="0"/>
              <a:t>forms</a:t>
            </a:r>
            <a:endParaRPr lang="en-US" dirty="0"/>
          </a:p>
          <a:p>
            <a:r>
              <a:rPr lang="en-US" dirty="0" smtClean="0"/>
              <a:t>Case </a:t>
            </a:r>
            <a:r>
              <a:rPr lang="en-US" dirty="0" smtClean="0"/>
              <a:t>Study: Salsa Dance “Congresses” celebrates a global form of dance adapted to local styles </a:t>
            </a:r>
          </a:p>
          <a:p>
            <a:r>
              <a:rPr lang="en-US" dirty="0" smtClean="0"/>
              <a:t>Lifestyle </a:t>
            </a:r>
            <a:r>
              <a:rPr lang="mr-IN" dirty="0" smtClean="0"/>
              <a:t>–</a:t>
            </a:r>
            <a:r>
              <a:rPr lang="en-US" dirty="0" smtClean="0"/>
              <a:t> the </a:t>
            </a:r>
            <a:r>
              <a:rPr lang="en-US" dirty="0" smtClean="0"/>
              <a:t>ways </a:t>
            </a:r>
            <a:r>
              <a:rPr lang="en-US" dirty="0" smtClean="0"/>
              <a:t>in which individuals perform various social identities</a:t>
            </a:r>
          </a:p>
          <a:p>
            <a:pPr lvl="1"/>
            <a:r>
              <a:rPr lang="en-US" dirty="0" smtClean="0"/>
              <a:t>A person’s consumption patterns and ease grow out of the social class they were raised in (</a:t>
            </a:r>
            <a:r>
              <a:rPr lang="en-US" i="1" dirty="0" smtClean="0"/>
              <a:t>habitus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0322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in Everyday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Advantages </a:t>
            </a:r>
          </a:p>
          <a:p>
            <a:pPr lvl="1"/>
            <a:r>
              <a:rPr lang="en-US" dirty="0"/>
              <a:t>Activism to rectify social, economic, or environmental injustices; </a:t>
            </a:r>
          </a:p>
          <a:p>
            <a:pPr lvl="1"/>
            <a:r>
              <a:rPr lang="en-US" dirty="0"/>
              <a:t>Solidarity movements, humanitarian efforts</a:t>
            </a:r>
          </a:p>
          <a:p>
            <a:pPr lvl="1"/>
            <a:r>
              <a:rPr lang="en-US" dirty="0"/>
              <a:t>Micro-loans, crowd-source </a:t>
            </a:r>
            <a:r>
              <a:rPr lang="en-US" dirty="0" smtClean="0"/>
              <a:t>fundraising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Public health, epidemics</a:t>
            </a:r>
          </a:p>
          <a:p>
            <a:pPr lvl="1"/>
            <a:r>
              <a:rPr lang="en-US" dirty="0" smtClean="0"/>
              <a:t>Intensified racism and prejudice, scapegoating</a:t>
            </a:r>
          </a:p>
          <a:p>
            <a:pPr lvl="1"/>
            <a:r>
              <a:rPr lang="en-US" dirty="0" smtClean="0"/>
              <a:t>Effects of neoliberalism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0330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and Neoliberalism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Latin America (LA) as example</a:t>
            </a:r>
          </a:p>
          <a:p>
            <a:pPr lvl="1"/>
            <a:r>
              <a:rPr lang="en-US" dirty="0"/>
              <a:t>Patron/client relationships controlled politics</a:t>
            </a:r>
          </a:p>
          <a:p>
            <a:pPr lvl="1"/>
            <a:r>
              <a:rPr lang="en-US" dirty="0"/>
              <a:t>Migration of small-scale farmers to cities</a:t>
            </a:r>
          </a:p>
          <a:p>
            <a:pPr lvl="1"/>
            <a:r>
              <a:rPr lang="en-US" dirty="0"/>
              <a:t>Global oversupply of agricultural products led to decline of LA’s financial status</a:t>
            </a:r>
          </a:p>
          <a:p>
            <a:pPr lvl="1"/>
            <a:r>
              <a:rPr lang="en-US" dirty="0"/>
              <a:t>U.S. companies purchased land, mines to operate in LA, countries adopted Nationalism</a:t>
            </a:r>
          </a:p>
          <a:p>
            <a:pPr lvl="1"/>
            <a:r>
              <a:rPr lang="en-US" dirty="0"/>
              <a:t>IMF and WB imposed rules as conditions of </a:t>
            </a:r>
            <a:r>
              <a:rPr lang="en-US" dirty="0" smtClean="0"/>
              <a:t>loans</a:t>
            </a:r>
          </a:p>
          <a:p>
            <a:r>
              <a:rPr lang="en-US" dirty="0"/>
              <a:t>Case Study: Privatization and Bolivia’s Water </a:t>
            </a:r>
            <a:r>
              <a:rPr lang="en-US" dirty="0" smtClean="0"/>
              <a:t>Crisis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2922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Responses to 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Syncretism </a:t>
            </a:r>
            <a:r>
              <a:rPr lang="mr-IN" dirty="0" smtClean="0"/>
              <a:t>–</a:t>
            </a:r>
            <a:r>
              <a:rPr lang="en-US" dirty="0" smtClean="0"/>
              <a:t> combining different beliefs into a new, harmonious </a:t>
            </a:r>
            <a:r>
              <a:rPr lang="en-US" dirty="0" smtClean="0"/>
              <a:t>whole, </a:t>
            </a:r>
            <a:r>
              <a:rPr lang="en-US" dirty="0" smtClean="0"/>
              <a:t>often as a response to colonialism or globalization (ex: </a:t>
            </a:r>
            <a:r>
              <a:rPr lang="en-US" i="1" dirty="0" err="1" smtClean="0"/>
              <a:t>Candomblé</a:t>
            </a:r>
            <a:r>
              <a:rPr lang="en-US" i="1" dirty="0" smtClean="0"/>
              <a:t> </a:t>
            </a:r>
            <a:r>
              <a:rPr lang="en-US" dirty="0" smtClean="0"/>
              <a:t>religious practices in Brazil)</a:t>
            </a:r>
          </a:p>
          <a:p>
            <a:r>
              <a:rPr lang="en-US" dirty="0" smtClean="0"/>
              <a:t>Fair trade </a:t>
            </a:r>
            <a:r>
              <a:rPr lang="mr-IN" dirty="0" smtClean="0"/>
              <a:t>–</a:t>
            </a:r>
            <a:r>
              <a:rPr lang="en-US" dirty="0" smtClean="0"/>
              <a:t> set of agreements between producers and buyers to maintain living wages independent of the market</a:t>
            </a:r>
          </a:p>
          <a:p>
            <a:pPr lvl="1"/>
            <a:r>
              <a:rPr lang="en-US" dirty="0" smtClean="0"/>
              <a:t>Good intent, but not equal for all participants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5131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 on the lived experience of local people affected by globalization </a:t>
            </a:r>
          </a:p>
          <a:p>
            <a:r>
              <a:rPr lang="en-US" dirty="0" smtClean="0"/>
              <a:t>Concentration of people in urban centers draws anthropologists to study cities</a:t>
            </a:r>
          </a:p>
          <a:p>
            <a:r>
              <a:rPr lang="en-US" dirty="0" smtClean="0"/>
              <a:t>Transnationalism </a:t>
            </a:r>
            <a:r>
              <a:rPr lang="mr-IN" dirty="0" smtClean="0"/>
              <a:t>–</a:t>
            </a:r>
            <a:r>
              <a:rPr lang="en-US" dirty="0" smtClean="0"/>
              <a:t> people’s lives may be lived across borders/significantly influenced by events across borders</a:t>
            </a:r>
          </a:p>
          <a:p>
            <a:r>
              <a:rPr lang="en-US" dirty="0" smtClean="0"/>
              <a:t>Multi-sited ethnography or digital ethnography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53062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713</Words>
  <Application>Microsoft Macintosh PowerPoint</Application>
  <PresentationFormat>On-screen Show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Overview and Early Globalization</vt:lpstr>
      <vt:lpstr>The Acceleration of Globalization:  Appadurai’s Five “scapes” </vt:lpstr>
      <vt:lpstr>Selective Importation  and Exportation</vt:lpstr>
      <vt:lpstr>Globalization in Everyday Life</vt:lpstr>
      <vt:lpstr>Globalization and Neoliberalism</vt:lpstr>
      <vt:lpstr>Responses to Globalization</vt:lpstr>
      <vt:lpstr>Implications for Anthropology</vt:lpstr>
      <vt:lpstr>Case Study: Global Demand for Quinoa</vt:lpstr>
      <vt:lpstr>Globalization in Application: The Syrian Situation Today </vt:lpstr>
      <vt:lpstr>Globalization in Application: The Syrian Situation Today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37</cp:revision>
  <dcterms:created xsi:type="dcterms:W3CDTF">2019-08-25T00:07:12Z</dcterms:created>
  <dcterms:modified xsi:type="dcterms:W3CDTF">2020-02-27T23:43:56Z</dcterms:modified>
</cp:coreProperties>
</file>