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1" r:id="rId4"/>
    <p:sldId id="262" r:id="rId5"/>
    <p:sldId id="263" r:id="rId6"/>
    <p:sldId id="264" r:id="rId7"/>
    <p:sldId id="270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94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502A8-97E1-1849-B28D-D19E85392C28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179CF-D3D0-F64B-904A-9826AF825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86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74359-E558-6D40-8544-13BB8D91E5C9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1C6FB-C940-5748-B37A-3A6A32AB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659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4511C-9425-534F-8E55-1E126BE30EBE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D6E4C-8C07-9842-A41C-F5A49FB3289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19F18-74D9-4D43-AE7F-6D89C3FBAA8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65D0-5926-D14A-9D9D-B846FB19C34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ADFE-DB14-8340-866C-9E15B2B7FAA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73228-56BD-C84F-AB94-898247CDF138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D13C0-F78D-1642-B90E-EB37A534FBB6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DCB2-DCC2-5A49-8E52-F6CE8BEEAECC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075-8F6C-7C4F-B1D4-BC9963514950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7AC6-D055-354B-8193-E9E10BFF508A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B4047-ABBD-4644-B53C-1362738611E5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5B266-D457-964C-BBA1-DD1336A5817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2333" y="3017751"/>
            <a:ext cx="5660601" cy="1638915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The Development of </a:t>
            </a:r>
            <a:r>
              <a:rPr lang="en-US" sz="4000" dirty="0">
                <a:solidFill>
                  <a:srgbClr val="000000"/>
                </a:solidFill>
              </a:rPr>
              <a:t/>
            </a:r>
            <a:br>
              <a:rPr lang="en-US" sz="4000" dirty="0">
                <a:solidFill>
                  <a:srgbClr val="000000"/>
                </a:solidFill>
              </a:rPr>
            </a:br>
            <a:r>
              <a:rPr lang="en-US" sz="4000" dirty="0" smtClean="0">
                <a:solidFill>
                  <a:srgbClr val="000000"/>
                </a:solidFill>
              </a:rPr>
              <a:t>Anthropological Ideas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Specialization </a:t>
            </a:r>
            <a:r>
              <a:rPr lang="mr-IN" dirty="0"/>
              <a:t>–</a:t>
            </a:r>
            <a:r>
              <a:rPr lang="en-US" dirty="0"/>
              <a:t> A Wide </a:t>
            </a:r>
            <a:r>
              <a:rPr lang="en-US" dirty="0" smtClean="0"/>
              <a:t>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 </a:t>
            </a:r>
            <a:r>
              <a:rPr lang="mr-IN" dirty="0" smtClean="0"/>
              <a:t>–</a:t>
            </a:r>
            <a:r>
              <a:rPr lang="en-US" dirty="0" smtClean="0"/>
              <a:t> Ethnographies of science show science is full of culture</a:t>
            </a:r>
          </a:p>
          <a:p>
            <a:pPr lvl="1"/>
            <a:r>
              <a:rPr lang="en-US" dirty="0"/>
              <a:t>Western science </a:t>
            </a:r>
            <a:r>
              <a:rPr lang="en-US" dirty="0" smtClean="0"/>
              <a:t>tends to be</a:t>
            </a:r>
            <a:r>
              <a:rPr lang="en-US" dirty="0" smtClean="0"/>
              <a:t> </a:t>
            </a:r>
            <a:r>
              <a:rPr lang="en-US" dirty="0"/>
              <a:t>privileged over other understandings</a:t>
            </a:r>
          </a:p>
          <a:p>
            <a:r>
              <a:rPr lang="en-US" dirty="0" smtClean="0"/>
              <a:t>Violence </a:t>
            </a:r>
            <a:r>
              <a:rPr lang="en-US" dirty="0" smtClean="0"/>
              <a:t>and War </a:t>
            </a:r>
            <a:r>
              <a:rPr lang="mr-IN" dirty="0" smtClean="0"/>
              <a:t>–</a:t>
            </a:r>
            <a:r>
              <a:rPr lang="en-US" dirty="0" smtClean="0"/>
              <a:t> Search for explanations of violence, especially </a:t>
            </a:r>
            <a:r>
              <a:rPr lang="en-US" dirty="0" err="1" smtClean="0"/>
              <a:t>intercommunal</a:t>
            </a:r>
            <a:r>
              <a:rPr lang="en-US" dirty="0" smtClean="0"/>
              <a:t> violence within a region or nation</a:t>
            </a:r>
          </a:p>
          <a:p>
            <a:pPr lvl="1"/>
            <a:r>
              <a:rPr lang="en-US" dirty="0" smtClean="0"/>
              <a:t>No evidence for genetic link to increased aggression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78713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Specialization </a:t>
            </a:r>
            <a:r>
              <a:rPr lang="mr-IN" dirty="0"/>
              <a:t>–</a:t>
            </a:r>
            <a:r>
              <a:rPr lang="en-US" dirty="0"/>
              <a:t> A Wide </a:t>
            </a:r>
            <a:r>
              <a:rPr lang="en-US" dirty="0" smtClean="0"/>
              <a:t>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Law </a:t>
            </a:r>
            <a:r>
              <a:rPr lang="mr-IN" dirty="0" smtClean="0"/>
              <a:t>–</a:t>
            </a:r>
            <a:r>
              <a:rPr lang="en-US" dirty="0" smtClean="0"/>
              <a:t> examining the functions of law</a:t>
            </a:r>
            <a:r>
              <a:rPr lang="en-US" dirty="0" smtClean="0"/>
              <a:t>, processes </a:t>
            </a:r>
            <a:r>
              <a:rPr lang="en-US" dirty="0" smtClean="0"/>
              <a:t>of negotiation, mediation, adjudication or retaliation</a:t>
            </a:r>
          </a:p>
          <a:p>
            <a:r>
              <a:rPr lang="en-US" dirty="0" smtClean="0"/>
              <a:t>Urban </a:t>
            </a:r>
            <a:r>
              <a:rPr lang="en-US" dirty="0" smtClean="0"/>
              <a:t>Anthropology </a:t>
            </a:r>
            <a:r>
              <a:rPr lang="mr-IN" dirty="0" smtClean="0"/>
              <a:t>–</a:t>
            </a:r>
            <a:r>
              <a:rPr lang="en-US" dirty="0" smtClean="0"/>
              <a:t> More than 50% of people today live in </a:t>
            </a:r>
            <a:r>
              <a:rPr lang="en-US" dirty="0" smtClean="0"/>
              <a:t>cities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58045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Specialization </a:t>
            </a:r>
            <a:r>
              <a:rPr lang="mr-IN" dirty="0"/>
              <a:t>–</a:t>
            </a:r>
            <a:r>
              <a:rPr lang="en-US" dirty="0"/>
              <a:t> A Wide </a:t>
            </a:r>
            <a:r>
              <a:rPr lang="en-US" dirty="0" smtClean="0"/>
              <a:t>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Health and Medicine </a:t>
            </a:r>
            <a:r>
              <a:rPr lang="mr-IN" dirty="0" smtClean="0"/>
              <a:t>–</a:t>
            </a:r>
            <a:r>
              <a:rPr lang="en-US" dirty="0" smtClean="0"/>
              <a:t> Study the beliefs about causes of illness and systems for preserving health (medical anthropology)</a:t>
            </a:r>
          </a:p>
          <a:p>
            <a:r>
              <a:rPr lang="en-US" dirty="0" smtClean="0"/>
              <a:t>Although </a:t>
            </a:r>
            <a:r>
              <a:rPr lang="en-US" dirty="0" smtClean="0"/>
              <a:t>anthropology specializes and has changed over time, all anthropology retains “the anthropological attitude”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31314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did Cultural Anthropology concepts define the discipline</a:t>
            </a:r>
            <a:endParaRPr lang="en-US" dirty="0" smtClean="0"/>
          </a:p>
          <a:p>
            <a:r>
              <a:rPr lang="en-US" dirty="0" smtClean="0"/>
              <a:t>How the anthropological </a:t>
            </a:r>
            <a:r>
              <a:rPr lang="en-US" dirty="0" smtClean="0"/>
              <a:t>perspective </a:t>
            </a:r>
            <a:r>
              <a:rPr lang="en-US" dirty="0" smtClean="0"/>
              <a:t>differs</a:t>
            </a:r>
          </a:p>
          <a:p>
            <a:r>
              <a:rPr lang="en-US" dirty="0" smtClean="0"/>
              <a:t>Relationship between colonialism and anthropology</a:t>
            </a:r>
          </a:p>
          <a:p>
            <a:r>
              <a:rPr lang="en-US" dirty="0" smtClean="0"/>
              <a:t>How specializations reflect the range of questions that anthropologists address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62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Tylor (1832-1917) first defined culture</a:t>
            </a:r>
          </a:p>
          <a:p>
            <a:pPr lvl="1"/>
            <a:r>
              <a:rPr lang="en-US" dirty="0" smtClean="0"/>
              <a:t>Morgan (1818-1881) </a:t>
            </a:r>
            <a:r>
              <a:rPr lang="en-US" dirty="0" smtClean="0"/>
              <a:t>studied </a:t>
            </a:r>
            <a:r>
              <a:rPr lang="en-US" dirty="0" smtClean="0"/>
              <a:t>terminology to understand social organization</a:t>
            </a:r>
          </a:p>
          <a:p>
            <a:r>
              <a:rPr lang="en-US" dirty="0" smtClean="0"/>
              <a:t>Holism</a:t>
            </a:r>
          </a:p>
          <a:p>
            <a:pPr lvl="1"/>
            <a:r>
              <a:rPr lang="en-US" dirty="0" smtClean="0"/>
              <a:t>Taking a broad view of the historical and cultural foundations of behavior (not biological)</a:t>
            </a:r>
          </a:p>
          <a:p>
            <a:pPr lvl="1"/>
            <a:r>
              <a:rPr lang="en-US" dirty="0" smtClean="0"/>
              <a:t>Boas (1858-1942) used the concept of holism to frame the discipline of </a:t>
            </a:r>
            <a:r>
              <a:rPr lang="en-US" dirty="0" smtClean="0"/>
              <a:t>anthropology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92360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</a:t>
            </a:r>
            <a:r>
              <a:rPr lang="en-US" dirty="0" smtClean="0"/>
              <a:t>Concepts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Plasticity (i.e. flexibility)</a:t>
            </a:r>
          </a:p>
          <a:p>
            <a:pPr lvl="1"/>
            <a:r>
              <a:rPr lang="en-US" dirty="0" smtClean="0"/>
              <a:t>Boas </a:t>
            </a:r>
            <a:r>
              <a:rPr lang="en-US" dirty="0"/>
              <a:t>argued all humans have the capacity to learn any language or </a:t>
            </a:r>
            <a:r>
              <a:rPr lang="en-US" dirty="0" smtClean="0"/>
              <a:t>culture</a:t>
            </a:r>
          </a:p>
          <a:p>
            <a:r>
              <a:rPr lang="en-US" dirty="0" smtClean="0"/>
              <a:t>Participant Observation</a:t>
            </a:r>
          </a:p>
          <a:p>
            <a:pPr lvl="1"/>
            <a:r>
              <a:rPr lang="en-US" dirty="0" smtClean="0"/>
              <a:t>Malinowski (1884-1942) engaged in long-term ethnographic study in which he used theory</a:t>
            </a:r>
          </a:p>
          <a:p>
            <a:r>
              <a:rPr lang="en-US" dirty="0" smtClean="0"/>
              <a:t>Area Studies and Beyond</a:t>
            </a:r>
          </a:p>
          <a:p>
            <a:pPr lvl="1"/>
            <a:r>
              <a:rPr lang="en-US" dirty="0" smtClean="0"/>
              <a:t>University departments use geographical areas to organize </a:t>
            </a:r>
            <a:r>
              <a:rPr lang="en-US" dirty="0" smtClean="0"/>
              <a:t>curriculum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4820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</a:t>
            </a:r>
            <a:r>
              <a:rPr lang="en-US" dirty="0" smtClean="0"/>
              <a:t>Concepts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Examining Cultural Assumptions</a:t>
            </a:r>
          </a:p>
          <a:p>
            <a:pPr lvl="1"/>
            <a:r>
              <a:rPr lang="en-US" dirty="0" smtClean="0"/>
              <a:t>Fight against ethnocentrism or Western exceptionalism</a:t>
            </a:r>
          </a:p>
          <a:p>
            <a:pPr lvl="1"/>
            <a:r>
              <a:rPr lang="en-US" dirty="0" smtClean="0"/>
              <a:t>Evans-Pritchard (1902-1973) focused on why </a:t>
            </a:r>
            <a:r>
              <a:rPr lang="en-US" dirty="0" err="1" smtClean="0"/>
              <a:t>Azande</a:t>
            </a:r>
            <a:r>
              <a:rPr lang="en-US" dirty="0" smtClean="0"/>
              <a:t> beliefs made sense in their own context</a:t>
            </a:r>
          </a:p>
          <a:p>
            <a:pPr lvl="1"/>
            <a:r>
              <a:rPr lang="en-US" dirty="0" smtClean="0"/>
              <a:t>By </a:t>
            </a:r>
            <a:r>
              <a:rPr lang="en-US" dirty="0" smtClean="0"/>
              <a:t>1950s</a:t>
            </a:r>
            <a:r>
              <a:rPr lang="en-US" dirty="0" smtClean="0"/>
              <a:t>, ethnographies </a:t>
            </a:r>
            <a:r>
              <a:rPr lang="en-US" dirty="0" smtClean="0"/>
              <a:t>include </a:t>
            </a:r>
            <a:r>
              <a:rPr lang="en-US" dirty="0" smtClean="0"/>
              <a:t>questions of power</a:t>
            </a:r>
          </a:p>
          <a:p>
            <a:pPr lvl="1"/>
            <a:r>
              <a:rPr lang="en-US" dirty="0" smtClean="0"/>
              <a:t>By </a:t>
            </a:r>
            <a:r>
              <a:rPr lang="en-US" dirty="0" smtClean="0"/>
              <a:t>1970s</a:t>
            </a:r>
            <a:r>
              <a:rPr lang="en-US" dirty="0" smtClean="0"/>
              <a:t>, anthropologists began studying “the colonizers as well as the colonized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7552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Fall of Colonialism and Rise of Newly Independent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Ethnographic research was encouraged as a function of colonialism </a:t>
            </a:r>
          </a:p>
          <a:p>
            <a:r>
              <a:rPr lang="en-US" dirty="0" smtClean="0"/>
              <a:t>When independent states arose, nations produced their own </a:t>
            </a:r>
            <a:r>
              <a:rPr lang="en-US" dirty="0" smtClean="0"/>
              <a:t>ethnographers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662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Fall of Colonialism and Rise of Newly Independent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Post-colonial anthropologists tried to correct previously set anthropological agendas</a:t>
            </a:r>
          </a:p>
          <a:p>
            <a:pPr lvl="1"/>
            <a:r>
              <a:rPr lang="en-US" dirty="0"/>
              <a:t>Pakistani anthropologist, Akbar Ahmed (2013) examines the context for the war on Islam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27125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Specialization </a:t>
            </a:r>
            <a:r>
              <a:rPr lang="mr-IN" dirty="0" smtClean="0"/>
              <a:t>–</a:t>
            </a:r>
            <a:r>
              <a:rPr lang="en-US" dirty="0" smtClean="0"/>
              <a:t> A Wide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Anthropologists now specialize in a variety of topics, areas, and kinds of </a:t>
            </a:r>
            <a:r>
              <a:rPr lang="en-US" dirty="0" smtClean="0"/>
              <a:t>anthropology</a:t>
            </a:r>
            <a:endParaRPr lang="en-US" sz="1400" dirty="0" smtClean="0"/>
          </a:p>
          <a:p>
            <a:r>
              <a:rPr lang="en-US" dirty="0" smtClean="0"/>
              <a:t>Political economy </a:t>
            </a:r>
            <a:r>
              <a:rPr lang="mr-IN" dirty="0" smtClean="0"/>
              <a:t>–</a:t>
            </a:r>
            <a:r>
              <a:rPr lang="en-US" dirty="0" smtClean="0"/>
              <a:t> to understand how power works in the world </a:t>
            </a:r>
            <a:r>
              <a:rPr lang="en-US" dirty="0" smtClean="0"/>
              <a:t>today</a:t>
            </a:r>
          </a:p>
          <a:p>
            <a:r>
              <a:rPr lang="en-US" dirty="0" smtClean="0"/>
              <a:t>Power </a:t>
            </a:r>
            <a:r>
              <a:rPr lang="en-US" dirty="0" smtClean="0"/>
              <a:t>and Politics </a:t>
            </a:r>
            <a:r>
              <a:rPr lang="mr-IN" dirty="0" smtClean="0"/>
              <a:t>–</a:t>
            </a:r>
            <a:r>
              <a:rPr lang="en-US" dirty="0" smtClean="0"/>
              <a:t> the study of exercising power through controlling processes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29232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Specialization </a:t>
            </a:r>
            <a:r>
              <a:rPr lang="mr-IN" dirty="0"/>
              <a:t>–</a:t>
            </a:r>
            <a:r>
              <a:rPr lang="en-US" dirty="0"/>
              <a:t> A Wide </a:t>
            </a:r>
            <a:r>
              <a:rPr lang="en-US" dirty="0" smtClean="0"/>
              <a:t>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Subdividing and specializing </a:t>
            </a:r>
            <a:r>
              <a:rPr lang="mr-IN" dirty="0" smtClean="0"/>
              <a:t>–</a:t>
            </a:r>
            <a:r>
              <a:rPr lang="en-US" dirty="0" smtClean="0"/>
              <a:t> As </a:t>
            </a:r>
            <a:r>
              <a:rPr lang="en-US" dirty="0" smtClean="0"/>
              <a:t>anthropology specialized, other fields took on the culture concept</a:t>
            </a:r>
          </a:p>
          <a:p>
            <a:r>
              <a:rPr lang="en-US" dirty="0" smtClean="0"/>
              <a:t>Audiences </a:t>
            </a:r>
            <a:r>
              <a:rPr lang="en-US" dirty="0" smtClean="0"/>
              <a:t>for Anthropology </a:t>
            </a:r>
            <a:r>
              <a:rPr lang="mr-IN" dirty="0" smtClean="0"/>
              <a:t>–</a:t>
            </a:r>
            <a:r>
              <a:rPr lang="en-US" dirty="0" smtClean="0"/>
              <a:t> Those who speak to a larger audience have a greater impact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9479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2415</TotalTime>
  <Words>552</Words>
  <Application>Microsoft Macintosh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Perspectives: An Open Invitation to Cultural Anthropology, 2e</vt:lpstr>
      <vt:lpstr>Learning Objectives</vt:lpstr>
      <vt:lpstr>Central Concepts</vt:lpstr>
      <vt:lpstr>Central Concepts </vt:lpstr>
      <vt:lpstr>Central Concepts </vt:lpstr>
      <vt:lpstr>The Fall of Colonialism and Rise of Newly Independent States</vt:lpstr>
      <vt:lpstr>The Fall of Colonialism and Rise of Newly Independent States</vt:lpstr>
      <vt:lpstr>Specialization – A Wide Range</vt:lpstr>
      <vt:lpstr>Specialization – A Wide Range</vt:lpstr>
      <vt:lpstr>Specialization – A Wide Range</vt:lpstr>
      <vt:lpstr>Specialization – A Wide Range</vt:lpstr>
      <vt:lpstr>Specialization – A Wide Range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36</cp:revision>
  <dcterms:created xsi:type="dcterms:W3CDTF">2019-08-25T00:07:12Z</dcterms:created>
  <dcterms:modified xsi:type="dcterms:W3CDTF">2020-02-27T23:59:26Z</dcterms:modified>
</cp:coreProperties>
</file>