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6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0EEE7-64DA-D345-AE03-EC626C3C13D7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C97B24-85CE-4447-9D49-4DE29D11D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4176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9717E-1B8E-9146-B438-E1129A8E233E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F1D1B0-43CB-4F4D-A833-7BA4B4E0D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600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52C0-CA38-8C4E-BC68-9AC09B15B0AE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CD24-7839-0E43-B244-87B19E9812D9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CA1CA-C8AE-7246-B157-F78BB8A1519F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1626E-A17D-2342-BD6C-2C7E3BEE190F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18F1B-DB53-5B40-A129-04D7C596B7F5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E6433-6BE4-E345-A2C9-5E78EC542C08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5EB5-2C11-5D45-877E-111014AE4FF4}" type="datetime1">
              <a:rPr lang="en-US" smtClean="0"/>
              <a:t>2/27/20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51D38-413A-844E-8A99-44A81FD4B6D2}" type="datetime1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DB5D8-47EA-414B-97AD-0D235876EC13}" type="datetime1">
              <a:rPr lang="en-US" smtClean="0"/>
              <a:t>2/27/20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2F602-198E-B247-B241-201E574D347B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BE8A-6CE2-0640-B1AA-D95A43F83679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E84A1-8E4B-E94F-855E-76C3D32853A8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39997" y="3102369"/>
            <a:ext cx="3424734" cy="904875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Performance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21666" y="426574"/>
            <a:ext cx="7901148" cy="99846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400" dirty="0" smtClean="0"/>
              <a:t>Perspectives: An Open Invitation to Cultural Anthropology, 2e</a:t>
            </a:r>
            <a:endParaRPr lang="en-US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Meaning Making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Three entities involved with constructing the meanings of bounded performances </a:t>
            </a:r>
            <a:r>
              <a:rPr lang="mr-IN" dirty="0" smtClean="0"/>
              <a:t>–</a:t>
            </a:r>
            <a:r>
              <a:rPr lang="en-US" dirty="0" smtClean="0"/>
              <a:t> author, artist(s), and audience (setting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81103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Meaning Making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Polysemy </a:t>
            </a:r>
            <a:r>
              <a:rPr lang="mr-IN" dirty="0"/>
              <a:t>–</a:t>
            </a:r>
            <a:r>
              <a:rPr lang="en-US" dirty="0"/>
              <a:t> settings, situations, or symbols where a single form can convey many meanings </a:t>
            </a:r>
          </a:p>
          <a:p>
            <a:pPr lvl="1"/>
            <a:r>
              <a:rPr lang="en-US" dirty="0"/>
              <a:t>artists can subvert author’s intentions, or audience may fail to understand</a:t>
            </a:r>
          </a:p>
          <a:p>
            <a:r>
              <a:rPr lang="en-US" dirty="0"/>
              <a:t>Performances may be entertainment or have political or social motivations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45957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Recontextualized Performances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Intertexuality </a:t>
            </a:r>
            <a:r>
              <a:rPr lang="mr-IN" dirty="0" smtClean="0"/>
              <a:t>–</a:t>
            </a:r>
            <a:r>
              <a:rPr lang="en-US" dirty="0" smtClean="0"/>
              <a:t> the connections between original and subsequent versions of text and performance</a:t>
            </a:r>
          </a:p>
          <a:p>
            <a:pPr lvl="1"/>
            <a:r>
              <a:rPr lang="en-US" dirty="0" smtClean="0"/>
              <a:t>Text </a:t>
            </a:r>
            <a:r>
              <a:rPr lang="mr-IN" dirty="0" smtClean="0"/>
              <a:t>–</a:t>
            </a:r>
            <a:r>
              <a:rPr lang="en-US" dirty="0" smtClean="0"/>
              <a:t> the source material, permanent artifact</a:t>
            </a:r>
          </a:p>
          <a:p>
            <a:pPr lvl="1"/>
            <a:r>
              <a:rPr lang="en-US" dirty="0" smtClean="0"/>
              <a:t>Performance </a:t>
            </a:r>
            <a:r>
              <a:rPr lang="mr-IN" dirty="0" smtClean="0"/>
              <a:t>–</a:t>
            </a:r>
            <a:r>
              <a:rPr lang="en-US" dirty="0" smtClean="0"/>
              <a:t> interpretation of the text, unique, unrepeatable</a:t>
            </a:r>
          </a:p>
          <a:p>
            <a:r>
              <a:rPr lang="en-US" dirty="0" smtClean="0"/>
              <a:t>The two may be explicitly linked for credibility, or inverted, creating an intertextual gap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587840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Communities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Performance is both informed by the norms of one’s community and signals one’s membership in the community</a:t>
            </a:r>
          </a:p>
          <a:p>
            <a:r>
              <a:rPr lang="en-US" dirty="0" smtClean="0"/>
              <a:t>Space (studio, dojo) in which identity is formed; “folk geography” of art form</a:t>
            </a:r>
          </a:p>
          <a:p>
            <a:r>
              <a:rPr lang="en-US" dirty="0" smtClean="0"/>
              <a:t>Globalization of performance forms raises questions of authenticity and cultural appropriation </a:t>
            </a:r>
            <a:endParaRPr lang="en-US" dirty="0" smtClean="0"/>
          </a:p>
          <a:p>
            <a:pPr lvl="1"/>
            <a:r>
              <a:rPr lang="en-US" dirty="0" smtClean="0"/>
              <a:t>Ex: </a:t>
            </a:r>
            <a:r>
              <a:rPr lang="en-US" dirty="0" smtClean="0"/>
              <a:t>Herbie Hancock and traditional Mbuti </a:t>
            </a:r>
            <a:r>
              <a:rPr lang="en-US" dirty="0" smtClean="0"/>
              <a:t>sounds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70219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</a:t>
            </a:r>
            <a:r>
              <a:rPr lang="en-US" dirty="0" smtClean="0"/>
              <a:t>ultural </a:t>
            </a:r>
            <a:r>
              <a:rPr lang="en-US" dirty="0" smtClean="0"/>
              <a:t>performances and performances of culture </a:t>
            </a:r>
            <a:endParaRPr lang="en-US" dirty="0" smtClean="0"/>
          </a:p>
          <a:p>
            <a:r>
              <a:rPr lang="en-US" dirty="0" smtClean="0"/>
              <a:t>Why anthropologists </a:t>
            </a:r>
            <a:r>
              <a:rPr lang="en-US" dirty="0" smtClean="0"/>
              <a:t>study performance</a:t>
            </a:r>
          </a:p>
          <a:p>
            <a:r>
              <a:rPr lang="en-US" dirty="0"/>
              <a:t>P</a:t>
            </a:r>
            <a:r>
              <a:rPr lang="en-US" dirty="0" smtClean="0"/>
              <a:t>erformance </a:t>
            </a:r>
            <a:r>
              <a:rPr lang="en-US" dirty="0" smtClean="0"/>
              <a:t>and </a:t>
            </a:r>
            <a:r>
              <a:rPr lang="en-US" dirty="0" smtClean="0"/>
              <a:t>social </a:t>
            </a:r>
            <a:r>
              <a:rPr lang="en-US" dirty="0" smtClean="0"/>
              <a:t>change</a:t>
            </a:r>
          </a:p>
          <a:p>
            <a:r>
              <a:rPr lang="en-US" dirty="0" smtClean="0"/>
              <a:t>“</a:t>
            </a:r>
            <a:r>
              <a:rPr lang="en-US" dirty="0"/>
              <a:t>P</a:t>
            </a:r>
            <a:r>
              <a:rPr lang="en-US" dirty="0" smtClean="0"/>
              <a:t>resentation </a:t>
            </a:r>
            <a:r>
              <a:rPr lang="en-US" dirty="0" smtClean="0"/>
              <a:t>of self”</a:t>
            </a:r>
          </a:p>
          <a:p>
            <a:r>
              <a:rPr lang="en-US" dirty="0"/>
              <a:t>P</a:t>
            </a:r>
            <a:r>
              <a:rPr lang="en-US" dirty="0" smtClean="0"/>
              <a:t>erformance </a:t>
            </a:r>
            <a:r>
              <a:rPr lang="en-US" dirty="0"/>
              <a:t>and </a:t>
            </a:r>
            <a:r>
              <a:rPr lang="en-US" dirty="0" smtClean="0"/>
              <a:t>gender</a:t>
            </a:r>
          </a:p>
          <a:p>
            <a:r>
              <a:rPr lang="en-US" dirty="0" smtClean="0"/>
              <a:t>Using a theatrical lens to analyze social conflict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1876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Descriptive and performative utterances</a:t>
            </a:r>
          </a:p>
          <a:p>
            <a:r>
              <a:rPr lang="en-US" dirty="0" smtClean="0"/>
              <a:t>Performance and hegemony (power)</a:t>
            </a:r>
            <a:endParaRPr lang="en-US" dirty="0" smtClean="0"/>
          </a:p>
          <a:p>
            <a:r>
              <a:rPr lang="en-US" dirty="0"/>
              <a:t>F</a:t>
            </a:r>
            <a:r>
              <a:rPr lang="en-US" dirty="0" smtClean="0"/>
              <a:t>raming </a:t>
            </a:r>
            <a:r>
              <a:rPr lang="en-US" dirty="0" smtClean="0"/>
              <a:t>devices </a:t>
            </a:r>
            <a:endParaRPr lang="en-US" dirty="0" smtClean="0"/>
          </a:p>
          <a:p>
            <a:r>
              <a:rPr lang="en-US" dirty="0"/>
              <a:t>I</a:t>
            </a:r>
            <a:r>
              <a:rPr lang="en-US" dirty="0" smtClean="0"/>
              <a:t>ntertextuality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32196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Cultural Performance vs. </a:t>
            </a:r>
            <a:br>
              <a:rPr lang="en-US" dirty="0" smtClean="0"/>
            </a:br>
            <a:r>
              <a:rPr lang="en-US" dirty="0" smtClean="0"/>
              <a:t>Performing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Cultural performance </a:t>
            </a:r>
            <a:r>
              <a:rPr lang="en-US" i="1" dirty="0" smtClean="0"/>
              <a:t>is</a:t>
            </a:r>
            <a:r>
              <a:rPr lang="en-US" dirty="0" smtClean="0"/>
              <a:t> a performance </a:t>
            </a:r>
            <a:endParaRPr lang="mr-IN" dirty="0"/>
          </a:p>
          <a:p>
            <a:pPr lvl="1"/>
            <a:r>
              <a:rPr lang="en-US" dirty="0" smtClean="0"/>
              <a:t>an </a:t>
            </a:r>
            <a:r>
              <a:rPr lang="en-US" dirty="0" smtClean="0"/>
              <a:t>authoritative version of </a:t>
            </a:r>
            <a:r>
              <a:rPr lang="en-US" dirty="0" smtClean="0"/>
              <a:t>culture </a:t>
            </a:r>
          </a:p>
          <a:p>
            <a:pPr lvl="1"/>
            <a:r>
              <a:rPr lang="en-US" dirty="0" smtClean="0"/>
              <a:t>taking </a:t>
            </a:r>
            <a:r>
              <a:rPr lang="en-US" dirty="0" smtClean="0"/>
              <a:t>place at specific times and </a:t>
            </a:r>
            <a:r>
              <a:rPr lang="en-US" dirty="0" smtClean="0"/>
              <a:t>places </a:t>
            </a:r>
          </a:p>
          <a:p>
            <a:pPr lvl="1"/>
            <a:r>
              <a:rPr lang="en-US" dirty="0" smtClean="0"/>
              <a:t>high </a:t>
            </a:r>
            <a:r>
              <a:rPr lang="en-US" dirty="0" smtClean="0"/>
              <a:t>level of excellence demonstrated by performers</a:t>
            </a:r>
          </a:p>
          <a:p>
            <a:r>
              <a:rPr lang="en-US" dirty="0" smtClean="0"/>
              <a:t>Performing culture </a:t>
            </a:r>
            <a:endParaRPr lang="mr-IN" dirty="0"/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ways in which our everyday words and actions are reflections of enculturation, </a:t>
            </a:r>
            <a:r>
              <a:rPr lang="en-US" dirty="0" smtClean="0"/>
              <a:t>which </a:t>
            </a:r>
            <a:r>
              <a:rPr lang="en-US" dirty="0" smtClean="0"/>
              <a:t>may be studied </a:t>
            </a:r>
            <a:r>
              <a:rPr lang="en-US" i="1" dirty="0" smtClean="0"/>
              <a:t>as</a:t>
            </a:r>
            <a:r>
              <a:rPr lang="en-US" dirty="0" smtClean="0"/>
              <a:t> a performance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90896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of 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ways in which people manage the impressions of others (</a:t>
            </a:r>
            <a:r>
              <a:rPr lang="en-US" dirty="0" err="1" smtClean="0"/>
              <a:t>Goffman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Individuals act differently in different cultural contexts; not necessarily deceptive</a:t>
            </a:r>
          </a:p>
          <a:p>
            <a:r>
              <a:rPr lang="en-US" dirty="0" smtClean="0"/>
              <a:t>“Front” and “back” spaces</a:t>
            </a:r>
          </a:p>
          <a:p>
            <a:r>
              <a:rPr lang="en-US" dirty="0" smtClean="0"/>
              <a:t>A match between the “personal front” and setting (between expectation and execution) creates </a:t>
            </a:r>
            <a:r>
              <a:rPr lang="en-US" dirty="0" smtClean="0"/>
              <a:t>acceptance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9662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of Gender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Gender performativity (Judith Butler) </a:t>
            </a:r>
            <a:r>
              <a:rPr lang="mr-IN" dirty="0" smtClean="0"/>
              <a:t>–</a:t>
            </a:r>
            <a:r>
              <a:rPr lang="en-US" dirty="0" smtClean="0"/>
              <a:t>gender </a:t>
            </a:r>
            <a:r>
              <a:rPr lang="en-US" dirty="0" smtClean="0"/>
              <a:t>as a social construct is </a:t>
            </a:r>
            <a:r>
              <a:rPr lang="en-US" dirty="0" smtClean="0"/>
              <a:t>created through individual performances of gender identity</a:t>
            </a:r>
            <a:endParaRPr lang="en-US" dirty="0" smtClean="0"/>
          </a:p>
          <a:p>
            <a:r>
              <a:rPr lang="en-US" dirty="0" smtClean="0"/>
              <a:t>Patterns of behavior get culturally coded as gendered representations (“act </a:t>
            </a:r>
            <a:r>
              <a:rPr lang="en-US" i="1" dirty="0" smtClean="0"/>
              <a:t>like</a:t>
            </a:r>
            <a:r>
              <a:rPr lang="en-US" dirty="0" smtClean="0"/>
              <a:t> a man”)</a:t>
            </a:r>
          </a:p>
          <a:p>
            <a:r>
              <a:rPr lang="en-US" dirty="0" smtClean="0"/>
              <a:t>Even </a:t>
            </a:r>
            <a:r>
              <a:rPr lang="en-US" dirty="0" smtClean="0"/>
              <a:t>movements </a:t>
            </a:r>
            <a:r>
              <a:rPr lang="en-US" dirty="0" smtClean="0"/>
              <a:t>of the body are culturally learned and performed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74034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Drama as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Conflict situations between individuals mirrors the action in a play (“</a:t>
            </a:r>
            <a:r>
              <a:rPr lang="en-US" dirty="0" err="1" smtClean="0"/>
              <a:t>metatheatre</a:t>
            </a:r>
            <a:r>
              <a:rPr lang="en-US" dirty="0" smtClean="0"/>
              <a:t>”)</a:t>
            </a:r>
          </a:p>
          <a:p>
            <a:r>
              <a:rPr lang="en-US" dirty="0" smtClean="0"/>
              <a:t>Four phases</a:t>
            </a:r>
          </a:p>
          <a:p>
            <a:pPr lvl="1"/>
            <a:r>
              <a:rPr lang="en-US" sz="3200" dirty="0" smtClean="0"/>
              <a:t>Breach</a:t>
            </a:r>
          </a:p>
          <a:p>
            <a:pPr lvl="1"/>
            <a:r>
              <a:rPr lang="en-US" sz="3200" dirty="0" smtClean="0"/>
              <a:t>Crisis</a:t>
            </a:r>
          </a:p>
          <a:p>
            <a:pPr lvl="1"/>
            <a:r>
              <a:rPr lang="en-US" sz="3200" dirty="0" smtClean="0"/>
              <a:t>Redress or Remedial procedures</a:t>
            </a:r>
          </a:p>
          <a:p>
            <a:pPr lvl="1"/>
            <a:r>
              <a:rPr lang="en-US" sz="3200" dirty="0" smtClean="0"/>
              <a:t>Reintegration or Schism (fracture)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94965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Descriptive language </a:t>
            </a:r>
            <a:r>
              <a:rPr lang="mr-IN" dirty="0" smtClean="0"/>
              <a:t>–</a:t>
            </a:r>
            <a:r>
              <a:rPr lang="en-US" dirty="0" smtClean="0"/>
              <a:t> describes something (“The couple married.”)</a:t>
            </a:r>
          </a:p>
          <a:p>
            <a:r>
              <a:rPr lang="en-US" dirty="0" smtClean="0"/>
              <a:t>Performative language </a:t>
            </a:r>
            <a:r>
              <a:rPr lang="mr-IN" dirty="0" smtClean="0"/>
              <a:t>–</a:t>
            </a:r>
            <a:r>
              <a:rPr lang="en-US" dirty="0" smtClean="0"/>
              <a:t> makes something happen (“I do.”)</a:t>
            </a:r>
          </a:p>
          <a:p>
            <a:r>
              <a:rPr lang="en-US" dirty="0" smtClean="0"/>
              <a:t>Rituals are inherently performative </a:t>
            </a:r>
            <a:r>
              <a:rPr lang="mr-IN" dirty="0" smtClean="0"/>
              <a:t>–</a:t>
            </a:r>
            <a:r>
              <a:rPr lang="en-US" dirty="0" smtClean="0"/>
              <a:t> marks a social change</a:t>
            </a:r>
          </a:p>
          <a:p>
            <a:r>
              <a:rPr lang="en-US" dirty="0" smtClean="0"/>
              <a:t>Political performativity can have serious consequences for social reality (supporting or resisting ideologies)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20532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Bounded Performances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Rehearsals give performers embodied training and legitimacy; are culturally constructed</a:t>
            </a:r>
          </a:p>
          <a:p>
            <a:r>
              <a:rPr lang="en-US" dirty="0" smtClean="0"/>
              <a:t>Framing devices </a:t>
            </a:r>
            <a:r>
              <a:rPr lang="mr-IN" dirty="0" smtClean="0"/>
              <a:t>–</a:t>
            </a:r>
            <a:r>
              <a:rPr lang="en-US" dirty="0" smtClean="0"/>
              <a:t> signify that what follows is a performance (“Once upon a time”) </a:t>
            </a:r>
          </a:p>
          <a:p>
            <a:r>
              <a:rPr lang="en-US" dirty="0" err="1" smtClean="0"/>
              <a:t>Metacommunication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signals something about communication </a:t>
            </a:r>
          </a:p>
          <a:p>
            <a:pPr lvl="1"/>
            <a:r>
              <a:rPr lang="en-US" sz="3200" dirty="0" smtClean="0"/>
              <a:t>Special codes, figurative language, parallelism, appeal to tradition, and others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77289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5093</TotalTime>
  <Words>596</Words>
  <Application>Microsoft Macintosh PowerPoint</Application>
  <PresentationFormat>On-screen Show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Perspectives: An Open Invitation to Cultural Anthropology, 2e</vt:lpstr>
      <vt:lpstr>Learning Objectives</vt:lpstr>
      <vt:lpstr>Learning Objectives</vt:lpstr>
      <vt:lpstr>Cultural Performance vs.  Performing Culture</vt:lpstr>
      <vt:lpstr>Presentation of Self</vt:lpstr>
      <vt:lpstr>Performance of Gender</vt:lpstr>
      <vt:lpstr>Social Drama as Performance</vt:lpstr>
      <vt:lpstr>Performativity</vt:lpstr>
      <vt:lpstr>Bounded Performances</vt:lpstr>
      <vt:lpstr>Meaning Making</vt:lpstr>
      <vt:lpstr>Meaning Making</vt:lpstr>
      <vt:lpstr>Recontextualized Performances</vt:lpstr>
      <vt:lpstr>Performance Communities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Laura Gonzalez</cp:lastModifiedBy>
  <cp:revision>45</cp:revision>
  <dcterms:created xsi:type="dcterms:W3CDTF">2019-08-25T00:07:12Z</dcterms:created>
  <dcterms:modified xsi:type="dcterms:W3CDTF">2020-02-28T00:13:00Z</dcterms:modified>
</cp:coreProperties>
</file>