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24C21-B77A-2E48-B880-C1812F0D8300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C1F678-820F-1043-A517-C6FA67203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32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31211-5729-8543-87DD-7A2FA296CB22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CC4DF-96C8-2247-BAF5-F37C285F4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601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2D380-BF75-1343-9268-4188DA8B04F2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3A0F-91BB-744B-84B8-2F86C135CF11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FB9F1-B447-2B47-9BD4-3967C79F095B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EC899-67CA-4F40-83F9-C9A6B6CE602E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AEAAC-6841-3145-86E5-AA32DDC4F0E6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B5FF-3AEF-F64F-84E2-F0BCB6CE35BE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B439-A52E-F347-9636-F92F199AC171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1EBC-14FA-864E-AF70-D4194B78F8AF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5BB89-38A2-2C4C-A732-F4CBE9091DBA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D6610-E3BA-E444-B9B5-64F4B81F6578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8CA2-75DE-814B-889B-2D81AE4CCFE8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91984-60E2-AE4A-A774-C19C989B15B2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0891" y="2853381"/>
            <a:ext cx="7751923" cy="1387074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Doing Fieldwork: </a:t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Methods in Cultural Anthropology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1666" y="426574"/>
            <a:ext cx="7901148" cy="9984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Ethnographic Techniques </a:t>
            </a:r>
            <a:br>
              <a:rPr lang="en-US" dirty="0"/>
            </a:br>
            <a:r>
              <a:rPr lang="en-US" dirty="0"/>
              <a:t>and </a:t>
            </a:r>
            <a:r>
              <a:rPr lang="en-US" dirty="0" smtClean="0"/>
              <a:t>Perspectives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Activist anthropology strives to helps others, not only research their practices objectively</a:t>
            </a:r>
          </a:p>
          <a:p>
            <a:r>
              <a:rPr lang="en-US" dirty="0" smtClean="0"/>
              <a:t>Symbolic and Interpretive anthropology believes there is no objectivity, and that culture is a body of “texts” to be read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79898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Ethnographic Techniques </a:t>
            </a:r>
            <a:br>
              <a:rPr lang="en-US" dirty="0"/>
            </a:br>
            <a:r>
              <a:rPr lang="en-US" dirty="0"/>
              <a:t>and </a:t>
            </a:r>
            <a:r>
              <a:rPr lang="en-US" dirty="0" smtClean="0"/>
              <a:t>Perspectives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Participant observation</a:t>
            </a:r>
          </a:p>
          <a:p>
            <a:pPr lvl="1"/>
            <a:r>
              <a:rPr lang="en-US" dirty="0" smtClean="0"/>
              <a:t>Develops </a:t>
            </a:r>
            <a:r>
              <a:rPr lang="en-US" dirty="0"/>
              <a:t>rapport with </a:t>
            </a:r>
            <a:r>
              <a:rPr lang="en-US" dirty="0" smtClean="0"/>
              <a:t>informants</a:t>
            </a:r>
          </a:p>
          <a:p>
            <a:r>
              <a:rPr lang="en-US" dirty="0" smtClean="0"/>
              <a:t>Conversations and Interviews</a:t>
            </a:r>
          </a:p>
          <a:p>
            <a:r>
              <a:rPr lang="en-US" dirty="0" smtClean="0"/>
              <a:t>Life histories</a:t>
            </a:r>
          </a:p>
          <a:p>
            <a:r>
              <a:rPr lang="en-US" dirty="0" smtClean="0"/>
              <a:t>Genealogy</a:t>
            </a:r>
          </a:p>
          <a:p>
            <a:r>
              <a:rPr lang="en-US" dirty="0" smtClean="0"/>
              <a:t>Key informants</a:t>
            </a:r>
          </a:p>
          <a:p>
            <a:r>
              <a:rPr lang="en-US" dirty="0" smtClean="0"/>
              <a:t>Field notes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00119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Ethical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Anthropological Association’s Code of </a:t>
            </a:r>
            <a:r>
              <a:rPr lang="en-US" dirty="0" smtClean="0"/>
              <a:t>Ethics</a:t>
            </a:r>
          </a:p>
          <a:p>
            <a:pPr lvl="1"/>
            <a:r>
              <a:rPr lang="en-US" dirty="0" smtClean="0"/>
              <a:t>Stresses informed consent of study participants and making the results accessible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11527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Ethnography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</a:p>
          <a:p>
            <a:r>
              <a:rPr lang="en-US" dirty="0" smtClean="0"/>
              <a:t>Challenging the old idea of “ethnographic authority”</a:t>
            </a:r>
          </a:p>
          <a:p>
            <a:r>
              <a:rPr lang="en-US" dirty="0" smtClean="0"/>
              <a:t>Polyvocality</a:t>
            </a:r>
          </a:p>
          <a:p>
            <a:r>
              <a:rPr lang="en-US" dirty="0" smtClean="0"/>
              <a:t>Reflexivity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19775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Doing ethnography</a:t>
            </a:r>
            <a:endParaRPr lang="en-US" dirty="0" smtClean="0"/>
          </a:p>
          <a:p>
            <a:r>
              <a:rPr lang="en-US" dirty="0" smtClean="0"/>
              <a:t>How ethnographic </a:t>
            </a:r>
            <a:r>
              <a:rPr lang="en-US" dirty="0" smtClean="0"/>
              <a:t>fieldwork </a:t>
            </a:r>
            <a:r>
              <a:rPr lang="en-US" dirty="0" smtClean="0"/>
              <a:t>contrasts </a:t>
            </a:r>
            <a:r>
              <a:rPr lang="en-US" dirty="0" smtClean="0"/>
              <a:t>with </a:t>
            </a:r>
            <a:r>
              <a:rPr lang="en-US" dirty="0" smtClean="0"/>
              <a:t>other approaches</a:t>
            </a: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ontemporary </a:t>
            </a:r>
            <a:r>
              <a:rPr lang="en-US" dirty="0" smtClean="0"/>
              <a:t>ethnographic fieldwork techniques and </a:t>
            </a:r>
            <a:r>
              <a:rPr lang="en-US" dirty="0" smtClean="0"/>
              <a:t>perspectives</a:t>
            </a:r>
          </a:p>
          <a:p>
            <a:r>
              <a:rPr lang="en-US" dirty="0" smtClean="0"/>
              <a:t>Ethical considerations</a:t>
            </a:r>
          </a:p>
          <a:p>
            <a:r>
              <a:rPr lang="en-US" dirty="0" smtClean="0"/>
              <a:t>How do data become a story with meaning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0944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</a:t>
            </a:r>
            <a:r>
              <a:rPr lang="en-US" dirty="0" smtClean="0"/>
              <a:t>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Fieldwork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most important method by which cultural anthropologists gather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Chapter author Katie Nelson conducted fieldwork among a Brazilian tribe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i="1" dirty="0" smtClean="0"/>
              <a:t>Coming of Age in Samoa </a:t>
            </a:r>
            <a:r>
              <a:rPr lang="en-US" dirty="0" smtClean="0"/>
              <a:t>by Mead (1925) </a:t>
            </a:r>
          </a:p>
          <a:p>
            <a:r>
              <a:rPr lang="en-US" i="1" dirty="0" smtClean="0"/>
              <a:t>Body Ritual Among the Nacirema </a:t>
            </a:r>
            <a:r>
              <a:rPr lang="en-US" dirty="0" smtClean="0"/>
              <a:t>by Miner (1956)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56266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en-US" sz="4400" dirty="0" smtClean="0">
                <a:latin typeface="+mj-lt"/>
              </a:rPr>
              <a:t>Finding the </a:t>
            </a:r>
            <a:r>
              <a:rPr lang="en-US" sz="4400" dirty="0" smtClean="0">
                <a:latin typeface="+mj-lt"/>
              </a:rPr>
              <a:t>Field</a:t>
            </a:r>
            <a:endParaRPr lang="en-US" sz="44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Ethnography </a:t>
            </a:r>
            <a:r>
              <a:rPr lang="mr-IN" dirty="0" smtClean="0"/>
              <a:t>–</a:t>
            </a:r>
            <a:r>
              <a:rPr lang="en-US" dirty="0" smtClean="0"/>
              <a:t> the in-depth study of everyday practices and lives of a people</a:t>
            </a:r>
          </a:p>
          <a:p>
            <a:pPr lvl="1"/>
            <a:r>
              <a:rPr lang="en-US" dirty="0" smtClean="0"/>
              <a:t>“</a:t>
            </a:r>
            <a:r>
              <a:rPr lang="en-US" dirty="0"/>
              <a:t>thick description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Participant</a:t>
            </a:r>
            <a:r>
              <a:rPr lang="en-US" dirty="0"/>
              <a:t> </a:t>
            </a:r>
            <a:r>
              <a:rPr lang="en-US" dirty="0" smtClean="0"/>
              <a:t>Observation </a:t>
            </a:r>
            <a:r>
              <a:rPr lang="mr-IN" dirty="0" smtClean="0"/>
              <a:t>–</a:t>
            </a:r>
            <a:r>
              <a:rPr lang="en-US" dirty="0" smtClean="0"/>
              <a:t> main method of doing ethnography</a:t>
            </a:r>
          </a:p>
          <a:p>
            <a:r>
              <a:rPr lang="en-US" dirty="0" smtClean="0"/>
              <a:t>Emic (insider) and Etic (outsider) perspectives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5344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Traditional Ethnographic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“Armchair” Anthropology </a:t>
            </a:r>
            <a:r>
              <a:rPr lang="mr-IN" dirty="0" smtClean="0"/>
              <a:t>–</a:t>
            </a:r>
            <a:r>
              <a:rPr lang="en-US" dirty="0" smtClean="0"/>
              <a:t> relying on the stories of others and selecting those that fit pre-conceived ideas</a:t>
            </a:r>
          </a:p>
          <a:p>
            <a:r>
              <a:rPr lang="en-US" dirty="0" err="1"/>
              <a:t>Bronislaw</a:t>
            </a:r>
            <a:r>
              <a:rPr lang="en-US" dirty="0"/>
              <a:t> Malinowski, </a:t>
            </a:r>
            <a:r>
              <a:rPr lang="en-US" i="1" dirty="0"/>
              <a:t>Argonauts of The Western Pacific</a:t>
            </a:r>
            <a:r>
              <a:rPr lang="en-US" dirty="0"/>
              <a:t> (1922) pioneered the field method of participant observation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75865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Traditional Ethnographic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Salvage ethnography </a:t>
            </a:r>
            <a:r>
              <a:rPr lang="mr-IN" dirty="0" smtClean="0"/>
              <a:t>–</a:t>
            </a:r>
            <a:r>
              <a:rPr lang="en-US" dirty="0" smtClean="0"/>
              <a:t> sought to preserve, document, and collect artifacts of “primitive” and “disappearing” cultures</a:t>
            </a:r>
          </a:p>
          <a:p>
            <a:pPr lvl="1"/>
            <a:r>
              <a:rPr lang="en-US" dirty="0" smtClean="0"/>
              <a:t>Flaherty’s film </a:t>
            </a:r>
            <a:r>
              <a:rPr lang="en-US" i="1" dirty="0" err="1" smtClean="0"/>
              <a:t>Nanook</a:t>
            </a:r>
            <a:r>
              <a:rPr lang="en-US" i="1" dirty="0" smtClean="0"/>
              <a:t> of the North </a:t>
            </a:r>
            <a:r>
              <a:rPr lang="en-US" dirty="0" smtClean="0"/>
              <a:t>(1922) </a:t>
            </a:r>
          </a:p>
          <a:p>
            <a:pPr lvl="1"/>
            <a:r>
              <a:rPr lang="en-US" dirty="0" smtClean="0"/>
              <a:t>Catlin and Curtis </a:t>
            </a:r>
            <a:r>
              <a:rPr lang="en-US" dirty="0" smtClean="0"/>
              <a:t>curated </a:t>
            </a:r>
            <a:r>
              <a:rPr lang="en-US" dirty="0" smtClean="0"/>
              <a:t>scenes of Native Americans, creating the image of the “Noble Savage”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18872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Traditional Ethnographic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Holism </a:t>
            </a:r>
            <a:r>
              <a:rPr lang="mr-IN" dirty="0" smtClean="0"/>
              <a:t>–</a:t>
            </a:r>
            <a:r>
              <a:rPr lang="en-US" dirty="0" smtClean="0"/>
              <a:t> integrating all aspects of culture in order to understand the world’s cultures</a:t>
            </a:r>
          </a:p>
          <a:p>
            <a:r>
              <a:rPr lang="en-US" dirty="0"/>
              <a:t>I</a:t>
            </a:r>
            <a:r>
              <a:rPr lang="en-US" dirty="0" smtClean="0"/>
              <a:t>n anthropology in the United States, this resulted in the </a:t>
            </a:r>
            <a:r>
              <a:rPr lang="en-US" dirty="0" smtClean="0"/>
              <a:t>Four</a:t>
            </a:r>
            <a:r>
              <a:rPr lang="en-US" dirty="0" smtClean="0"/>
              <a:t>-Fields Approach: Cultural, Biological, Linguistic and Archaeological anthropology</a:t>
            </a:r>
          </a:p>
          <a:p>
            <a:pPr lvl="1"/>
            <a:r>
              <a:rPr lang="en-US" dirty="0" smtClean="0"/>
              <a:t>Emphasized links between fields, such as language and cognition (Sapir-Whorf hypothesis)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00457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Ethnography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Ethnography may be conducted in urban environments and multiple sites, not only in far away or hard-to-reach locations</a:t>
            </a:r>
          </a:p>
          <a:p>
            <a:r>
              <a:rPr lang="en-US" dirty="0" smtClean="0"/>
              <a:t>Using a deductive approach</a:t>
            </a:r>
          </a:p>
          <a:p>
            <a:r>
              <a:rPr lang="en-US" dirty="0" smtClean="0"/>
              <a:t>Qualitative vs. </a:t>
            </a:r>
            <a:r>
              <a:rPr lang="en-US" smtClean="0"/>
              <a:t>Quantitative</a:t>
            </a:r>
            <a:endParaRPr lang="en-US" dirty="0" smtClean="0"/>
          </a:p>
          <a:p>
            <a:r>
              <a:rPr lang="en-US" dirty="0" smtClean="0"/>
              <a:t>Mixed methods are used more often today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50743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Ethnographic Techniques </a:t>
            </a:r>
            <a:br>
              <a:rPr lang="en-US" dirty="0" smtClean="0"/>
            </a:br>
            <a:r>
              <a:rPr lang="en-US" dirty="0" smtClean="0"/>
              <a:t>and Perspectives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Cultural relativism </a:t>
            </a:r>
            <a:r>
              <a:rPr lang="mr-IN" dirty="0" smtClean="0"/>
              <a:t>–</a:t>
            </a:r>
            <a:r>
              <a:rPr lang="en-US" dirty="0" smtClean="0"/>
              <a:t> the idea that we should seek to understand another person’s beliefs and behaviors from the perspective of their own culture</a:t>
            </a:r>
          </a:p>
          <a:p>
            <a:r>
              <a:rPr lang="en-US" dirty="0" smtClean="0"/>
              <a:t>Ethnocentrism </a:t>
            </a:r>
            <a:r>
              <a:rPr lang="mr-IN" dirty="0" smtClean="0"/>
              <a:t>–</a:t>
            </a:r>
            <a:r>
              <a:rPr lang="en-US" dirty="0" smtClean="0"/>
              <a:t> the tendency to view one’s own culture as important and correct and as a stick by which to measure all other cultures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22617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528</Words>
  <Application>Microsoft Macintosh PowerPoint</Application>
  <PresentationFormat>On-screen Show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Learning Objectives</vt:lpstr>
      <vt:lpstr>Finding the Field</vt:lpstr>
      <vt:lpstr>Finding the Field</vt:lpstr>
      <vt:lpstr>Traditional Ethnographic Approaches</vt:lpstr>
      <vt:lpstr>Traditional Ethnographic  Approaches</vt:lpstr>
      <vt:lpstr>Traditional Ethnographic  Approaches</vt:lpstr>
      <vt:lpstr>Ethnography Today</vt:lpstr>
      <vt:lpstr>Ethnographic Techniques  and Perspectives</vt:lpstr>
      <vt:lpstr>Ethnographic Techniques  and Perspectives </vt:lpstr>
      <vt:lpstr>Ethnographic Techniques  and Perspectives </vt:lpstr>
      <vt:lpstr>Ethical Considerations</vt:lpstr>
      <vt:lpstr>Writing Ethnography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26</cp:revision>
  <dcterms:created xsi:type="dcterms:W3CDTF">2019-08-25T00:07:12Z</dcterms:created>
  <dcterms:modified xsi:type="dcterms:W3CDTF">2020-02-27T19:31:24Z</dcterms:modified>
</cp:coreProperties>
</file>