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57" r:id="rId2"/>
    <p:sldId id="258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0" d="100"/>
          <a:sy n="90" d="100"/>
        </p:scale>
        <p:origin x="-123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notesMaster" Target="notesMasters/notesMaster1.xml"/><Relationship Id="rId14" Type="http://schemas.openxmlformats.org/officeDocument/2006/relationships/handoutMaster" Target="handoutMasters/handoutMaster1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100626-5683-3F40-96E6-A00A5F048A77}" type="datetimeFigureOut">
              <a:rPr lang="en-US" smtClean="0"/>
              <a:t>2/27/20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17EF8E-06C7-4643-90C3-E904ABD5CC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503220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104E21-BB41-D142-97E4-FAA1E127F081}" type="datetimeFigureOut">
              <a:rPr lang="en-US" smtClean="0"/>
              <a:t>2/27/20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927C28-5DBC-2248-8AC1-EE83D8EC5F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903945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x-none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AB4BE-4677-554A-A659-FC762FFB8763}" type="datetime1">
              <a:rPr lang="en-US" smtClean="0"/>
              <a:t>2/27/20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8324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8A217-AA89-A74C-AF06-4A2A599C6E80}" type="datetime1">
              <a:rPr lang="en-US" smtClean="0"/>
              <a:t>2/27/20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7212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D4BE3-B9E3-D84D-8EFC-D8189F4988EC}" type="datetime1">
              <a:rPr lang="en-US" smtClean="0"/>
              <a:t>2/27/20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94695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86391-6404-AC49-9A18-36BF2D7EEC26}" type="datetime1">
              <a:rPr lang="en-US" smtClean="0"/>
              <a:t>2/27/20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43756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35C78-C6D2-6B43-9541-D8FE455BB098}" type="datetime1">
              <a:rPr lang="en-US" smtClean="0"/>
              <a:t>2/27/20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10787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51A0A-9297-2540-B29D-6761E37A5CA7}" type="datetime1">
              <a:rPr lang="en-US" smtClean="0"/>
              <a:t>2/27/20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62931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91F36-A6E9-BD4C-B5CF-878DA0BBA514}" type="datetime1">
              <a:rPr lang="en-US" smtClean="0"/>
              <a:t>2/27/20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75319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A4EEC9-7A62-0143-B241-C2B9AB001593}" type="datetime1">
              <a:rPr lang="en-US" smtClean="0"/>
              <a:t>2/27/20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67357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65380F-AA80-4B48-A47A-4480B18FB2F1}" type="datetime1">
              <a:rPr lang="en-US" smtClean="0"/>
              <a:t>2/27/20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48399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C386F-9931-3C43-9B08-D9B30F65DE13}" type="datetime1">
              <a:rPr lang="en-US" smtClean="0"/>
              <a:t>2/27/20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21472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6624F-B5B4-9348-BC1A-86D2A6923F9F}" type="datetime1">
              <a:rPr lang="en-US" smtClean="0"/>
              <a:t>2/27/20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41523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5CEF91-9997-1141-9999-B36029B373DC}" type="datetime1">
              <a:rPr lang="en-US" smtClean="0"/>
              <a:t>2/27/20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4107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erspectives_Cover_high_res.jpg"/>
          <p:cNvPicPr>
            <a:picLocks noChangeAspect="1"/>
          </p:cNvPicPr>
          <p:nvPr/>
        </p:nvPicPr>
        <p:blipFill rotWithShape="1">
          <a:blip r:embed="rId2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099" r="11781" b="23704"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621666" y="426574"/>
            <a:ext cx="7901148" cy="99846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smtClean="0"/>
              <a:t>Perspectives: An Open Invitation to Cultural Anthropology, 2e</a:t>
            </a:r>
            <a:endParaRPr lang="en-US" sz="2400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"/>
          </p:nvPr>
        </p:nvSpPr>
        <p:spPr>
          <a:xfrm>
            <a:off x="2218267" y="3030504"/>
            <a:ext cx="4755444" cy="760666"/>
          </a:xfrm>
        </p:spPr>
        <p:txBody>
          <a:bodyPr>
            <a:noAutofit/>
          </a:bodyPr>
          <a:lstStyle/>
          <a:p>
            <a:r>
              <a:rPr lang="en-US" sz="4000" dirty="0" smtClean="0">
                <a:solidFill>
                  <a:schemeClr val="tx1"/>
                </a:solidFill>
              </a:rPr>
              <a:t>The Culture Concept</a:t>
            </a:r>
            <a:endParaRPr lang="en-US" sz="4000" dirty="0">
              <a:solidFill>
                <a:schemeClr val="tx1"/>
              </a:solidFill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06123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Ethical Issues in Truth Telling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American Anthropological Association Code of </a:t>
            </a:r>
            <a:r>
              <a:rPr lang="en-US" dirty="0" smtClean="0"/>
              <a:t>Ethics</a:t>
            </a:r>
          </a:p>
          <a:p>
            <a:pPr lvl="1"/>
            <a:r>
              <a:rPr lang="en-US" dirty="0" smtClean="0"/>
              <a:t>Asks anthropologists to </a:t>
            </a:r>
            <a:r>
              <a:rPr lang="en-US" dirty="0" smtClean="0"/>
              <a:t>“Do no harm,” and prioritize the subjects of research over all other concerns</a:t>
            </a: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pic>
        <p:nvPicPr>
          <p:cNvPr id="5" name="Picture 4" descr="Perspectives_Cover_high_res.jpg"/>
          <p:cNvPicPr>
            <a:picLocks noChangeAspect="1"/>
          </p:cNvPicPr>
          <p:nvPr/>
        </p:nvPicPr>
        <p:blipFill rotWithShape="1">
          <a:blip r:embed="rId2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099" r="11781" b="23704"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959326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Ethical Issues in Truth </a:t>
            </a:r>
            <a:r>
              <a:rPr lang="en-US" dirty="0" smtClean="0"/>
              <a:t>Telling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3500" dirty="0" smtClean="0"/>
              <a:t>Malinowski in the Trobriand Islands</a:t>
            </a:r>
          </a:p>
          <a:p>
            <a:pPr lvl="1"/>
            <a:r>
              <a:rPr lang="en-US" dirty="0"/>
              <a:t>“Went native”</a:t>
            </a:r>
          </a:p>
          <a:p>
            <a:pPr lvl="1"/>
            <a:r>
              <a:rPr lang="en-US" dirty="0"/>
              <a:t>Posthumously published diary exposed his (mostly negative) personal feelings about his study participants</a:t>
            </a:r>
          </a:p>
          <a:p>
            <a:endParaRPr lang="en-US" dirty="0" smtClean="0"/>
          </a:p>
          <a:p>
            <a:r>
              <a:rPr lang="en-US" sz="3500" dirty="0" smtClean="0"/>
              <a:t>Chagnon and Neel in the Amazon of Brazil and Venezuela</a:t>
            </a:r>
          </a:p>
          <a:p>
            <a:pPr lvl="1"/>
            <a:r>
              <a:rPr lang="en-US" dirty="0" smtClean="0"/>
              <a:t>Accused of deliberately starting a measles epidemic and sowing violent discord to study violence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pic>
        <p:nvPicPr>
          <p:cNvPr id="5" name="Picture 4" descr="Perspectives_Cover_high_res.jpg"/>
          <p:cNvPicPr>
            <a:picLocks noChangeAspect="1"/>
          </p:cNvPicPr>
          <p:nvPr/>
        </p:nvPicPr>
        <p:blipFill rotWithShape="1">
          <a:blip r:embed="rId2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099" r="11781" b="23704"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3864515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Learning 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E</a:t>
            </a:r>
            <a:r>
              <a:rPr lang="en-US" dirty="0" smtClean="0"/>
              <a:t>thnocentrism </a:t>
            </a:r>
            <a:r>
              <a:rPr lang="en-US" dirty="0" smtClean="0"/>
              <a:t>and cultural relativism</a:t>
            </a:r>
          </a:p>
          <a:p>
            <a:r>
              <a:rPr lang="en-US" dirty="0"/>
              <a:t>E</a:t>
            </a:r>
            <a:r>
              <a:rPr lang="en-US" dirty="0" smtClean="0"/>
              <a:t>arly </a:t>
            </a:r>
            <a:r>
              <a:rPr lang="en-US" dirty="0" smtClean="0"/>
              <a:t>anthropologists Frazer and Tylor </a:t>
            </a:r>
            <a:endParaRPr lang="en-US" dirty="0" smtClean="0"/>
          </a:p>
          <a:p>
            <a:r>
              <a:rPr lang="en-US" dirty="0" smtClean="0"/>
              <a:t>The difference between armchair </a:t>
            </a:r>
            <a:r>
              <a:rPr lang="en-US" dirty="0" smtClean="0"/>
              <a:t>anthropology and participant-observer </a:t>
            </a:r>
            <a:r>
              <a:rPr lang="en-US" dirty="0" smtClean="0"/>
              <a:t>fieldwork</a:t>
            </a:r>
          </a:p>
          <a:p>
            <a:r>
              <a:rPr lang="en-US" dirty="0" smtClean="0"/>
              <a:t>Franz Boas and culture</a:t>
            </a:r>
          </a:p>
          <a:p>
            <a:r>
              <a:rPr lang="en-US" dirty="0" smtClean="0"/>
              <a:t>Ethics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pic>
        <p:nvPicPr>
          <p:cNvPr id="6" name="Picture 5" descr="Perspectives_Cover_high_res.jpg"/>
          <p:cNvPicPr>
            <a:picLocks noChangeAspect="1"/>
          </p:cNvPicPr>
          <p:nvPr/>
        </p:nvPicPr>
        <p:blipFill rotWithShape="1">
          <a:blip r:embed="rId2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099" r="11781" b="23704"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4729988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Thoughts on Culture </a:t>
            </a:r>
            <a:br>
              <a:rPr lang="en-US" dirty="0" smtClean="0"/>
            </a:br>
            <a:r>
              <a:rPr lang="en-US" dirty="0" smtClean="0"/>
              <a:t>Over a Cup of Coffee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do you define culture?</a:t>
            </a:r>
          </a:p>
          <a:p>
            <a:r>
              <a:rPr lang="en-US" dirty="0" smtClean="0"/>
              <a:t>Anthropologists developed the culture concept </a:t>
            </a:r>
          </a:p>
          <a:p>
            <a:r>
              <a:rPr lang="en-US" dirty="0" smtClean="0"/>
              <a:t>Importance of storytelling </a:t>
            </a:r>
            <a:endParaRPr lang="en-US" dirty="0"/>
          </a:p>
          <a:p>
            <a:r>
              <a:rPr lang="en-US" dirty="0" smtClean="0"/>
              <a:t>How </a:t>
            </a:r>
            <a:r>
              <a:rPr lang="en-US" dirty="0" smtClean="0"/>
              <a:t>anthropology </a:t>
            </a:r>
            <a:r>
              <a:rPr lang="en-US" dirty="0" smtClean="0"/>
              <a:t>became a social science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pic>
        <p:nvPicPr>
          <p:cNvPr id="5" name="Picture 4" descr="Perspectives_Cover_high_res.jpg"/>
          <p:cNvPicPr>
            <a:picLocks noChangeAspect="1"/>
          </p:cNvPicPr>
          <p:nvPr/>
        </p:nvPicPr>
        <p:blipFill rotWithShape="1">
          <a:blip r:embed="rId2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099" r="11781" b="23704"/>
          <a:stretch/>
        </p:blipFill>
        <p:spPr>
          <a:xfrm>
            <a:off x="37025" y="14111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4824216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Stories as a Reflection on Culture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dirty="0" smtClean="0"/>
              <a:t>The Other</a:t>
            </a:r>
            <a:r>
              <a:rPr lang="en-US" i="1" dirty="0"/>
              <a:t> </a:t>
            </a:r>
            <a:r>
              <a:rPr lang="mr-IN" dirty="0" smtClean="0"/>
              <a:t>–</a:t>
            </a:r>
            <a:r>
              <a:rPr lang="en-US" dirty="0" smtClean="0"/>
              <a:t>people </a:t>
            </a:r>
            <a:r>
              <a:rPr lang="en-US" dirty="0" smtClean="0"/>
              <a:t>whose customs, beliefs or behaviors are different from one’s own</a:t>
            </a:r>
          </a:p>
          <a:p>
            <a:r>
              <a:rPr lang="en-US" dirty="0" smtClean="0"/>
              <a:t>Gulliver’s Travels: Gulliver suddenly becomes </a:t>
            </a:r>
            <a:r>
              <a:rPr lang="en-US" i="1" dirty="0" smtClean="0"/>
              <a:t>the Other</a:t>
            </a:r>
            <a:r>
              <a:rPr lang="en-US" dirty="0" smtClean="0"/>
              <a:t> but the Lilliputians are </a:t>
            </a:r>
            <a:r>
              <a:rPr lang="en-US" i="1" dirty="0" err="1" smtClean="0"/>
              <a:t>Othered</a:t>
            </a:r>
            <a:r>
              <a:rPr lang="en-US" dirty="0" smtClean="0"/>
              <a:t> by </a:t>
            </a:r>
            <a:r>
              <a:rPr lang="en-US" dirty="0" smtClean="0"/>
              <a:t>Gulliver</a:t>
            </a: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pic>
        <p:nvPicPr>
          <p:cNvPr id="5" name="Picture 4" descr="Perspectives_Cover_high_res.jpg"/>
          <p:cNvPicPr>
            <a:picLocks noChangeAspect="1"/>
          </p:cNvPicPr>
          <p:nvPr/>
        </p:nvPicPr>
        <p:blipFill rotWithShape="1">
          <a:blip r:embed="rId2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099" r="11781" b="23704"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6225799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Stories as a Reflection on </a:t>
            </a:r>
            <a:r>
              <a:rPr lang="en-US" dirty="0" smtClean="0"/>
              <a:t>Culture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Armchair anthropology </a:t>
            </a:r>
            <a:r>
              <a:rPr lang="mr-IN" dirty="0" smtClean="0"/>
              <a:t>–</a:t>
            </a:r>
            <a:r>
              <a:rPr lang="en-US" dirty="0" smtClean="0"/>
              <a:t> measuring another culture from one’s own vantage </a:t>
            </a:r>
            <a:r>
              <a:rPr lang="en-US" dirty="0" smtClean="0"/>
              <a:t>point</a:t>
            </a:r>
            <a:endParaRPr lang="en-US" dirty="0"/>
          </a:p>
          <a:p>
            <a:r>
              <a:rPr lang="en-US" dirty="0" smtClean="0"/>
              <a:t>Ethnocentrism </a:t>
            </a:r>
            <a:r>
              <a:rPr lang="mr-IN" dirty="0" smtClean="0"/>
              <a:t>–</a:t>
            </a:r>
            <a:r>
              <a:rPr lang="en-US" dirty="0" smtClean="0"/>
              <a:t> the attitude that one’s own group or culture is better than any other</a:t>
            </a:r>
          </a:p>
          <a:p>
            <a:r>
              <a:rPr lang="en-US" dirty="0" smtClean="0"/>
              <a:t>Early explorations and colonialism created ideas of racial superiority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pic>
        <p:nvPicPr>
          <p:cNvPr id="5" name="Picture 4" descr="Perspectives_Cover_high_res.jpg"/>
          <p:cNvPicPr>
            <a:picLocks noChangeAspect="1"/>
          </p:cNvPicPr>
          <p:nvPr/>
        </p:nvPicPr>
        <p:blipFill rotWithShape="1">
          <a:blip r:embed="rId2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099" r="11781" b="23704"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9145925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Stories as a Reflection on </a:t>
            </a:r>
            <a:r>
              <a:rPr lang="en-US" dirty="0" smtClean="0"/>
              <a:t>Culture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Sir James Frazer </a:t>
            </a:r>
            <a:r>
              <a:rPr lang="mr-IN" dirty="0" smtClean="0"/>
              <a:t>–</a:t>
            </a:r>
            <a:r>
              <a:rPr lang="en-US" dirty="0" smtClean="0"/>
              <a:t> </a:t>
            </a:r>
            <a:r>
              <a:rPr lang="en-US" i="1" dirty="0" smtClean="0"/>
              <a:t>The Golden Bough </a:t>
            </a:r>
            <a:r>
              <a:rPr lang="en-US" dirty="0" smtClean="0"/>
              <a:t>(1890)</a:t>
            </a:r>
          </a:p>
          <a:p>
            <a:pPr lvl="1"/>
            <a:r>
              <a:rPr lang="en-US" dirty="0" smtClean="0"/>
              <a:t>Relied </a:t>
            </a:r>
            <a:r>
              <a:rPr lang="en-US" dirty="0"/>
              <a:t>solely on descriptions of others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Sir E.B. Tylor </a:t>
            </a:r>
            <a:r>
              <a:rPr lang="mr-IN" dirty="0" smtClean="0"/>
              <a:t>–</a:t>
            </a:r>
            <a:r>
              <a:rPr lang="en-US" dirty="0" smtClean="0"/>
              <a:t> </a:t>
            </a:r>
            <a:r>
              <a:rPr lang="en-US" i="1" dirty="0" smtClean="0"/>
              <a:t>Primitive Culture </a:t>
            </a:r>
            <a:r>
              <a:rPr lang="en-US" dirty="0" smtClean="0"/>
              <a:t>(1871)</a:t>
            </a:r>
          </a:p>
          <a:p>
            <a:pPr lvl="1"/>
            <a:r>
              <a:rPr lang="en-US" dirty="0" smtClean="0"/>
              <a:t>Also wrote without doing fieldwork</a:t>
            </a:r>
          </a:p>
          <a:p>
            <a:pPr lvl="1"/>
            <a:r>
              <a:rPr lang="en-US" dirty="0" smtClean="0"/>
              <a:t>Created first definition of culture</a:t>
            </a:r>
          </a:p>
          <a:p>
            <a:pPr lvl="1"/>
            <a:r>
              <a:rPr lang="en-US" dirty="0"/>
              <a:t>B</a:t>
            </a:r>
            <a:r>
              <a:rPr lang="en-US" dirty="0" smtClean="0"/>
              <a:t>elieved </a:t>
            </a:r>
            <a:r>
              <a:rPr lang="en-US" dirty="0" smtClean="0"/>
              <a:t>human groups went through stages of </a:t>
            </a:r>
            <a:r>
              <a:rPr lang="en-US" i="1" dirty="0" smtClean="0"/>
              <a:t>savagery, barbarism, and civilization</a:t>
            </a:r>
          </a:p>
          <a:p>
            <a:pPr marL="457200" lvl="1" indent="0">
              <a:buNone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pic>
        <p:nvPicPr>
          <p:cNvPr id="5" name="Picture 4" descr="Perspectives_Cover_high_res.jpg"/>
          <p:cNvPicPr>
            <a:picLocks noChangeAspect="1"/>
          </p:cNvPicPr>
          <p:nvPr/>
        </p:nvPicPr>
        <p:blipFill rotWithShape="1">
          <a:blip r:embed="rId2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099" r="11781" b="23704"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9392821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Stories as a Reflection on </a:t>
            </a:r>
            <a:r>
              <a:rPr lang="en-US" dirty="0" smtClean="0"/>
              <a:t>Culture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20</a:t>
            </a:r>
            <a:r>
              <a:rPr lang="en-US" baseline="30000" dirty="0" smtClean="0"/>
              <a:t>th</a:t>
            </a:r>
            <a:r>
              <a:rPr lang="en-US" dirty="0" smtClean="0"/>
              <a:t> </a:t>
            </a:r>
            <a:r>
              <a:rPr lang="en-US" dirty="0" smtClean="0"/>
              <a:t>century </a:t>
            </a:r>
            <a:r>
              <a:rPr lang="en-US" dirty="0" smtClean="0"/>
              <a:t>brought fieldwork to anthropology and the importance of participant-observation </a:t>
            </a:r>
          </a:p>
          <a:p>
            <a:pPr lvl="1"/>
            <a:r>
              <a:rPr lang="en-US" dirty="0" smtClean="0"/>
              <a:t>traveling to a location, living among people, and observing their day-to-day lives</a:t>
            </a:r>
          </a:p>
          <a:p>
            <a:pPr lvl="1"/>
            <a:r>
              <a:rPr lang="en-US" dirty="0" err="1" smtClean="0"/>
              <a:t>Bronislaw</a:t>
            </a:r>
            <a:r>
              <a:rPr lang="en-US" dirty="0" smtClean="0"/>
              <a:t> Malinowski was one of the first ethnographers to be fully immersed in another </a:t>
            </a:r>
            <a:r>
              <a:rPr lang="en-US" dirty="0" smtClean="0"/>
              <a:t>culture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pic>
        <p:nvPicPr>
          <p:cNvPr id="5" name="Picture 4" descr="Perspectives_Cover_high_res.jpg"/>
          <p:cNvPicPr>
            <a:picLocks noChangeAspect="1"/>
          </p:cNvPicPr>
          <p:nvPr/>
        </p:nvPicPr>
        <p:blipFill rotWithShape="1">
          <a:blip r:embed="rId2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099" r="11781" b="23704"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7527185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Development of the </a:t>
            </a:r>
            <a:br>
              <a:rPr lang="en-US" dirty="0" smtClean="0"/>
            </a:br>
            <a:r>
              <a:rPr lang="en-US" dirty="0" smtClean="0"/>
              <a:t>Theories of Culture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Anthropology in Europe </a:t>
            </a:r>
          </a:p>
          <a:p>
            <a:pPr lvl="1"/>
            <a:r>
              <a:rPr lang="en-US" dirty="0" smtClean="0"/>
              <a:t>Functionalism </a:t>
            </a:r>
            <a:r>
              <a:rPr lang="mr-IN" dirty="0" smtClean="0"/>
              <a:t>–</a:t>
            </a:r>
            <a:r>
              <a:rPr lang="en-US" dirty="0" smtClean="0"/>
              <a:t> cultural traditions developed as a response to basic human needs</a:t>
            </a:r>
          </a:p>
          <a:p>
            <a:pPr lvl="1"/>
            <a:r>
              <a:rPr lang="en-US" dirty="0" smtClean="0"/>
              <a:t>Structural-functionalism </a:t>
            </a:r>
            <a:r>
              <a:rPr lang="mr-IN" dirty="0" smtClean="0"/>
              <a:t>–</a:t>
            </a:r>
            <a:r>
              <a:rPr lang="en-US" dirty="0" smtClean="0"/>
              <a:t> </a:t>
            </a:r>
            <a:r>
              <a:rPr lang="en-US" dirty="0" smtClean="0"/>
              <a:t>social </a:t>
            </a:r>
            <a:r>
              <a:rPr lang="en-US" dirty="0" smtClean="0"/>
              <a:t>structures such as family serve to create social stability</a:t>
            </a:r>
          </a:p>
          <a:p>
            <a:pPr lvl="1"/>
            <a:r>
              <a:rPr lang="en-US" dirty="0" smtClean="0"/>
              <a:t>However, these theories do not explain social change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pic>
        <p:nvPicPr>
          <p:cNvPr id="5" name="Picture 4" descr="Perspectives_Cover_high_res.jpg"/>
          <p:cNvPicPr>
            <a:picLocks noChangeAspect="1"/>
          </p:cNvPicPr>
          <p:nvPr/>
        </p:nvPicPr>
        <p:blipFill rotWithShape="1">
          <a:blip r:embed="rId2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099" r="11781" b="23704"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5690394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The Development of the </a:t>
            </a:r>
            <a:br>
              <a:rPr lang="en-US" dirty="0"/>
            </a:br>
            <a:r>
              <a:rPr lang="en-US" dirty="0"/>
              <a:t>Theories of </a:t>
            </a:r>
            <a:r>
              <a:rPr lang="en-US" dirty="0" smtClean="0"/>
              <a:t>Culture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3500" dirty="0" smtClean="0"/>
              <a:t>Anthropology in the US</a:t>
            </a:r>
          </a:p>
          <a:p>
            <a:pPr lvl="1"/>
            <a:r>
              <a:rPr lang="en-US" dirty="0" smtClean="0"/>
              <a:t>Franz </a:t>
            </a:r>
            <a:r>
              <a:rPr lang="en-US" dirty="0"/>
              <a:t>Boas redirected the field </a:t>
            </a:r>
            <a:r>
              <a:rPr lang="en-US" dirty="0" smtClean="0"/>
              <a:t>towards </a:t>
            </a:r>
            <a:r>
              <a:rPr lang="en-US" dirty="0"/>
              <a:t>cultural relativism and participant-observation </a:t>
            </a:r>
            <a:r>
              <a:rPr lang="en-US" dirty="0" smtClean="0"/>
              <a:t>fieldwork</a:t>
            </a:r>
          </a:p>
          <a:p>
            <a:r>
              <a:rPr lang="en-US" dirty="0" smtClean="0"/>
              <a:t>Cultural Relativism </a:t>
            </a:r>
            <a:r>
              <a:rPr lang="mr-IN" dirty="0" smtClean="0"/>
              <a:t>–</a:t>
            </a:r>
            <a:r>
              <a:rPr lang="en-US" dirty="0" smtClean="0"/>
              <a:t> the principle that a culture must be understood on its own terms rather than compared to an outsider’s standard</a:t>
            </a:r>
          </a:p>
          <a:p>
            <a:r>
              <a:rPr lang="en-US" dirty="0" smtClean="0"/>
              <a:t>Benedict, Mead and Kroeber </a:t>
            </a:r>
            <a:r>
              <a:rPr lang="mr-IN" dirty="0" smtClean="0"/>
              <a:t>–</a:t>
            </a:r>
            <a:r>
              <a:rPr lang="en-US" dirty="0" smtClean="0"/>
              <a:t> added </a:t>
            </a:r>
            <a:r>
              <a:rPr lang="en-US" dirty="0" smtClean="0"/>
              <a:t>enculturation and holism</a:t>
            </a:r>
          </a:p>
          <a:p>
            <a:pPr marL="457200" lvl="1" indent="0">
              <a:buNone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pic>
        <p:nvPicPr>
          <p:cNvPr id="5" name="Picture 4" descr="Perspectives_Cover_high_res.jpg"/>
          <p:cNvPicPr>
            <a:picLocks noChangeAspect="1"/>
          </p:cNvPicPr>
          <p:nvPr/>
        </p:nvPicPr>
        <p:blipFill rotWithShape="1">
          <a:blip r:embed="rId2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099" r="11781" b="23704"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41607619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781</TotalTime>
  <Words>491</Words>
  <Application>Microsoft Macintosh PowerPoint</Application>
  <PresentationFormat>On-screen Show (4:3)</PresentationFormat>
  <Paragraphs>63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PowerPoint Presentation</vt:lpstr>
      <vt:lpstr>Learning Objectives</vt:lpstr>
      <vt:lpstr>Thoughts on Culture  Over a Cup of Coffee</vt:lpstr>
      <vt:lpstr>Stories as a Reflection on Culture</vt:lpstr>
      <vt:lpstr>Stories as a Reflection on Culture </vt:lpstr>
      <vt:lpstr>Stories as a Reflection on Culture </vt:lpstr>
      <vt:lpstr>Stories as a Reflection on Culture</vt:lpstr>
      <vt:lpstr>The Development of the  Theories of Culture</vt:lpstr>
      <vt:lpstr>The Development of the  Theories of Culture</vt:lpstr>
      <vt:lpstr>Ethical Issues in Truth Telling</vt:lpstr>
      <vt:lpstr>Ethical Issues in Truth Telling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Perspectives: An Open Invitation to Cultural Anthropology, 2e</dc:title>
  <dc:creator>Laura Gonzalez</dc:creator>
  <cp:lastModifiedBy>Laura Gonzalez</cp:lastModifiedBy>
  <cp:revision>20</cp:revision>
  <dcterms:created xsi:type="dcterms:W3CDTF">2019-08-25T00:07:12Z</dcterms:created>
  <dcterms:modified xsi:type="dcterms:W3CDTF">2020-02-27T19:24:01Z</dcterms:modified>
</cp:coreProperties>
</file>