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0F0AE-0F3A-6746-8812-3ED553B00A01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196A1-967C-AC45-9A76-5EB9FB83F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385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4B6B3-8E79-144C-A1DB-6ED51D88B727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B93DC-346D-8746-90D6-5E47EAE5E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60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40F6-8CF8-8C4B-9EBE-FE9410F9C136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0005-7FE2-DB44-A60C-EA846F8A27E5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E9E2-180A-FC4C-9D61-49815DFA6068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5A97-2640-6B49-9AFC-E1B496FEF11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98CA-E2BF-4D46-9C5D-6FEB22A44AB0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16D9-DD9B-174A-B5CF-F75E98414B66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2404E-B51B-AB49-8525-CFDCD606751A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6A7-600E-2841-BCA2-AB1075D342E9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195B-C5BB-5645-A05C-E5EC949BC62B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B4E8-06DC-0144-91BA-A55C3064F822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975C-11C7-D34A-8F2F-E4FFDA49B3AE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D9384-4097-C243-A1B0-8DC1FDC51FFA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2055" y="3072568"/>
            <a:ext cx="2884339" cy="760666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Language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Language Variation: </a:t>
            </a:r>
            <a:r>
              <a:rPr lang="en-US" dirty="0" smtClean="0"/>
              <a:t>Sociolinguistics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Linguistic Relativity (the Whorf Hypothesis)</a:t>
            </a:r>
          </a:p>
          <a:p>
            <a:pPr lvl="1"/>
            <a:r>
              <a:rPr lang="en-US" dirty="0" smtClean="0"/>
              <a:t>Whorf found no present, past, future tense in the Hopi lexicon</a:t>
            </a:r>
          </a:p>
          <a:p>
            <a:pPr lvl="1"/>
            <a:r>
              <a:rPr lang="en-US" dirty="0" smtClean="0"/>
              <a:t>Language shapes the way we see the world</a:t>
            </a:r>
          </a:p>
          <a:p>
            <a:pPr lvl="1"/>
            <a:r>
              <a:rPr lang="en-US" dirty="0" smtClean="0"/>
              <a:t>Metaphors guide our speech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34325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in its Social Settings: Language and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class</a:t>
            </a:r>
          </a:p>
          <a:p>
            <a:r>
              <a:rPr lang="en-US" dirty="0" smtClean="0"/>
              <a:t>Ethnicity</a:t>
            </a:r>
          </a:p>
          <a:p>
            <a:r>
              <a:rPr lang="en-US" dirty="0" smtClean="0"/>
              <a:t>Gender</a:t>
            </a:r>
          </a:p>
          <a:p>
            <a:r>
              <a:rPr lang="en-US" dirty="0" smtClean="0"/>
              <a:t>Culture: Deaf culture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13767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Language </a:t>
            </a:r>
            <a:r>
              <a:rPr lang="en-US" dirty="0" smtClean="0"/>
              <a:t>Change: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Historical </a:t>
            </a:r>
            <a:r>
              <a:rPr lang="en-US" dirty="0" smtClean="0"/>
              <a:t>Linguistics and Globalization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taxonomies </a:t>
            </a:r>
            <a:r>
              <a:rPr lang="mr-IN" dirty="0" smtClean="0"/>
              <a:t>–</a:t>
            </a:r>
            <a:r>
              <a:rPr lang="en-US" dirty="0" smtClean="0"/>
              <a:t> classification systems, create a family tree of languages</a:t>
            </a:r>
          </a:p>
          <a:p>
            <a:r>
              <a:rPr lang="en-US" dirty="0" smtClean="0"/>
              <a:t>Globalization, migration, and urbanization often leads to suppression of local languages</a:t>
            </a:r>
          </a:p>
          <a:p>
            <a:r>
              <a:rPr lang="en-US" dirty="0" smtClean="0"/>
              <a:t>Language extinction/language death</a:t>
            </a:r>
          </a:p>
          <a:p>
            <a:r>
              <a:rPr lang="en-US" dirty="0" smtClean="0"/>
              <a:t>Language shift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29511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Language Change: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Historical </a:t>
            </a:r>
            <a:r>
              <a:rPr lang="en-US" dirty="0"/>
              <a:t>Linguistics and </a:t>
            </a:r>
            <a:r>
              <a:rPr lang="en-US" dirty="0" smtClean="0"/>
              <a:t>Globalization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Revitalization</a:t>
            </a:r>
          </a:p>
          <a:p>
            <a:pPr lvl="1"/>
            <a:r>
              <a:rPr lang="en-US" dirty="0" smtClean="0"/>
              <a:t>Use of Internet in </a:t>
            </a:r>
            <a:r>
              <a:rPr lang="en-US" smtClean="0"/>
              <a:t>language survival</a:t>
            </a:r>
            <a:endParaRPr lang="en-US" dirty="0" smtClean="0"/>
          </a:p>
          <a:p>
            <a:r>
              <a:rPr lang="en-US" dirty="0" smtClean="0"/>
              <a:t>Advanced technology and digital age are also creating a communication gap</a:t>
            </a:r>
          </a:p>
          <a:p>
            <a:pPr lvl="1"/>
            <a:r>
              <a:rPr lang="en-US" dirty="0" smtClean="0"/>
              <a:t>Social status</a:t>
            </a:r>
          </a:p>
          <a:p>
            <a:pPr lvl="1"/>
            <a:r>
              <a:rPr lang="en-US" dirty="0" smtClean="0"/>
              <a:t>Generation gap</a:t>
            </a:r>
          </a:p>
          <a:p>
            <a:pPr lvl="1"/>
            <a:r>
              <a:rPr lang="en-US" dirty="0" smtClean="0"/>
              <a:t>Political activism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1051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</a:t>
            </a:r>
            <a:r>
              <a:rPr lang="en-US" dirty="0" smtClean="0"/>
              <a:t>uman </a:t>
            </a:r>
            <a:r>
              <a:rPr lang="en-US" dirty="0" smtClean="0"/>
              <a:t>language and </a:t>
            </a:r>
            <a:r>
              <a:rPr lang="en-US" dirty="0" smtClean="0"/>
              <a:t>culture</a:t>
            </a:r>
            <a:endParaRPr lang="en-US" dirty="0" smtClean="0"/>
          </a:p>
          <a:p>
            <a:r>
              <a:rPr lang="en-US" dirty="0"/>
              <a:t>U</a:t>
            </a:r>
            <a:r>
              <a:rPr lang="en-US" dirty="0" smtClean="0"/>
              <a:t>niversal features of human language (including biology)</a:t>
            </a:r>
          </a:p>
          <a:p>
            <a:r>
              <a:rPr lang="en-US" dirty="0"/>
              <a:t>U</a:t>
            </a:r>
            <a:r>
              <a:rPr lang="en-US" dirty="0" smtClean="0"/>
              <a:t>nique features </a:t>
            </a:r>
            <a:r>
              <a:rPr lang="en-US" dirty="0" smtClean="0"/>
              <a:t>of human languages 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smtClean="0"/>
              <a:t>structures of </a:t>
            </a:r>
            <a:r>
              <a:rPr lang="en-US" dirty="0" smtClean="0"/>
              <a:t>language</a:t>
            </a:r>
            <a:endParaRPr lang="en-US" dirty="0"/>
          </a:p>
          <a:p>
            <a:r>
              <a:rPr lang="en-US" dirty="0" smtClean="0"/>
              <a:t>Language and identity</a:t>
            </a:r>
          </a:p>
          <a:p>
            <a:r>
              <a:rPr lang="en-US" dirty="0" smtClean="0"/>
              <a:t>Language change (historical linguistics) and preservation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07156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Importance of Human Language to Human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can be considered a culture’s most important feature</a:t>
            </a:r>
          </a:p>
          <a:p>
            <a:r>
              <a:rPr lang="en-US" dirty="0" smtClean="0"/>
              <a:t>Language and culture are inseparable </a:t>
            </a:r>
          </a:p>
          <a:p>
            <a:r>
              <a:rPr lang="en-US" smtClean="0"/>
              <a:t>Relies on symbols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rbitrariness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57754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Biological Basis of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Larynx (voice box or Adam’s apple) is lower in humans than in Great Apes</a:t>
            </a:r>
          </a:p>
          <a:p>
            <a:r>
              <a:rPr lang="en-US" dirty="0" smtClean="0"/>
              <a:t>Pharynx (throat cavity) is longer</a:t>
            </a:r>
          </a:p>
          <a:p>
            <a:r>
              <a:rPr lang="en-US" dirty="0" smtClean="0"/>
              <a:t>Tongue and palate (roof of mouth) are rounded</a:t>
            </a:r>
          </a:p>
          <a:p>
            <a:r>
              <a:rPr lang="en-US" dirty="0" smtClean="0"/>
              <a:t>Brain structures for language are unique to humans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55936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Biological Basis of </a:t>
            </a:r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Universal Grammar </a:t>
            </a:r>
            <a:r>
              <a:rPr lang="mr-IN" dirty="0" smtClean="0"/>
              <a:t>–</a:t>
            </a:r>
            <a:r>
              <a:rPr lang="en-US" dirty="0" smtClean="0"/>
              <a:t> innate ability for developing children to acquire language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Critical Age Range Hypothesis </a:t>
            </a:r>
            <a:r>
              <a:rPr lang="mr-IN" dirty="0" smtClean="0"/>
              <a:t>–</a:t>
            </a:r>
            <a:r>
              <a:rPr lang="en-US" dirty="0" smtClean="0"/>
              <a:t> child will gradually lose ability to acquire language naturally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10285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Biological Basis of </a:t>
            </a:r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vs. Closed systems</a:t>
            </a:r>
          </a:p>
          <a:p>
            <a:r>
              <a:rPr lang="en-US" dirty="0" smtClean="0"/>
              <a:t>Apes use Gesture-Call system</a:t>
            </a:r>
          </a:p>
          <a:p>
            <a:r>
              <a:rPr lang="en-US" dirty="0" smtClean="0"/>
              <a:t>Non-verbal communication of humans includes:</a:t>
            </a:r>
          </a:p>
          <a:p>
            <a:pPr lvl="1"/>
            <a:r>
              <a:rPr lang="en-US" dirty="0" smtClean="0"/>
              <a:t>Kinesics (body language)</a:t>
            </a:r>
          </a:p>
          <a:p>
            <a:pPr lvl="1"/>
            <a:r>
              <a:rPr lang="en-US" dirty="0" smtClean="0"/>
              <a:t>Proxemics (use of space)</a:t>
            </a:r>
          </a:p>
          <a:p>
            <a:pPr lvl="1"/>
            <a:r>
              <a:rPr lang="en-US" dirty="0" smtClean="0"/>
              <a:t>Paralanguage (background features of speech or sounds that convey meaning)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8396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Human Language Compared with the Communication Systems of Other Species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Hockett’s</a:t>
            </a:r>
            <a:r>
              <a:rPr lang="en-US" dirty="0" smtClean="0"/>
              <a:t> Design </a:t>
            </a:r>
            <a:r>
              <a:rPr lang="en-US" dirty="0"/>
              <a:t>F</a:t>
            </a:r>
            <a:r>
              <a:rPr lang="en-US" dirty="0" smtClean="0"/>
              <a:t>eatures </a:t>
            </a:r>
            <a:r>
              <a:rPr lang="mr-IN" dirty="0" smtClean="0"/>
              <a:t>–</a:t>
            </a:r>
            <a:r>
              <a:rPr lang="en-US" dirty="0" smtClean="0"/>
              <a:t> describe characteristics of all communication systems</a:t>
            </a:r>
          </a:p>
          <a:p>
            <a:r>
              <a:rPr lang="en-US" dirty="0" smtClean="0"/>
              <a:t>Human language shares all characteristics and includes these features:</a:t>
            </a:r>
          </a:p>
          <a:p>
            <a:pPr lvl="1"/>
            <a:r>
              <a:rPr lang="en-US" dirty="0" smtClean="0"/>
              <a:t>Discreteness</a:t>
            </a:r>
          </a:p>
          <a:p>
            <a:pPr lvl="1"/>
            <a:r>
              <a:rPr lang="en-US" dirty="0" smtClean="0"/>
              <a:t>Duality of patterning</a:t>
            </a:r>
          </a:p>
          <a:p>
            <a:pPr lvl="1"/>
            <a:r>
              <a:rPr lang="en-US" dirty="0" smtClean="0"/>
              <a:t>Displacement</a:t>
            </a:r>
          </a:p>
          <a:p>
            <a:pPr lvl="1"/>
            <a:r>
              <a:rPr lang="en-US" dirty="0" smtClean="0"/>
              <a:t>Productivity/creativity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05337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Descriptive Linguistics: </a:t>
            </a:r>
            <a:br>
              <a:rPr lang="en-US" dirty="0" smtClean="0"/>
            </a:br>
            <a:r>
              <a:rPr lang="en-US" dirty="0" smtClean="0"/>
              <a:t>Structures of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Phoneme </a:t>
            </a:r>
            <a:r>
              <a:rPr lang="mr-IN" dirty="0" smtClean="0"/>
              <a:t>–</a:t>
            </a:r>
            <a:r>
              <a:rPr lang="en-US" dirty="0" smtClean="0"/>
              <a:t> minimal unit of sound that makes a difference in meaning </a:t>
            </a:r>
          </a:p>
          <a:p>
            <a:r>
              <a:rPr lang="en-US" dirty="0" smtClean="0"/>
              <a:t>Morpheme </a:t>
            </a:r>
            <a:r>
              <a:rPr lang="mr-IN" dirty="0" smtClean="0"/>
              <a:t>–</a:t>
            </a:r>
            <a:r>
              <a:rPr lang="en-US" dirty="0" smtClean="0"/>
              <a:t> minimal </a:t>
            </a:r>
            <a:r>
              <a:rPr lang="en-US" dirty="0"/>
              <a:t>u</a:t>
            </a:r>
            <a:r>
              <a:rPr lang="en-US" dirty="0" smtClean="0"/>
              <a:t>nit of meaning</a:t>
            </a:r>
          </a:p>
          <a:p>
            <a:r>
              <a:rPr lang="en-US" dirty="0" smtClean="0"/>
              <a:t>Syntax </a:t>
            </a:r>
            <a:r>
              <a:rPr lang="mr-IN" dirty="0" smtClean="0"/>
              <a:t>–</a:t>
            </a:r>
            <a:r>
              <a:rPr lang="en-US" dirty="0" smtClean="0"/>
              <a:t> rules that govern how to put units of speech together</a:t>
            </a:r>
          </a:p>
          <a:p>
            <a:r>
              <a:rPr lang="en-US" dirty="0" smtClean="0"/>
              <a:t>Semantics </a:t>
            </a:r>
            <a:r>
              <a:rPr lang="mr-IN" dirty="0" smtClean="0"/>
              <a:t>–</a:t>
            </a:r>
            <a:r>
              <a:rPr lang="en-US" dirty="0" smtClean="0"/>
              <a:t> meanings of words</a:t>
            </a:r>
          </a:p>
          <a:p>
            <a:r>
              <a:rPr lang="en-US" dirty="0" smtClean="0"/>
              <a:t>Pragmatics </a:t>
            </a:r>
            <a:r>
              <a:rPr lang="mr-IN" dirty="0" smtClean="0"/>
              <a:t>–</a:t>
            </a:r>
            <a:r>
              <a:rPr lang="en-US" dirty="0" smtClean="0"/>
              <a:t> social and cultural context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36014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Variation: Sociolinguistics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</a:t>
            </a:r>
            <a:r>
              <a:rPr lang="mr-IN" dirty="0" smtClean="0"/>
              <a:t>–</a:t>
            </a:r>
            <a:r>
              <a:rPr lang="en-US" dirty="0" smtClean="0"/>
              <a:t> standard variety of speech</a:t>
            </a:r>
          </a:p>
          <a:p>
            <a:r>
              <a:rPr lang="en-US" dirty="0" smtClean="0"/>
              <a:t>Dialect </a:t>
            </a:r>
            <a:r>
              <a:rPr lang="mr-IN" dirty="0" smtClean="0"/>
              <a:t>–</a:t>
            </a:r>
            <a:r>
              <a:rPr lang="en-US" dirty="0" smtClean="0"/>
              <a:t> often used for subordinate variety of a language (result of colonization)</a:t>
            </a:r>
          </a:p>
          <a:p>
            <a:r>
              <a:rPr lang="en-US" dirty="0" smtClean="0"/>
              <a:t>Many reasons for language variation</a:t>
            </a:r>
          </a:p>
          <a:p>
            <a:r>
              <a:rPr lang="en-US" dirty="0" smtClean="0"/>
              <a:t>Registers </a:t>
            </a:r>
            <a:r>
              <a:rPr lang="mr-IN" dirty="0" smtClean="0"/>
              <a:t>–</a:t>
            </a:r>
            <a:r>
              <a:rPr lang="en-US" dirty="0" smtClean="0"/>
              <a:t> formality of speech</a:t>
            </a:r>
          </a:p>
          <a:p>
            <a:r>
              <a:rPr lang="en-US" dirty="0" smtClean="0"/>
              <a:t>Code-switching </a:t>
            </a:r>
            <a:r>
              <a:rPr lang="mr-IN" dirty="0" smtClean="0"/>
              <a:t>–</a:t>
            </a:r>
            <a:r>
              <a:rPr lang="en-US" dirty="0" smtClean="0"/>
              <a:t> use of several varieties of language in a particular interaction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81181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520</Words>
  <Application>Microsoft Macintosh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Perspectives: An Open Invitation to Cultural Anthropology, 2e</vt:lpstr>
      <vt:lpstr>Learning Objectives</vt:lpstr>
      <vt:lpstr>The Importance of Human Language to Human Culture</vt:lpstr>
      <vt:lpstr>The Biological Basis of Language</vt:lpstr>
      <vt:lpstr>The Biological Basis of Language</vt:lpstr>
      <vt:lpstr>The Biological Basis of Language</vt:lpstr>
      <vt:lpstr>Human Language Compared with the Communication Systems of Other Species</vt:lpstr>
      <vt:lpstr>Descriptive Linguistics:  Structures of Language</vt:lpstr>
      <vt:lpstr>Language Variation: Sociolinguistics</vt:lpstr>
      <vt:lpstr>Language Variation: Sociolinguistics</vt:lpstr>
      <vt:lpstr>Language in its Social Settings: Language and Identity</vt:lpstr>
      <vt:lpstr>Language Change:  Historical Linguistics and Globalization</vt:lpstr>
      <vt:lpstr>Language Change:  Historical Linguistics and Globalization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26</cp:revision>
  <dcterms:created xsi:type="dcterms:W3CDTF">2019-08-25T00:07:12Z</dcterms:created>
  <dcterms:modified xsi:type="dcterms:W3CDTF">2020-02-27T19:38:04Z</dcterms:modified>
</cp:coreProperties>
</file>