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7" r:id="rId2"/>
    <p:sldId id="258" r:id="rId3"/>
    <p:sldId id="260" r:id="rId4"/>
    <p:sldId id="261" r:id="rId5"/>
    <p:sldId id="262" r:id="rId6"/>
    <p:sldId id="268" r:id="rId7"/>
    <p:sldId id="263" r:id="rId8"/>
    <p:sldId id="264" r:id="rId9"/>
    <p:sldId id="266" r:id="rId10"/>
    <p:sldId id="265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6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FCFD90-A1AD-C147-A509-3C5FEC51BF92}" type="datetimeFigureOut">
              <a:rPr lang="en-US" smtClean="0"/>
              <a:t>2/27/20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3CF0AD-6CBD-EC49-B8BE-D2D7CF00D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4009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E0938B-FACE-AA48-8C5B-1C2BAD70C07F}" type="datetimeFigureOut">
              <a:rPr lang="en-US" smtClean="0"/>
              <a:t>2/27/20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4900B8-5251-8A4A-B89C-08A143A80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33620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25794-88A0-E846-A892-537E5C23E923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324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45EA-7786-4B4A-89D5-C025E6B78B13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721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27FFC-9C73-5942-B4A6-39DDEE2716FC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469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EDFAC-E0E3-0645-B292-DFB17068EAB1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375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8310D-3F5D-8D42-A304-3C67F4E46EB2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078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63410-5D89-DE4C-932D-6D7C988A00C8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93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00411-F953-0E46-B981-5BB19E336A25}" type="datetime1">
              <a:rPr lang="en-US" smtClean="0"/>
              <a:t>2/27/20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53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283ED-7022-B341-BDEE-9898AFF32C9D}" type="datetime1">
              <a:rPr lang="en-US" smtClean="0"/>
              <a:t>2/27/20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735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7889A-D4FC-7F42-97B4-511DBB2E0D2A}" type="datetime1">
              <a:rPr lang="en-US" smtClean="0"/>
              <a:t>2/27/20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839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E390-0D80-104D-BCFC-99FDC038BF73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14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4BAB9-1840-E54B-9EAD-F7BCAEB3E750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52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3717F-41BC-A34A-B5F6-65A36A1E6D3C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10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rspectives_Cover_high_res.jpg"/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16892" y="2945461"/>
            <a:ext cx="5261944" cy="968375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0000"/>
                </a:solidFill>
              </a:rPr>
              <a:t>Public Anthropology</a:t>
            </a:r>
            <a:endParaRPr lang="en-US" sz="4000" dirty="0">
              <a:solidFill>
                <a:srgbClr val="000000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621666" y="426574"/>
            <a:ext cx="7901148" cy="998465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2400" dirty="0" smtClean="0"/>
              <a:t>Perspectives: An Open Invitation to Cultural Anthropology, 2e</a:t>
            </a:r>
            <a:endParaRPr lang="en-US" sz="24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612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Facilitating Social Change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Collaborating </a:t>
            </a:r>
            <a:r>
              <a:rPr lang="en-US" dirty="0" smtClean="0"/>
              <a:t>with others outside the academy is critical</a:t>
            </a:r>
          </a:p>
          <a:p>
            <a:pPr lvl="1"/>
            <a:r>
              <a:rPr lang="en-US" dirty="0" smtClean="0"/>
              <a:t>Start with common ground and expand</a:t>
            </a:r>
          </a:p>
          <a:p>
            <a:r>
              <a:rPr lang="en-US" dirty="0" smtClean="0"/>
              <a:t>Conceptualizing </a:t>
            </a:r>
            <a:r>
              <a:rPr lang="en-US" dirty="0" smtClean="0"/>
              <a:t>important issues in ways that help others take action</a:t>
            </a:r>
          </a:p>
          <a:p>
            <a:pPr lvl="1"/>
            <a:r>
              <a:rPr lang="en-US" dirty="0"/>
              <a:t>Target their insights to those who can act on them</a:t>
            </a:r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8295814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Facilitating Social </a:t>
            </a:r>
            <a:r>
              <a:rPr lang="en-US" dirty="0" smtClean="0"/>
              <a:t>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Exposés </a:t>
            </a:r>
            <a:r>
              <a:rPr lang="mr-IN" dirty="0"/>
              <a:t>–</a:t>
            </a:r>
            <a:r>
              <a:rPr lang="en-US" dirty="0"/>
              <a:t> Speaking truth to </a:t>
            </a:r>
            <a:r>
              <a:rPr lang="en-US" dirty="0" smtClean="0"/>
              <a:t>power</a:t>
            </a:r>
          </a:p>
          <a:p>
            <a:pPr lvl="1"/>
            <a:r>
              <a:rPr lang="en-US" dirty="0" smtClean="0"/>
              <a:t>Ex: Edward Snowden’s leaked documents about the NSA’s activities vs. prior reports by journalists</a:t>
            </a:r>
            <a:endParaRPr lang="en-US" dirty="0"/>
          </a:p>
          <a:p>
            <a:r>
              <a:rPr lang="en-US" dirty="0" smtClean="0"/>
              <a:t>Writing </a:t>
            </a:r>
            <a:r>
              <a:rPr lang="en-US" dirty="0"/>
              <a:t>narratives with impact</a:t>
            </a:r>
          </a:p>
          <a:p>
            <a:pPr lvl="1"/>
            <a:r>
              <a:rPr lang="en-US" dirty="0" err="1" smtClean="0"/>
              <a:t>Chagnon’s</a:t>
            </a:r>
            <a:r>
              <a:rPr lang="en-US" dirty="0" smtClean="0"/>
              <a:t> book on </a:t>
            </a:r>
            <a:r>
              <a:rPr lang="en-US" dirty="0" err="1" smtClean="0"/>
              <a:t>Yanomami</a:t>
            </a:r>
            <a:r>
              <a:rPr lang="en-US" dirty="0" smtClean="0"/>
              <a:t> is very successful, but does not describe people in favorable terms, portrays them as “savages”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995235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Problems with communicating </a:t>
            </a:r>
            <a:r>
              <a:rPr lang="en-US" dirty="0" smtClean="0"/>
              <a:t>findings from academic anthropology to a wider public</a:t>
            </a:r>
          </a:p>
          <a:p>
            <a:r>
              <a:rPr lang="en-US" dirty="0"/>
              <a:t>A</a:t>
            </a:r>
            <a:r>
              <a:rPr lang="en-US" dirty="0" smtClean="0"/>
              <a:t>nthropological </a:t>
            </a:r>
            <a:r>
              <a:rPr lang="en-US" dirty="0" smtClean="0"/>
              <a:t>research </a:t>
            </a:r>
            <a:r>
              <a:rPr lang="en-US" dirty="0" smtClean="0"/>
              <a:t>contributions</a:t>
            </a:r>
            <a:endParaRPr lang="en-US" dirty="0" smtClean="0"/>
          </a:p>
          <a:p>
            <a:r>
              <a:rPr lang="en-US" dirty="0" smtClean="0"/>
              <a:t>Discipline of Public Anthropology</a:t>
            </a:r>
          </a:p>
          <a:p>
            <a:r>
              <a:rPr lang="en-US" dirty="0" smtClean="0"/>
              <a:t>Public engagement in anthropology</a:t>
            </a:r>
          </a:p>
          <a:p>
            <a:r>
              <a:rPr lang="en-US" dirty="0" smtClean="0"/>
              <a:t>Reframing the discipline</a:t>
            </a:r>
          </a:p>
          <a:p>
            <a:r>
              <a:rPr lang="en-US" dirty="0"/>
              <a:t>How anthropologists </a:t>
            </a:r>
            <a:r>
              <a:rPr lang="en-US" dirty="0" smtClean="0"/>
              <a:t>can </a:t>
            </a:r>
            <a:r>
              <a:rPr lang="en-US" dirty="0"/>
              <a:t>facilitate social </a:t>
            </a:r>
            <a:r>
              <a:rPr lang="en-US" dirty="0" smtClean="0"/>
              <a:t>change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476439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Puzzles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</a:t>
            </a:r>
            <a:r>
              <a:rPr lang="en-US" dirty="0" smtClean="0"/>
              <a:t>do non-anthropologists tend to write the bestselling anthropologically-oriented books?</a:t>
            </a:r>
          </a:p>
          <a:p>
            <a:pPr lvl="1"/>
            <a:r>
              <a:rPr lang="en-US" dirty="0" smtClean="0"/>
              <a:t>Ex: Jared Diamond’s </a:t>
            </a:r>
            <a:r>
              <a:rPr lang="en-US" i="1" dirty="0" smtClean="0"/>
              <a:t>Guns, Germs, and Steel </a:t>
            </a:r>
            <a:r>
              <a:rPr lang="en-US" dirty="0" smtClean="0"/>
              <a:t>(1997) </a:t>
            </a:r>
          </a:p>
          <a:p>
            <a:pPr lvl="1"/>
            <a:r>
              <a:rPr lang="en-US" dirty="0" smtClean="0"/>
              <a:t>Cultural hegemony of academia: Academic anthropologists need cited publications in order to get promotion and </a:t>
            </a:r>
            <a:r>
              <a:rPr lang="en-US" dirty="0" smtClean="0"/>
              <a:t>tenure</a:t>
            </a:r>
            <a:r>
              <a:rPr lang="en-US" dirty="0" smtClean="0"/>
              <a:t>, focus on narrow topics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705398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</a:t>
            </a:r>
            <a:r>
              <a:rPr lang="en-US" dirty="0" smtClean="0"/>
              <a:t>Puzzles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</a:t>
            </a:r>
            <a:r>
              <a:rPr lang="en-US" dirty="0" smtClean="0"/>
              <a:t>are anthropologists seldom recognized for helping others for the common good?</a:t>
            </a:r>
          </a:p>
          <a:p>
            <a:pPr lvl="1"/>
            <a:r>
              <a:rPr lang="en-US" dirty="0" smtClean="0"/>
              <a:t>Ex: Elderly Native Women who misunderstood government benefits helped by anthropologist </a:t>
            </a:r>
          </a:p>
          <a:p>
            <a:pPr lvl="1"/>
            <a:r>
              <a:rPr lang="en-US" dirty="0" smtClean="0"/>
              <a:t>Study </a:t>
            </a:r>
            <a:r>
              <a:rPr lang="en-US" dirty="0" smtClean="0"/>
              <a:t>the marginalized and less powerful</a:t>
            </a:r>
          </a:p>
          <a:p>
            <a:pPr lvl="1"/>
            <a:r>
              <a:rPr lang="en-US" dirty="0" smtClean="0"/>
              <a:t>References to anthropologists fade quickly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67472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Public Anthropology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Focuses on the interface between anthropology as an academic discipline and the broader </a:t>
            </a:r>
            <a:r>
              <a:rPr lang="en-US" dirty="0" smtClean="0"/>
              <a:t>public</a:t>
            </a:r>
            <a:endParaRPr lang="en-US" dirty="0"/>
          </a:p>
          <a:p>
            <a:r>
              <a:rPr lang="en-US" dirty="0"/>
              <a:t>A</a:t>
            </a:r>
            <a:r>
              <a:rPr lang="en-US" dirty="0" smtClean="0"/>
              <a:t>ddresses </a:t>
            </a:r>
            <a:r>
              <a:rPr lang="en-US" dirty="0" smtClean="0"/>
              <a:t>public problems in public ways (</a:t>
            </a:r>
            <a:r>
              <a:rPr lang="en-US" dirty="0" smtClean="0"/>
              <a:t>contrasts </a:t>
            </a:r>
            <a:r>
              <a:rPr lang="en-US" dirty="0" smtClean="0"/>
              <a:t>with academic anthropology)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8561075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Putting Present Concerns </a:t>
            </a:r>
            <a:br>
              <a:rPr lang="en-US" dirty="0" smtClean="0"/>
            </a:br>
            <a:r>
              <a:rPr lang="en-US" dirty="0" smtClean="0"/>
              <a:t>in Perspective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Public anthropology is different </a:t>
            </a:r>
            <a:r>
              <a:rPr lang="en-US" dirty="0"/>
              <a:t>from academic anthropology, which has a “turned inward” </a:t>
            </a:r>
            <a:r>
              <a:rPr lang="en-US" dirty="0" smtClean="0"/>
              <a:t>gaze</a:t>
            </a:r>
          </a:p>
          <a:p>
            <a:r>
              <a:rPr lang="en-US" dirty="0" smtClean="0"/>
              <a:t>It </a:t>
            </a:r>
            <a:r>
              <a:rPr lang="en-US" dirty="0" smtClean="0"/>
              <a:t>is also different from applied </a:t>
            </a:r>
            <a:r>
              <a:rPr lang="en-US" dirty="0"/>
              <a:t>anthropology, which focuses on practical and pragmatic </a:t>
            </a:r>
            <a:r>
              <a:rPr lang="en-US" dirty="0" smtClean="0"/>
              <a:t>concerns, can be used for direct interventions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8069720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Engagement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Academic anthropologists </a:t>
            </a:r>
            <a:r>
              <a:rPr lang="en-US" dirty="0" smtClean="0"/>
              <a:t>long </a:t>
            </a:r>
            <a:r>
              <a:rPr lang="en-US" dirty="0" smtClean="0"/>
              <a:t>for greater social engagement and public recognition, but these efforts lack structural support</a:t>
            </a:r>
          </a:p>
          <a:p>
            <a:r>
              <a:rPr lang="en-US" dirty="0" smtClean="0"/>
              <a:t>Public anthropology rethinks how to address public problems on the public’s terms, and seeks to revise key academic </a:t>
            </a:r>
            <a:r>
              <a:rPr lang="en-US" dirty="0" smtClean="0"/>
              <a:t>structures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6874279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A Framework for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Reshaping </a:t>
            </a:r>
            <a:r>
              <a:rPr lang="en-US" sz="3600" dirty="0" smtClean="0"/>
              <a:t>the </a:t>
            </a:r>
            <a:r>
              <a:rPr lang="en-US" sz="3600" dirty="0" smtClean="0"/>
              <a:t>Discipline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Accountability</a:t>
            </a:r>
            <a:endParaRPr lang="en-US" dirty="0" smtClean="0"/>
          </a:p>
          <a:p>
            <a:pPr lvl="1"/>
            <a:r>
              <a:rPr lang="en-US" dirty="0" smtClean="0"/>
              <a:t>Focus on outcomes; Do the results improve peoples’ lives?</a:t>
            </a:r>
          </a:p>
          <a:p>
            <a:pPr lvl="1"/>
            <a:r>
              <a:rPr lang="en-US" dirty="0" smtClean="0"/>
              <a:t>Ex: Banerjee and </a:t>
            </a:r>
            <a:r>
              <a:rPr lang="en-US" dirty="0" err="1" smtClean="0"/>
              <a:t>Duflo’s</a:t>
            </a:r>
            <a:r>
              <a:rPr lang="en-US" dirty="0" smtClean="0"/>
              <a:t> </a:t>
            </a:r>
            <a:r>
              <a:rPr lang="en-US" i="1" dirty="0" smtClean="0"/>
              <a:t>Poor Economics</a:t>
            </a:r>
            <a:endParaRPr lang="en-US" dirty="0" smtClean="0"/>
          </a:p>
          <a:p>
            <a:r>
              <a:rPr lang="en-US" dirty="0" smtClean="0"/>
              <a:t>Transparency</a:t>
            </a:r>
            <a:endParaRPr lang="en-US" dirty="0" smtClean="0"/>
          </a:p>
          <a:p>
            <a:pPr lvl="1"/>
            <a:r>
              <a:rPr lang="en-US" dirty="0" smtClean="0"/>
              <a:t>Others must be able to assess the validity of research data</a:t>
            </a:r>
          </a:p>
          <a:p>
            <a:pPr lvl="1"/>
            <a:r>
              <a:rPr lang="en-US" dirty="0" smtClean="0"/>
              <a:t>Ex: </a:t>
            </a:r>
            <a:r>
              <a:rPr lang="en-US" dirty="0" err="1" smtClean="0"/>
              <a:t>Yanomami</a:t>
            </a:r>
            <a:r>
              <a:rPr lang="en-US" dirty="0" smtClean="0"/>
              <a:t> studies lack verifiable data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2648535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Framework for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Reshaping </a:t>
            </a:r>
            <a:r>
              <a:rPr lang="en-US" dirty="0"/>
              <a:t>the </a:t>
            </a:r>
            <a:r>
              <a:rPr lang="en-US" dirty="0" smtClean="0"/>
              <a:t>Discipline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Collaboration</a:t>
            </a:r>
            <a:endParaRPr lang="en-US" dirty="0"/>
          </a:p>
          <a:p>
            <a:pPr lvl="1"/>
            <a:r>
              <a:rPr lang="en-US" dirty="0"/>
              <a:t>Especially outside the </a:t>
            </a:r>
            <a:r>
              <a:rPr lang="en-US" dirty="0" smtClean="0"/>
              <a:t>discipline, and with larger organizations that can mobilize people and funds</a:t>
            </a:r>
          </a:p>
          <a:p>
            <a:pPr lvl="1"/>
            <a:r>
              <a:rPr lang="en-US" dirty="0" smtClean="0"/>
              <a:t>Ex: Partners in Health</a:t>
            </a:r>
            <a:endParaRPr lang="en-US" dirty="0"/>
          </a:p>
          <a:p>
            <a:r>
              <a:rPr lang="en-US" dirty="0" smtClean="0"/>
              <a:t>Benefiting </a:t>
            </a:r>
            <a:r>
              <a:rPr lang="en-US" dirty="0"/>
              <a:t>others</a:t>
            </a:r>
          </a:p>
          <a:p>
            <a:pPr lvl="1"/>
            <a:r>
              <a:rPr lang="en-US" dirty="0"/>
              <a:t>Focus on helping people, not just “do no harm”</a:t>
            </a:r>
          </a:p>
          <a:p>
            <a:pPr lvl="1"/>
            <a:r>
              <a:rPr lang="en-US" dirty="0" smtClean="0"/>
              <a:t>Ex: How have the </a:t>
            </a:r>
            <a:r>
              <a:rPr lang="en-US" dirty="0" err="1" smtClean="0"/>
              <a:t>Yanomami</a:t>
            </a:r>
            <a:r>
              <a:rPr lang="en-US" dirty="0" smtClean="0"/>
              <a:t> benefited from decades of helping anthropologists?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408689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3855</TotalTime>
  <Words>492</Words>
  <Application>Microsoft Macintosh PowerPoint</Application>
  <PresentationFormat>On-screen Show (4:3)</PresentationFormat>
  <Paragraphs>62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Perspectives: An Open Invitation to Cultural Anthropology, 2e</vt:lpstr>
      <vt:lpstr>Learning Objectives</vt:lpstr>
      <vt:lpstr>Two Puzzles</vt:lpstr>
      <vt:lpstr>Two Puzzles</vt:lpstr>
      <vt:lpstr>Defining Public Anthropology</vt:lpstr>
      <vt:lpstr>Putting Present Concerns  in Perspective</vt:lpstr>
      <vt:lpstr>Public Engagement</vt:lpstr>
      <vt:lpstr>A Framework for  Reshaping the Discipline</vt:lpstr>
      <vt:lpstr>A Framework for  Reshaping the Discipline </vt:lpstr>
      <vt:lpstr>Facilitating Social Change </vt:lpstr>
      <vt:lpstr>Facilitating Social Change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Perspectives: An Open Invitation to Cultural Anthropology, 2e</dc:title>
  <dc:creator>Laura Gonzalez</dc:creator>
  <cp:lastModifiedBy>Laura Gonzalez</cp:lastModifiedBy>
  <cp:revision>43</cp:revision>
  <dcterms:created xsi:type="dcterms:W3CDTF">2019-08-25T00:07:12Z</dcterms:created>
  <dcterms:modified xsi:type="dcterms:W3CDTF">2020-02-28T00:57:07Z</dcterms:modified>
</cp:coreProperties>
</file>