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dirty="0"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Click icon to add picture</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6/9/2015</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Hu6lcKF2iV4&amp;feature=youtu.b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hyperlink" Target="http://engage.gov.bc.ca/liquorpolicyreview/files/2013/11/Canadian-Vintners-Association.pdf" TargetMode="External"/><Relationship Id="rId7" Type="http://schemas.openxmlformats.org/officeDocument/2006/relationships/hyperlink" Target="http://www.osw-agritourismtoolkit.com/Agribusiness/What-is-Agritourism" TargetMode="External"/><Relationship Id="rId2" Type="http://schemas.openxmlformats.org/officeDocument/2006/relationships/hyperlink" Target="http://beicc.com/ceis/" TargetMode="External"/><Relationship Id="rId1" Type="http://schemas.openxmlformats.org/officeDocument/2006/relationships/slideLayout" Target="../slideLayouts/slideLayout2.xml"/><Relationship Id="rId6" Type="http://schemas.openxmlformats.org/officeDocument/2006/relationships/hyperlink" Target="http://www.siteglobal.com/p/cm/ld/fid=109" TargetMode="External"/><Relationship Id="rId5" Type="http://schemas.openxmlformats.org/officeDocument/2006/relationships/hyperlink" Target="https://ontarioculinary.com/resources/culinary-tourism-101/" TargetMode="External"/><Relationship Id="rId4" Type="http://schemas.openxmlformats.org/officeDocument/2006/relationships/hyperlink" Target="http://www.linkbc.ca/siteFiles/85/files/CHT_WEB.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 to Tourism &amp; Hospitality</a:t>
            </a:r>
            <a:endParaRPr lang="en-US" dirty="0"/>
          </a:p>
        </p:txBody>
      </p:sp>
      <p:sp>
        <p:nvSpPr>
          <p:cNvPr id="5" name="Text Placeholder 4"/>
          <p:cNvSpPr>
            <a:spLocks noGrp="1"/>
          </p:cNvSpPr>
          <p:nvPr>
            <p:ph type="body" idx="1"/>
          </p:nvPr>
        </p:nvSpPr>
        <p:spPr/>
        <p:txBody>
          <a:bodyPr/>
          <a:lstStyle/>
          <a:p>
            <a:r>
              <a:rPr lang="en-US" dirty="0" smtClean="0"/>
              <a:t>Chapter 6</a:t>
            </a:r>
            <a:endParaRPr lang="en-US" dirty="0"/>
          </a:p>
        </p:txBody>
      </p:sp>
      <p:pic>
        <p:nvPicPr>
          <p:cNvPr id="6" name="Picture 5" descr="IntroCove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64437" y="211677"/>
            <a:ext cx="3434938" cy="4445214"/>
          </a:xfrm>
          <a:prstGeom prst="rect">
            <a:avLst/>
          </a:prstGeom>
          <a:ln>
            <a:noFill/>
          </a:ln>
          <a:effectLst>
            <a:outerShdw blurRad="292100" dist="139700" dir="2700000" algn="tl" rotWithShape="0">
              <a:srgbClr val="333333">
                <a:alpha val="65000"/>
              </a:srgbClr>
            </a:outerShdw>
          </a:effectLst>
        </p:spPr>
      </p:pic>
      <p:pic>
        <p:nvPicPr>
          <p:cNvPr id="7" name="Picture 6" descr="qrcode.2968713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573" y="1299064"/>
            <a:ext cx="2540000" cy="2540000"/>
          </a:xfrm>
          <a:prstGeom prst="rect">
            <a:avLst/>
          </a:prstGeom>
        </p:spPr>
      </p:pic>
    </p:spTree>
    <p:extLst>
      <p:ext uri="{BB962C8B-B14F-4D97-AF65-F5344CB8AC3E}">
        <p14:creationId xmlns:p14="http://schemas.microsoft.com/office/powerpoint/2010/main" val="100277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MCIT</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Meetings Conventions and Incentive Travel (MCIT)</a:t>
            </a:r>
          </a:p>
          <a:p>
            <a:r>
              <a:rPr lang="en-CA" dirty="0"/>
              <a:t>According to the Business Events Industry Coalition of Canada (BEICC), business events are big business. In 2012, they:</a:t>
            </a:r>
          </a:p>
          <a:p>
            <a:r>
              <a:rPr lang="en-CA" dirty="0"/>
              <a:t>Delivered at least $27 billion to Canada’s economy (1.5% of Canada’s GDP)</a:t>
            </a:r>
          </a:p>
          <a:p>
            <a:r>
              <a:rPr lang="en-CA" dirty="0"/>
              <a:t>Contributed $8.5 billion in taxes and service fees to all levels of government</a:t>
            </a:r>
          </a:p>
          <a:p>
            <a:r>
              <a:rPr lang="en-CA" dirty="0"/>
              <a:t>Created over 341,700 employment opportunities (average salary of over $50,000 per year)</a:t>
            </a:r>
          </a:p>
          <a:p>
            <a:pPr marL="0" indent="0">
              <a:buNone/>
            </a:pPr>
            <a:endParaRPr lang="en-CA" dirty="0"/>
          </a:p>
        </p:txBody>
      </p:sp>
    </p:spTree>
    <p:extLst>
      <p:ext uri="{BB962C8B-B14F-4D97-AF65-F5344CB8AC3E}">
        <p14:creationId xmlns:p14="http://schemas.microsoft.com/office/powerpoint/2010/main" val="9450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MCIT</a:t>
            </a:r>
            <a:endParaRPr lang="en-CA" dirty="0"/>
          </a:p>
        </p:txBody>
      </p:sp>
      <p:sp>
        <p:nvSpPr>
          <p:cNvPr id="3" name="Content Placeholder 2"/>
          <p:cNvSpPr>
            <a:spLocks noGrp="1"/>
          </p:cNvSpPr>
          <p:nvPr>
            <p:ph idx="1"/>
          </p:nvPr>
        </p:nvSpPr>
        <p:spPr/>
        <p:txBody>
          <a:bodyPr/>
          <a:lstStyle/>
          <a:p>
            <a:pPr marL="0" indent="0">
              <a:buNone/>
            </a:pPr>
            <a:endParaRPr lang="en-CA" dirty="0"/>
          </a:p>
        </p:txBody>
      </p:sp>
      <p:sp>
        <p:nvSpPr>
          <p:cNvPr id="6" name="Rectangle 5"/>
          <p:cNvSpPr/>
          <p:nvPr/>
        </p:nvSpPr>
        <p:spPr>
          <a:xfrm>
            <a:off x="2285999" y="2551836"/>
            <a:ext cx="6170023" cy="2677656"/>
          </a:xfrm>
          <a:prstGeom prst="rect">
            <a:avLst/>
          </a:prstGeom>
        </p:spPr>
        <p:txBody>
          <a:bodyPr wrap="square">
            <a:spAutoFit/>
          </a:bodyPr>
          <a:lstStyle/>
          <a:p>
            <a:r>
              <a:rPr lang="en-CA" sz="2800" b="1" dirty="0"/>
              <a:t>Take a Closer Look: BEICC Canadian Economic Impact Study  </a:t>
            </a:r>
            <a:endParaRPr lang="en-CA" sz="2800" dirty="0"/>
          </a:p>
          <a:p>
            <a:r>
              <a:rPr lang="en-CA" sz="2800" dirty="0"/>
              <a:t>To learn more about the impact of business events, watch the video at </a:t>
            </a:r>
            <a:r>
              <a:rPr lang="en-CA" sz="2800" dirty="0">
                <a:hlinkClick r:id="rId2"/>
              </a:rPr>
              <a:t>http://www.youtube.com/watch?v=Hu6lcKF2iV4&amp;feature=youtu.be</a:t>
            </a:r>
            <a:endParaRPr lang="en-CA" sz="2800" dirty="0">
              <a:effectLst/>
            </a:endParaRPr>
          </a:p>
        </p:txBody>
      </p:sp>
    </p:spTree>
    <p:extLst>
      <p:ext uri="{BB962C8B-B14F-4D97-AF65-F5344CB8AC3E}">
        <p14:creationId xmlns:p14="http://schemas.microsoft.com/office/powerpoint/2010/main" val="388357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Conventions</a:t>
            </a:r>
            <a:endParaRPr lang="en-CA" dirty="0"/>
          </a:p>
        </p:txBody>
      </p:sp>
      <p:sp>
        <p:nvSpPr>
          <p:cNvPr id="3" name="Content Placeholder 2"/>
          <p:cNvSpPr>
            <a:spLocks noGrp="1"/>
          </p:cNvSpPr>
          <p:nvPr>
            <p:ph idx="1"/>
          </p:nvPr>
        </p:nvSpPr>
        <p:spPr/>
        <p:txBody>
          <a:bodyPr>
            <a:normAutofit/>
          </a:bodyPr>
          <a:lstStyle/>
          <a:p>
            <a:pPr marL="0" indent="0">
              <a:buNone/>
            </a:pPr>
            <a:r>
              <a:rPr lang="en-CA" sz="3600" dirty="0" smtClean="0"/>
              <a:t>Conventions</a:t>
            </a:r>
          </a:p>
          <a:p>
            <a:r>
              <a:rPr lang="en-CA" dirty="0"/>
              <a:t>large </a:t>
            </a:r>
            <a:r>
              <a:rPr lang="en-CA" dirty="0" smtClean="0"/>
              <a:t>attendance</a:t>
            </a:r>
          </a:p>
          <a:p>
            <a:r>
              <a:rPr lang="en-CA" dirty="0" smtClean="0"/>
              <a:t>held</a:t>
            </a:r>
            <a:r>
              <a:rPr lang="en-CA" dirty="0"/>
              <a:t> annually in different </a:t>
            </a:r>
            <a:r>
              <a:rPr lang="en-CA" dirty="0" smtClean="0"/>
              <a:t>locations</a:t>
            </a:r>
            <a:endParaRPr lang="en-CA" dirty="0"/>
          </a:p>
          <a:p>
            <a:r>
              <a:rPr lang="en-CA" dirty="0" smtClean="0"/>
              <a:t>often </a:t>
            </a:r>
            <a:r>
              <a:rPr lang="en-CA" dirty="0"/>
              <a:t>require a bidding process</a:t>
            </a:r>
          </a:p>
        </p:txBody>
      </p:sp>
    </p:spTree>
    <p:extLst>
      <p:ext uri="{BB962C8B-B14F-4D97-AF65-F5344CB8AC3E}">
        <p14:creationId xmlns:p14="http://schemas.microsoft.com/office/powerpoint/2010/main" val="3343860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Conferences</a:t>
            </a:r>
            <a:endParaRPr lang="en-CA" dirty="0"/>
          </a:p>
        </p:txBody>
      </p:sp>
      <p:sp>
        <p:nvSpPr>
          <p:cNvPr id="3" name="Content Placeholder 2"/>
          <p:cNvSpPr>
            <a:spLocks noGrp="1"/>
          </p:cNvSpPr>
          <p:nvPr>
            <p:ph idx="1"/>
          </p:nvPr>
        </p:nvSpPr>
        <p:spPr/>
        <p:txBody>
          <a:bodyPr>
            <a:normAutofit/>
          </a:bodyPr>
          <a:lstStyle/>
          <a:p>
            <a:pPr marL="0" indent="0">
              <a:buNone/>
            </a:pPr>
            <a:r>
              <a:rPr lang="en-CA" sz="3600" dirty="0" smtClean="0"/>
              <a:t>Conferences</a:t>
            </a:r>
          </a:p>
          <a:p>
            <a:r>
              <a:rPr lang="en-CA" dirty="0" smtClean="0"/>
              <a:t>specific themes</a:t>
            </a:r>
          </a:p>
          <a:p>
            <a:pPr marL="0" indent="0">
              <a:buNone/>
            </a:pPr>
            <a:endParaRPr lang="en-CA" dirty="0" smtClean="0"/>
          </a:p>
          <a:p>
            <a:r>
              <a:rPr lang="en-CA" dirty="0" smtClean="0"/>
              <a:t>Smaller more </a:t>
            </a:r>
            <a:r>
              <a:rPr lang="en-CA" dirty="0"/>
              <a:t>focused groups</a:t>
            </a:r>
          </a:p>
        </p:txBody>
      </p:sp>
    </p:spTree>
    <p:extLst>
      <p:ext uri="{BB962C8B-B14F-4D97-AF65-F5344CB8AC3E}">
        <p14:creationId xmlns:p14="http://schemas.microsoft.com/office/powerpoint/2010/main" val="360694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MCIT</a:t>
            </a:r>
            <a:endParaRPr lang="en-CA" dirty="0"/>
          </a:p>
        </p:txBody>
      </p:sp>
      <p:sp>
        <p:nvSpPr>
          <p:cNvPr id="3" name="Content Placeholder 2"/>
          <p:cNvSpPr>
            <a:spLocks noGrp="1"/>
          </p:cNvSpPr>
          <p:nvPr>
            <p:ph idx="1"/>
          </p:nvPr>
        </p:nvSpPr>
        <p:spPr/>
        <p:txBody>
          <a:bodyPr>
            <a:normAutofit/>
          </a:bodyPr>
          <a:lstStyle/>
          <a:p>
            <a:r>
              <a:rPr lang="en-CA" dirty="0"/>
              <a:t>Trade shows/trade fairs can be stand-alone events, or adjoin a convention or </a:t>
            </a:r>
            <a:r>
              <a:rPr lang="en-CA" dirty="0" smtClean="0"/>
              <a:t>conference</a:t>
            </a:r>
          </a:p>
          <a:p>
            <a:r>
              <a:rPr lang="en-CA" dirty="0" smtClean="0"/>
              <a:t> Seminars</a:t>
            </a:r>
            <a:r>
              <a:rPr lang="en-CA" dirty="0"/>
              <a:t>, workshops, and retreats are examples of smaller-scale MCIT events.</a:t>
            </a:r>
          </a:p>
        </p:txBody>
      </p:sp>
    </p:spTree>
    <p:extLst>
      <p:ext uri="{BB962C8B-B14F-4D97-AF65-F5344CB8AC3E}">
        <p14:creationId xmlns:p14="http://schemas.microsoft.com/office/powerpoint/2010/main" val="1487233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Incentive Travel</a:t>
            </a:r>
            <a:endParaRPr lang="en-CA"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dirty="0" smtClean="0"/>
              <a:t>The</a:t>
            </a:r>
            <a:r>
              <a:rPr lang="en-CA" b="1" dirty="0" smtClean="0"/>
              <a:t> </a:t>
            </a:r>
            <a:r>
              <a:rPr lang="en-CA" b="1" dirty="0"/>
              <a:t>Society of Incentive Travel Excellence (SITE) </a:t>
            </a:r>
            <a:r>
              <a:rPr lang="en-CA" dirty="0"/>
              <a:t>has explained that</a:t>
            </a:r>
            <a:r>
              <a:rPr lang="en-CA" b="1" dirty="0"/>
              <a:t> incentive travel</a:t>
            </a:r>
            <a:r>
              <a:rPr lang="en-CA" dirty="0"/>
              <a:t> involves “motivational and performance improvement strategies of which travel is a key component” (2014).</a:t>
            </a:r>
          </a:p>
        </p:txBody>
      </p:sp>
    </p:spTree>
    <p:extLst>
      <p:ext uri="{BB962C8B-B14F-4D97-AF65-F5344CB8AC3E}">
        <p14:creationId xmlns:p14="http://schemas.microsoft.com/office/powerpoint/2010/main" val="3650558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Convention Centres</a:t>
            </a:r>
            <a:endParaRPr lang="en-CA" dirty="0"/>
          </a:p>
        </p:txBody>
      </p:sp>
      <p:sp>
        <p:nvSpPr>
          <p:cNvPr id="3" name="Content Placeholder 2"/>
          <p:cNvSpPr>
            <a:spLocks noGrp="1"/>
          </p:cNvSpPr>
          <p:nvPr>
            <p:ph idx="1"/>
          </p:nvPr>
        </p:nvSpPr>
        <p:spPr>
          <a:xfrm>
            <a:off x="1781503" y="2133600"/>
            <a:ext cx="7076747" cy="4180114"/>
          </a:xfrm>
        </p:spPr>
        <p:txBody>
          <a:bodyPr/>
          <a:lstStyle/>
          <a:p>
            <a:pPr marL="0" indent="0">
              <a:buNone/>
            </a:pPr>
            <a:r>
              <a:rPr lang="en-CA" dirty="0"/>
              <a:t>Key success factors for convention venues include:</a:t>
            </a:r>
          </a:p>
          <a:p>
            <a:r>
              <a:rPr lang="en-CA" dirty="0"/>
              <a:t>Air access to the destination</a:t>
            </a:r>
          </a:p>
          <a:p>
            <a:r>
              <a:rPr lang="en-CA" dirty="0"/>
              <a:t>Quality hotels close to or adjacent to the venue</a:t>
            </a:r>
          </a:p>
          <a:p>
            <a:r>
              <a:rPr lang="en-CA" dirty="0"/>
              <a:t>Quality venue space</a:t>
            </a:r>
          </a:p>
          <a:p>
            <a:r>
              <a:rPr lang="en-CA" dirty="0"/>
              <a:t>Relative cost of the destination and venue</a:t>
            </a:r>
          </a:p>
          <a:p>
            <a:r>
              <a:rPr lang="en-CA" dirty="0"/>
              <a:t>Attractiveness of the </a:t>
            </a:r>
            <a:r>
              <a:rPr lang="en-CA" dirty="0" smtClean="0"/>
              <a:t>destination</a:t>
            </a:r>
          </a:p>
          <a:p>
            <a:pPr marL="0" indent="0">
              <a:buNone/>
            </a:pPr>
            <a:r>
              <a:rPr lang="en-CA" dirty="0" smtClean="0"/>
              <a:t>					(Owens, </a:t>
            </a:r>
            <a:r>
              <a:rPr lang="en-CA" dirty="0" err="1" smtClean="0"/>
              <a:t>n.d.</a:t>
            </a:r>
            <a:r>
              <a:rPr lang="en-CA" dirty="0" smtClean="0"/>
              <a:t>)</a:t>
            </a:r>
            <a:endParaRPr lang="en-CA" dirty="0"/>
          </a:p>
          <a:p>
            <a:endParaRPr lang="en-CA" dirty="0"/>
          </a:p>
        </p:txBody>
      </p:sp>
    </p:spTree>
    <p:extLst>
      <p:ext uri="{BB962C8B-B14F-4D97-AF65-F5344CB8AC3E}">
        <p14:creationId xmlns:p14="http://schemas.microsoft.com/office/powerpoint/2010/main" val="2856299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Attractions</a:t>
            </a:r>
            <a:endParaRPr lang="en-CA"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sz="2800" dirty="0" smtClean="0"/>
              <a:t>“Without </a:t>
            </a:r>
            <a:r>
              <a:rPr lang="en-CA" sz="2800" dirty="0"/>
              <a:t>attractions there would be no need for other tourism services. Indeed tourism as such would not exist if it were not for </a:t>
            </a:r>
            <a:r>
              <a:rPr lang="en-CA" sz="2800" dirty="0" smtClean="0"/>
              <a:t>attractions” </a:t>
            </a:r>
            <a:r>
              <a:rPr lang="en-CA" sz="2800" dirty="0"/>
              <a:t>(</a:t>
            </a:r>
            <a:r>
              <a:rPr lang="en-CA" sz="2800" dirty="0" err="1"/>
              <a:t>Swarbrooke</a:t>
            </a:r>
            <a:r>
              <a:rPr lang="en-CA" sz="2800" dirty="0"/>
              <a:t>, 2002, p. 3</a:t>
            </a:r>
            <a:r>
              <a:rPr lang="en-CA" sz="2800" dirty="0" smtClean="0"/>
              <a:t>).</a:t>
            </a:r>
          </a:p>
        </p:txBody>
      </p:sp>
    </p:spTree>
    <p:extLst>
      <p:ext uri="{BB962C8B-B14F-4D97-AF65-F5344CB8AC3E}">
        <p14:creationId xmlns:p14="http://schemas.microsoft.com/office/powerpoint/2010/main" val="230929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Attractions</a:t>
            </a:r>
            <a:endParaRPr lang="en-CA" dirty="0"/>
          </a:p>
        </p:txBody>
      </p:sp>
      <p:sp>
        <p:nvSpPr>
          <p:cNvPr id="3" name="Content Placeholder 2"/>
          <p:cNvSpPr>
            <a:spLocks noGrp="1"/>
          </p:cNvSpPr>
          <p:nvPr>
            <p:ph idx="1"/>
          </p:nvPr>
        </p:nvSpPr>
        <p:spPr>
          <a:xfrm>
            <a:off x="1781503" y="2133600"/>
            <a:ext cx="7076747" cy="4119154"/>
          </a:xfrm>
        </p:spPr>
        <p:txBody>
          <a:bodyPr>
            <a:normAutofit lnSpcReduction="10000"/>
          </a:bodyPr>
          <a:lstStyle/>
          <a:p>
            <a:pPr marL="0" indent="0">
              <a:buNone/>
            </a:pPr>
            <a:r>
              <a:rPr lang="en-CA" dirty="0" smtClean="0"/>
              <a:t>5 categories of Attractions:</a:t>
            </a:r>
          </a:p>
          <a:p>
            <a:pPr marL="0" indent="0">
              <a:buNone/>
            </a:pPr>
            <a:r>
              <a:rPr lang="en-CA" dirty="0" smtClean="0"/>
              <a:t>1. Heritage attractions</a:t>
            </a:r>
          </a:p>
          <a:p>
            <a:pPr marL="0" indent="0">
              <a:buNone/>
            </a:pPr>
            <a:r>
              <a:rPr lang="en-CA" dirty="0" smtClean="0"/>
              <a:t>2. Amusement/entertainment attractions</a:t>
            </a:r>
          </a:p>
          <a:p>
            <a:pPr marL="0" indent="0">
              <a:buNone/>
            </a:pPr>
            <a:r>
              <a:rPr lang="en-CA" dirty="0" smtClean="0"/>
              <a:t>3. Recreational attractions</a:t>
            </a:r>
          </a:p>
          <a:p>
            <a:pPr marL="0" indent="0">
              <a:buNone/>
            </a:pPr>
            <a:r>
              <a:rPr lang="en-CA" dirty="0" smtClean="0"/>
              <a:t>4. Commercial attractions</a:t>
            </a:r>
          </a:p>
          <a:p>
            <a:pPr marL="0" indent="0">
              <a:buNone/>
            </a:pPr>
            <a:r>
              <a:rPr lang="en-CA" dirty="0" smtClean="0"/>
              <a:t>5. Industrial attractions</a:t>
            </a:r>
          </a:p>
          <a:p>
            <a:pPr marL="0" indent="0">
              <a:buNone/>
            </a:pPr>
            <a:r>
              <a:rPr lang="en-CA" dirty="0" smtClean="0"/>
              <a:t>		(</a:t>
            </a:r>
            <a:r>
              <a:rPr lang="en-CA" dirty="0"/>
              <a:t>Canadian Tourism Commission, </a:t>
            </a:r>
            <a:r>
              <a:rPr lang="en-CA" dirty="0" smtClean="0"/>
              <a:t>1998)</a:t>
            </a:r>
            <a:endParaRPr lang="en-CA" dirty="0"/>
          </a:p>
        </p:txBody>
      </p:sp>
    </p:spTree>
    <p:extLst>
      <p:ext uri="{BB962C8B-B14F-4D97-AF65-F5344CB8AC3E}">
        <p14:creationId xmlns:p14="http://schemas.microsoft.com/office/powerpoint/2010/main" val="691005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Cultural Heritage Tourism</a:t>
            </a:r>
            <a:endParaRPr lang="en-CA" dirty="0"/>
          </a:p>
        </p:txBody>
      </p:sp>
      <p:sp>
        <p:nvSpPr>
          <p:cNvPr id="3" name="Content Placeholder 2"/>
          <p:cNvSpPr>
            <a:spLocks noGrp="1"/>
          </p:cNvSpPr>
          <p:nvPr>
            <p:ph idx="1"/>
          </p:nvPr>
        </p:nvSpPr>
        <p:spPr/>
        <p:txBody>
          <a:bodyPr/>
          <a:lstStyle/>
          <a:p>
            <a:pPr marL="0" indent="0">
              <a:buNone/>
            </a:pPr>
            <a:r>
              <a:rPr lang="en-CA" dirty="0"/>
              <a:t>The Canadian Tourism Commission has defined it as tourism “occurring when participation in a cultural or heritage activity is a significant factor for traveling. Cultural tourism includes performing arts (theatre, dance, and music), visual arts and crafts, festivals, museums and cultural centres, and historic sites and interpretive centres” (</a:t>
            </a:r>
            <a:r>
              <a:rPr lang="en-CA" dirty="0" err="1"/>
              <a:t>LinkBC</a:t>
            </a:r>
            <a:r>
              <a:rPr lang="en-CA" dirty="0"/>
              <a:t>, 2012).</a:t>
            </a:r>
          </a:p>
        </p:txBody>
      </p:sp>
    </p:spTree>
    <p:extLst>
      <p:ext uri="{BB962C8B-B14F-4D97-AF65-F5344CB8AC3E}">
        <p14:creationId xmlns:p14="http://schemas.microsoft.com/office/powerpoint/2010/main" val="2894084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a:t>
            </a:r>
            <a:endParaRPr lang="en-CA" dirty="0"/>
          </a:p>
        </p:txBody>
      </p:sp>
      <p:sp>
        <p:nvSpPr>
          <p:cNvPr id="3" name="Content Placeholder 2"/>
          <p:cNvSpPr>
            <a:spLocks noGrp="1"/>
          </p:cNvSpPr>
          <p:nvPr>
            <p:ph idx="1"/>
          </p:nvPr>
        </p:nvSpPr>
        <p:spPr/>
        <p:txBody>
          <a:bodyPr/>
          <a:lstStyle/>
          <a:p>
            <a:pPr marL="0" indent="0">
              <a:buNone/>
            </a:pPr>
            <a:r>
              <a:rPr lang="en-CA" dirty="0"/>
              <a:t>Introduction to Tourism and Hospitality in BC by Morgan Westcott, Editor, (c) </a:t>
            </a:r>
            <a:r>
              <a:rPr lang="en-CA" dirty="0" err="1"/>
              <a:t>Capilano</a:t>
            </a:r>
            <a:r>
              <a:rPr lang="en-CA" dirty="0"/>
              <a:t> University is used under a CC-BY 4.0 International license. </a:t>
            </a:r>
            <a:endParaRPr lang="en-CA" dirty="0" smtClean="0"/>
          </a:p>
          <a:p>
            <a:pPr marL="0" indent="0">
              <a:buNone/>
            </a:pPr>
            <a:r>
              <a:rPr lang="en-CA" dirty="0" smtClean="0"/>
              <a:t>This </a:t>
            </a:r>
            <a:r>
              <a:rPr lang="en-CA" dirty="0"/>
              <a:t>chapter is by </a:t>
            </a:r>
            <a:r>
              <a:rPr lang="en-CA" smtClean="0"/>
              <a:t>Donna Owens </a:t>
            </a:r>
            <a:r>
              <a:rPr lang="en-CA" dirty="0"/>
              <a:t>and is used under a CC-BY 4.0 International license.</a:t>
            </a:r>
            <a:br>
              <a:rPr lang="en-CA" dirty="0"/>
            </a:br>
            <a:endParaRPr lang="en-CA" dirty="0"/>
          </a:p>
        </p:txBody>
      </p:sp>
    </p:spTree>
    <p:extLst>
      <p:ext uri="{BB962C8B-B14F-4D97-AF65-F5344CB8AC3E}">
        <p14:creationId xmlns:p14="http://schemas.microsoft.com/office/powerpoint/2010/main" val="3562430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Cultural Heritage Tourism</a:t>
            </a:r>
            <a:endParaRPr lang="en-CA" dirty="0"/>
          </a:p>
        </p:txBody>
      </p:sp>
      <p:sp>
        <p:nvSpPr>
          <p:cNvPr id="3" name="Content Placeholder 2"/>
          <p:cNvSpPr>
            <a:spLocks noGrp="1"/>
          </p:cNvSpPr>
          <p:nvPr>
            <p:ph idx="1"/>
          </p:nvPr>
        </p:nvSpPr>
        <p:spPr/>
        <p:txBody>
          <a:bodyPr/>
          <a:lstStyle/>
          <a:p>
            <a:r>
              <a:rPr lang="en-CA" dirty="0" smtClean="0"/>
              <a:t>Performing Arts</a:t>
            </a:r>
          </a:p>
          <a:p>
            <a:r>
              <a:rPr lang="en-CA" dirty="0" smtClean="0"/>
              <a:t>Art Museums and Galleries</a:t>
            </a:r>
          </a:p>
          <a:p>
            <a:r>
              <a:rPr lang="en-CA" dirty="0" smtClean="0"/>
              <a:t>Museums</a:t>
            </a:r>
          </a:p>
          <a:p>
            <a:r>
              <a:rPr lang="en-CA" dirty="0" smtClean="0"/>
              <a:t>Botanical Gardens</a:t>
            </a:r>
          </a:p>
          <a:p>
            <a:r>
              <a:rPr lang="en-CA" dirty="0" smtClean="0"/>
              <a:t>Zoos</a:t>
            </a:r>
            <a:endParaRPr lang="en-CA" dirty="0"/>
          </a:p>
        </p:txBody>
      </p:sp>
    </p:spTree>
    <p:extLst>
      <p:ext uri="{BB962C8B-B14F-4D97-AF65-F5344CB8AC3E}">
        <p14:creationId xmlns:p14="http://schemas.microsoft.com/office/powerpoint/2010/main" val="2296944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Attractions Continues</a:t>
            </a:r>
            <a:endParaRPr lang="en-CA" dirty="0"/>
          </a:p>
        </p:txBody>
      </p:sp>
      <p:sp>
        <p:nvSpPr>
          <p:cNvPr id="3" name="Content Placeholder 2"/>
          <p:cNvSpPr>
            <a:spLocks noGrp="1"/>
          </p:cNvSpPr>
          <p:nvPr>
            <p:ph idx="1"/>
          </p:nvPr>
        </p:nvSpPr>
        <p:spPr/>
        <p:txBody>
          <a:bodyPr/>
          <a:lstStyle/>
          <a:p>
            <a:r>
              <a:rPr lang="en-CA" dirty="0" smtClean="0"/>
              <a:t>Amusement and Theme Parks</a:t>
            </a:r>
          </a:p>
          <a:p>
            <a:r>
              <a:rPr lang="en-CA" dirty="0" smtClean="0"/>
              <a:t>Motion Picture and Video Exhibitions</a:t>
            </a:r>
          </a:p>
          <a:p>
            <a:r>
              <a:rPr lang="en-CA" dirty="0" smtClean="0"/>
              <a:t>Spectator and Sport Tourism</a:t>
            </a:r>
          </a:p>
          <a:p>
            <a:r>
              <a:rPr lang="en-CA" dirty="0" smtClean="0"/>
              <a:t>Gaming</a:t>
            </a:r>
          </a:p>
          <a:p>
            <a:endParaRPr lang="en-CA" dirty="0"/>
          </a:p>
        </p:txBody>
      </p:sp>
    </p:spTree>
    <p:extLst>
      <p:ext uri="{BB962C8B-B14F-4D97-AF65-F5344CB8AC3E}">
        <p14:creationId xmlns:p14="http://schemas.microsoft.com/office/powerpoint/2010/main" val="3046122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Agritourism</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err="1"/>
              <a:t>Agritourism</a:t>
            </a:r>
            <a:r>
              <a:rPr lang="en-CA" dirty="0"/>
              <a:t> products and services can be categorized into three themes:</a:t>
            </a:r>
          </a:p>
          <a:p>
            <a:r>
              <a:rPr lang="en-CA" dirty="0"/>
              <a:t>Fixed attractions such as historic farms, living farms, museums, food processing facilities, and natural areas</a:t>
            </a:r>
          </a:p>
          <a:p>
            <a:r>
              <a:rPr lang="en-CA" dirty="0"/>
              <a:t>Events based on an agricultural theme such as conferences, rodeos, agricultural fairs, and food festivals</a:t>
            </a:r>
          </a:p>
          <a:p>
            <a:r>
              <a:rPr lang="en-CA" dirty="0"/>
              <a:t>Services such as accommodations (B&amp;Bs), tours, retailing (farm produce and products), and activities (fishing, hiking, etc.) that incorporate agricultural products and/or </a:t>
            </a:r>
            <a:r>
              <a:rPr lang="en-CA" dirty="0" smtClean="0"/>
              <a:t>experiences </a:t>
            </a:r>
            <a:r>
              <a:rPr lang="en-CA" dirty="0"/>
              <a:t>(SOTC, 2011</a:t>
            </a:r>
            <a:r>
              <a:rPr lang="en-CA" dirty="0" smtClean="0"/>
              <a:t>).</a:t>
            </a:r>
            <a:endParaRPr lang="en-CA" dirty="0"/>
          </a:p>
          <a:p>
            <a:endParaRPr lang="en-CA" dirty="0"/>
          </a:p>
        </p:txBody>
      </p:sp>
    </p:spTree>
    <p:extLst>
      <p:ext uri="{BB962C8B-B14F-4D97-AF65-F5344CB8AC3E}">
        <p14:creationId xmlns:p14="http://schemas.microsoft.com/office/powerpoint/2010/main" val="549609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Culinary Tourism</a:t>
            </a:r>
            <a:endParaRPr lang="en-CA" dirty="0"/>
          </a:p>
        </p:txBody>
      </p:sp>
      <p:sp>
        <p:nvSpPr>
          <p:cNvPr id="3" name="Content Placeholder 2"/>
          <p:cNvSpPr>
            <a:spLocks noGrp="1"/>
          </p:cNvSpPr>
          <p:nvPr>
            <p:ph idx="1"/>
          </p:nvPr>
        </p:nvSpPr>
        <p:spPr/>
        <p:txBody>
          <a:bodyPr>
            <a:normAutofit/>
          </a:bodyPr>
          <a:lstStyle/>
          <a:p>
            <a:pPr marL="0" indent="0">
              <a:buNone/>
            </a:pPr>
            <a:r>
              <a:rPr lang="en-CA" sz="2800" b="1" dirty="0"/>
              <a:t>Culinary tourism</a:t>
            </a:r>
            <a:r>
              <a:rPr lang="en-CA" sz="2800" dirty="0"/>
              <a:t> refers to “any tourism experience in which one learns about, appreciates, and/or consumes food and drink that reflects the local, regional, or national cuisine, heritage, culture, tradition, or culinary techniques” (Ontario Culinary Tourism Alliance, 2013).</a:t>
            </a:r>
          </a:p>
        </p:txBody>
      </p:sp>
    </p:spTree>
    <p:extLst>
      <p:ext uri="{BB962C8B-B14F-4D97-AF65-F5344CB8AC3E}">
        <p14:creationId xmlns:p14="http://schemas.microsoft.com/office/powerpoint/2010/main" val="1230682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Wine Tourism</a:t>
            </a:r>
            <a:endParaRPr lang="en-CA" dirty="0"/>
          </a:p>
        </p:txBody>
      </p:sp>
      <p:sp>
        <p:nvSpPr>
          <p:cNvPr id="3" name="Content Placeholder 2"/>
          <p:cNvSpPr>
            <a:spLocks noGrp="1"/>
          </p:cNvSpPr>
          <p:nvPr>
            <p:ph idx="1"/>
          </p:nvPr>
        </p:nvSpPr>
        <p:spPr/>
        <p:txBody>
          <a:bodyPr/>
          <a:lstStyle/>
          <a:p>
            <a:r>
              <a:rPr lang="en-CA" dirty="0" smtClean="0"/>
              <a:t>More </a:t>
            </a:r>
            <a:r>
              <a:rPr lang="en-CA" dirty="0"/>
              <a:t>than 200 wineries in BC, ranging from small family-run vineyards to large estate </a:t>
            </a:r>
            <a:r>
              <a:rPr lang="en-CA" dirty="0" smtClean="0"/>
              <a:t>operations</a:t>
            </a:r>
          </a:p>
          <a:p>
            <a:r>
              <a:rPr lang="en-CA" dirty="0" smtClean="0"/>
              <a:t>In </a:t>
            </a:r>
            <a:r>
              <a:rPr lang="en-CA" dirty="0"/>
              <a:t>2011, BC’s wine industry generated $1.43 billion in business </a:t>
            </a:r>
            <a:r>
              <a:rPr lang="en-CA" dirty="0" smtClean="0"/>
              <a:t>revenue</a:t>
            </a:r>
          </a:p>
          <a:p>
            <a:r>
              <a:rPr lang="en-CA" dirty="0" smtClean="0"/>
              <a:t> Directly </a:t>
            </a:r>
            <a:r>
              <a:rPr lang="en-CA" dirty="0"/>
              <a:t>or indirectly supported over 10,000 full-time jobs </a:t>
            </a:r>
            <a:endParaRPr lang="en-CA" dirty="0" smtClean="0"/>
          </a:p>
          <a:p>
            <a:pPr marL="0" indent="0">
              <a:buNone/>
            </a:pPr>
            <a:r>
              <a:rPr lang="en-CA" dirty="0"/>
              <a:t>	</a:t>
            </a:r>
            <a:r>
              <a:rPr lang="en-CA" dirty="0" smtClean="0"/>
              <a:t>		(</a:t>
            </a:r>
            <a:r>
              <a:rPr lang="en-CA" dirty="0"/>
              <a:t>Frank, </a:t>
            </a:r>
            <a:r>
              <a:rPr lang="en-CA" dirty="0" err="1"/>
              <a:t>Rimerman</a:t>
            </a:r>
            <a:r>
              <a:rPr lang="en-CA" dirty="0"/>
              <a:t> + Co, 2013</a:t>
            </a:r>
            <a:r>
              <a:rPr lang="en-CA" dirty="0" smtClean="0"/>
              <a:t>)</a:t>
            </a:r>
            <a:endParaRPr lang="en-CA" dirty="0"/>
          </a:p>
        </p:txBody>
      </p:sp>
    </p:spTree>
    <p:extLst>
      <p:ext uri="{BB962C8B-B14F-4D97-AF65-F5344CB8AC3E}">
        <p14:creationId xmlns:p14="http://schemas.microsoft.com/office/powerpoint/2010/main" val="3945626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68481023"/>
              </p:ext>
            </p:extLst>
          </p:nvPr>
        </p:nvGraphicFramePr>
        <p:xfrm>
          <a:off x="357051" y="618307"/>
          <a:ext cx="8569234" cy="6130835"/>
        </p:xfrm>
        <a:graphic>
          <a:graphicData uri="http://schemas.openxmlformats.org/drawingml/2006/table">
            <a:tbl>
              <a:tblPr/>
              <a:tblGrid>
                <a:gridCol w="4284617"/>
                <a:gridCol w="4284617"/>
              </a:tblGrid>
              <a:tr h="390144">
                <a:tc gridSpan="2">
                  <a:txBody>
                    <a:bodyPr/>
                    <a:lstStyle/>
                    <a:p>
                      <a:r>
                        <a:rPr lang="en-CA" sz="1000">
                          <a:effectLst/>
                        </a:rPr>
                        <a:t>Table 6.2: Impacts of entertainment activities (festivals, events, attractions) on the guest and host communities</a:t>
                      </a:r>
                    </a:p>
                  </a:txBody>
                  <a:tcPr marL="36296" marR="36296" marT="18148" marB="18148" anchor="ctr">
                    <a:lnL>
                      <a:noFill/>
                    </a:lnL>
                    <a:lnR>
                      <a:noFill/>
                    </a:lnR>
                    <a:lnT>
                      <a:noFill/>
                    </a:lnT>
                    <a:lnB>
                      <a:noFill/>
                    </a:lnB>
                  </a:tcPr>
                </a:tc>
                <a:tc hMerge="1">
                  <a:txBody>
                    <a:bodyPr/>
                    <a:lstStyle/>
                    <a:p>
                      <a:endParaRPr lang="en-CA"/>
                    </a:p>
                  </a:txBody>
                  <a:tcPr/>
                </a:tc>
              </a:tr>
              <a:tr h="390144">
                <a:tc>
                  <a:txBody>
                    <a:bodyPr/>
                    <a:lstStyle/>
                    <a:p>
                      <a:pPr algn="ctr"/>
                      <a:r>
                        <a:rPr lang="en-CA" sz="1000" b="1">
                          <a:effectLst/>
                        </a:rPr>
                        <a:t>Social and Cultural Impacts</a:t>
                      </a:r>
                    </a:p>
                  </a:txBody>
                  <a:tcPr marL="36296" marR="36296" marT="18148" marB="18148" anchor="ctr">
                    <a:lnL>
                      <a:noFill/>
                    </a:lnL>
                    <a:lnR>
                      <a:noFill/>
                    </a:lnR>
                    <a:lnT>
                      <a:noFill/>
                    </a:lnT>
                    <a:lnB>
                      <a:noFill/>
                    </a:lnB>
                  </a:tcPr>
                </a:tc>
                <a:tc>
                  <a:txBody>
                    <a:bodyPr/>
                    <a:lstStyle/>
                    <a:p>
                      <a:pPr algn="ctr"/>
                      <a:r>
                        <a:rPr lang="en-CA" sz="1000" b="1">
                          <a:effectLst/>
                        </a:rPr>
                        <a:t>Physical and Environmental Impacts</a:t>
                      </a:r>
                    </a:p>
                  </a:txBody>
                  <a:tcPr marL="36296" marR="36296" marT="18148" marB="18148" anchor="ctr">
                    <a:lnL>
                      <a:noFill/>
                    </a:lnL>
                    <a:lnR>
                      <a:noFill/>
                    </a:lnR>
                    <a:lnT>
                      <a:noFill/>
                    </a:lnT>
                    <a:lnB>
                      <a:noFill/>
                    </a:lnB>
                  </a:tcPr>
                </a:tc>
              </a:tr>
              <a:tr h="222940">
                <a:tc>
                  <a:txBody>
                    <a:bodyPr/>
                    <a:lstStyle/>
                    <a:p>
                      <a:pPr algn="ctr"/>
                      <a:r>
                        <a:rPr lang="en-CA" sz="1000" b="1">
                          <a:effectLst/>
                        </a:rPr>
                        <a:t>Positive</a:t>
                      </a:r>
                      <a:endParaRPr lang="en-CA" sz="1000">
                        <a:effectLst/>
                      </a:endParaRPr>
                    </a:p>
                  </a:txBody>
                  <a:tcPr marL="36296" marR="36296" marT="18148" marB="18148" anchor="ctr">
                    <a:lnL>
                      <a:noFill/>
                    </a:lnL>
                    <a:lnR>
                      <a:noFill/>
                    </a:lnR>
                    <a:lnT>
                      <a:noFill/>
                    </a:lnT>
                    <a:lnB>
                      <a:noFill/>
                    </a:lnB>
                  </a:tcPr>
                </a:tc>
                <a:tc>
                  <a:txBody>
                    <a:bodyPr/>
                    <a:lstStyle/>
                    <a:p>
                      <a:pPr algn="ctr"/>
                      <a:r>
                        <a:rPr lang="en-CA" sz="1000" b="1">
                          <a:effectLst/>
                        </a:rPr>
                        <a:t>Positive</a:t>
                      </a:r>
                      <a:endParaRPr lang="en-CA" sz="1000">
                        <a:effectLst/>
                      </a:endParaRPr>
                    </a:p>
                  </a:txBody>
                  <a:tcPr marL="36296" marR="36296" marT="18148" marB="18148" anchor="ctr">
                    <a:lnL>
                      <a:noFill/>
                    </a:lnL>
                    <a:lnR>
                      <a:noFill/>
                    </a:lnR>
                    <a:lnT>
                      <a:noFill/>
                    </a:lnT>
                    <a:lnB>
                      <a:noFill/>
                    </a:lnB>
                  </a:tcPr>
                </a:tc>
              </a:tr>
              <a:tr h="1058961">
                <a:tc>
                  <a:txBody>
                    <a:bodyPr/>
                    <a:lstStyle/>
                    <a:p>
                      <a:pPr>
                        <a:buFont typeface="Arial" panose="020B0604020202020204" pitchFamily="34" charset="0"/>
                        <a:buChar char="•"/>
                      </a:pPr>
                      <a:r>
                        <a:rPr lang="en-CA" sz="1000">
                          <a:effectLst/>
                        </a:rPr>
                        <a:t>Shared experience</a:t>
                      </a:r>
                    </a:p>
                    <a:p>
                      <a:pPr>
                        <a:buFont typeface="Arial" panose="020B0604020202020204" pitchFamily="34" charset="0"/>
                        <a:buChar char="•"/>
                      </a:pPr>
                      <a:r>
                        <a:rPr lang="en-CA" sz="1000">
                          <a:effectLst/>
                        </a:rPr>
                        <a:t>Revitalizing traditions</a:t>
                      </a:r>
                    </a:p>
                    <a:p>
                      <a:pPr>
                        <a:buFont typeface="Arial" panose="020B0604020202020204" pitchFamily="34" charset="0"/>
                        <a:buChar char="•"/>
                      </a:pPr>
                      <a:r>
                        <a:rPr lang="en-CA" sz="1000">
                          <a:effectLst/>
                        </a:rPr>
                        <a:t>Building community pride</a:t>
                      </a:r>
                    </a:p>
                    <a:p>
                      <a:pPr>
                        <a:buFont typeface="Arial" panose="020B0604020202020204" pitchFamily="34" charset="0"/>
                        <a:buChar char="•"/>
                      </a:pPr>
                      <a:r>
                        <a:rPr lang="en-CA" sz="1000">
                          <a:effectLst/>
                        </a:rPr>
                        <a:t>Assisting community groups</a:t>
                      </a:r>
                    </a:p>
                    <a:p>
                      <a:pPr>
                        <a:buFont typeface="Arial" panose="020B0604020202020204" pitchFamily="34" charset="0"/>
                        <a:buChar char="•"/>
                      </a:pPr>
                      <a:r>
                        <a:rPr lang="en-CA" sz="1000">
                          <a:effectLst/>
                        </a:rPr>
                        <a:t>Expanding cultural perspectives</a:t>
                      </a:r>
                    </a:p>
                  </a:txBody>
                  <a:tcPr marL="36296" marR="36296" marT="18148" marB="18148" anchor="ctr">
                    <a:lnL>
                      <a:noFill/>
                    </a:lnL>
                    <a:lnR>
                      <a:noFill/>
                    </a:lnR>
                    <a:lnT>
                      <a:noFill/>
                    </a:lnT>
                    <a:lnB>
                      <a:noFill/>
                    </a:lnB>
                  </a:tcPr>
                </a:tc>
                <a:tc>
                  <a:txBody>
                    <a:bodyPr/>
                    <a:lstStyle/>
                    <a:p>
                      <a:pPr>
                        <a:buFont typeface="Arial" panose="020B0604020202020204" pitchFamily="34" charset="0"/>
                        <a:buChar char="•"/>
                      </a:pPr>
                      <a:r>
                        <a:rPr lang="en-CA" sz="1000">
                          <a:effectLst/>
                        </a:rPr>
                        <a:t>Increasing environmental awareness</a:t>
                      </a:r>
                    </a:p>
                    <a:p>
                      <a:pPr>
                        <a:buFont typeface="Arial" panose="020B0604020202020204" pitchFamily="34" charset="0"/>
                        <a:buChar char="•"/>
                      </a:pPr>
                      <a:r>
                        <a:rPr lang="en-CA" sz="1000">
                          <a:effectLst/>
                        </a:rPr>
                        <a:t>Ensuring infrastructure legacy</a:t>
                      </a:r>
                    </a:p>
                    <a:p>
                      <a:pPr>
                        <a:buFont typeface="Arial" panose="020B0604020202020204" pitchFamily="34" charset="0"/>
                        <a:buChar char="•"/>
                      </a:pPr>
                      <a:r>
                        <a:rPr lang="en-CA" sz="1000">
                          <a:effectLst/>
                        </a:rPr>
                        <a:t>Improved transport/communications</a:t>
                      </a:r>
                    </a:p>
                    <a:p>
                      <a:pPr>
                        <a:buFont typeface="Arial" panose="020B0604020202020204" pitchFamily="34" charset="0"/>
                        <a:buChar char="•"/>
                      </a:pPr>
                      <a:r>
                        <a:rPr lang="en-CA" sz="1000">
                          <a:effectLst/>
                        </a:rPr>
                        <a:t>Urban transformation and renewal</a:t>
                      </a:r>
                    </a:p>
                  </a:txBody>
                  <a:tcPr marL="36296" marR="36296" marT="18148" marB="18148" anchor="ctr">
                    <a:lnL>
                      <a:noFill/>
                    </a:lnL>
                    <a:lnR>
                      <a:noFill/>
                    </a:lnR>
                    <a:lnT>
                      <a:noFill/>
                    </a:lnT>
                    <a:lnB>
                      <a:noFill/>
                    </a:lnB>
                  </a:tcPr>
                </a:tc>
              </a:tr>
              <a:tr h="222940">
                <a:tc>
                  <a:txBody>
                    <a:bodyPr/>
                    <a:lstStyle/>
                    <a:p>
                      <a:pPr algn="ctr"/>
                      <a:r>
                        <a:rPr lang="en-CA" sz="1000" b="1">
                          <a:effectLst/>
                        </a:rPr>
                        <a:t>Negative</a:t>
                      </a:r>
                      <a:endParaRPr lang="en-CA" sz="1000">
                        <a:effectLst/>
                      </a:endParaRPr>
                    </a:p>
                  </a:txBody>
                  <a:tcPr marL="36296" marR="36296" marT="18148" marB="18148" anchor="ctr">
                    <a:lnL>
                      <a:noFill/>
                    </a:lnL>
                    <a:lnR>
                      <a:noFill/>
                    </a:lnR>
                    <a:lnT>
                      <a:noFill/>
                    </a:lnT>
                    <a:lnB>
                      <a:noFill/>
                    </a:lnB>
                  </a:tcPr>
                </a:tc>
                <a:tc>
                  <a:txBody>
                    <a:bodyPr/>
                    <a:lstStyle/>
                    <a:p>
                      <a:pPr algn="ctr"/>
                      <a:r>
                        <a:rPr lang="en-CA" sz="1000" b="1">
                          <a:effectLst/>
                        </a:rPr>
                        <a:t>Negative</a:t>
                      </a:r>
                      <a:endParaRPr lang="en-CA" sz="1000">
                        <a:effectLst/>
                      </a:endParaRPr>
                    </a:p>
                  </a:txBody>
                  <a:tcPr marL="36296" marR="36296" marT="18148" marB="18148" anchor="ctr">
                    <a:lnL>
                      <a:noFill/>
                    </a:lnL>
                    <a:lnR>
                      <a:noFill/>
                    </a:lnR>
                    <a:lnT>
                      <a:noFill/>
                    </a:lnT>
                    <a:lnB>
                      <a:noFill/>
                    </a:lnB>
                  </a:tcPr>
                </a:tc>
              </a:tr>
              <a:tr h="891757">
                <a:tc>
                  <a:txBody>
                    <a:bodyPr/>
                    <a:lstStyle/>
                    <a:p>
                      <a:pPr algn="l">
                        <a:buFont typeface="Arial" panose="020B0604020202020204" pitchFamily="34" charset="0"/>
                        <a:buChar char="•"/>
                      </a:pPr>
                      <a:r>
                        <a:rPr lang="en-CA" sz="1000" dirty="0">
                          <a:effectLst/>
                        </a:rPr>
                        <a:t>Community alienation</a:t>
                      </a:r>
                    </a:p>
                    <a:p>
                      <a:pPr algn="l">
                        <a:buFont typeface="Arial" panose="020B0604020202020204" pitchFamily="34" charset="0"/>
                        <a:buChar char="•"/>
                      </a:pPr>
                      <a:r>
                        <a:rPr lang="en-CA" sz="1000" dirty="0">
                          <a:effectLst/>
                        </a:rPr>
                        <a:t>Negative community image</a:t>
                      </a:r>
                    </a:p>
                    <a:p>
                      <a:pPr algn="l">
                        <a:buFont typeface="Arial" panose="020B0604020202020204" pitchFamily="34" charset="0"/>
                        <a:buChar char="•"/>
                      </a:pPr>
                      <a:r>
                        <a:rPr lang="en-CA" sz="1000" dirty="0">
                          <a:effectLst/>
                        </a:rPr>
                        <a:t>Bad behaviour</a:t>
                      </a:r>
                    </a:p>
                    <a:p>
                      <a:pPr algn="l">
                        <a:buFont typeface="Arial" panose="020B0604020202020204" pitchFamily="34" charset="0"/>
                        <a:buChar char="•"/>
                      </a:pPr>
                      <a:r>
                        <a:rPr lang="en-CA" sz="1000" dirty="0">
                          <a:effectLst/>
                        </a:rPr>
                        <a:t>Substance abuse or addiction</a:t>
                      </a:r>
                    </a:p>
                    <a:p>
                      <a:pPr algn="l">
                        <a:buFont typeface="Arial" panose="020B0604020202020204" pitchFamily="34" charset="0"/>
                        <a:buChar char="•"/>
                      </a:pPr>
                      <a:r>
                        <a:rPr lang="en-CA" sz="1000" dirty="0">
                          <a:effectLst/>
                        </a:rPr>
                        <a:t>Social dislocation</a:t>
                      </a:r>
                    </a:p>
                  </a:txBody>
                  <a:tcPr marL="36296" marR="36296" marT="18148" marB="18148" anchor="ctr">
                    <a:lnL>
                      <a:noFill/>
                    </a:lnL>
                    <a:lnR>
                      <a:noFill/>
                    </a:lnR>
                    <a:lnT>
                      <a:noFill/>
                    </a:lnT>
                    <a:lnB>
                      <a:noFill/>
                    </a:lnB>
                  </a:tcPr>
                </a:tc>
                <a:tc>
                  <a:txBody>
                    <a:bodyPr/>
                    <a:lstStyle/>
                    <a:p>
                      <a:pPr algn="l">
                        <a:buFont typeface="Arial" panose="020B0604020202020204" pitchFamily="34" charset="0"/>
                        <a:buChar char="•"/>
                      </a:pPr>
                      <a:r>
                        <a:rPr lang="en-CA" sz="1000">
                          <a:effectLst/>
                        </a:rPr>
                        <a:t>Environmental damage</a:t>
                      </a:r>
                    </a:p>
                    <a:p>
                      <a:pPr algn="l">
                        <a:buFont typeface="Arial" panose="020B0604020202020204" pitchFamily="34" charset="0"/>
                        <a:buChar char="•"/>
                      </a:pPr>
                      <a:r>
                        <a:rPr lang="en-CA" sz="1000">
                          <a:effectLst/>
                        </a:rPr>
                        <a:t>Pollution</a:t>
                      </a:r>
                    </a:p>
                    <a:p>
                      <a:pPr algn="l">
                        <a:buFont typeface="Arial" panose="020B0604020202020204" pitchFamily="34" charset="0"/>
                        <a:buChar char="•"/>
                      </a:pPr>
                      <a:r>
                        <a:rPr lang="en-CA" sz="1000">
                          <a:effectLst/>
                        </a:rPr>
                        <a:t>Destruction of heritage</a:t>
                      </a:r>
                    </a:p>
                    <a:p>
                      <a:pPr algn="l">
                        <a:buFont typeface="Arial" panose="020B0604020202020204" pitchFamily="34" charset="0"/>
                        <a:buChar char="•"/>
                      </a:pPr>
                      <a:r>
                        <a:rPr lang="en-CA" sz="1000">
                          <a:effectLst/>
                        </a:rPr>
                        <a:t>Noise disturbance</a:t>
                      </a:r>
                    </a:p>
                    <a:p>
                      <a:pPr algn="l">
                        <a:buFont typeface="Arial" panose="020B0604020202020204" pitchFamily="34" charset="0"/>
                        <a:buChar char="•"/>
                      </a:pPr>
                      <a:r>
                        <a:rPr lang="en-CA" sz="1000">
                          <a:effectLst/>
                        </a:rPr>
                        <a:t>Traffic congestion</a:t>
                      </a:r>
                    </a:p>
                  </a:txBody>
                  <a:tcPr marL="36296" marR="36296" marT="18148" marB="18148" anchor="ctr">
                    <a:lnL>
                      <a:noFill/>
                    </a:lnL>
                    <a:lnR>
                      <a:noFill/>
                    </a:lnR>
                    <a:lnT>
                      <a:noFill/>
                    </a:lnT>
                    <a:lnB>
                      <a:noFill/>
                    </a:lnB>
                  </a:tcPr>
                </a:tc>
              </a:tr>
              <a:tr h="222940">
                <a:tc>
                  <a:txBody>
                    <a:bodyPr/>
                    <a:lstStyle/>
                    <a:p>
                      <a:pPr algn="ctr"/>
                      <a:r>
                        <a:rPr lang="en-CA" sz="1000" b="1">
                          <a:effectLst/>
                        </a:rPr>
                        <a:t>Political Impacts</a:t>
                      </a:r>
                    </a:p>
                  </a:txBody>
                  <a:tcPr marL="36296" marR="36296" marT="18148" marB="18148" anchor="ctr">
                    <a:lnL>
                      <a:noFill/>
                    </a:lnL>
                    <a:lnR>
                      <a:noFill/>
                    </a:lnR>
                    <a:lnT>
                      <a:noFill/>
                    </a:lnT>
                    <a:lnB>
                      <a:noFill/>
                    </a:lnB>
                  </a:tcPr>
                </a:tc>
                <a:tc>
                  <a:txBody>
                    <a:bodyPr/>
                    <a:lstStyle/>
                    <a:p>
                      <a:pPr algn="ctr"/>
                      <a:r>
                        <a:rPr lang="en-CA" sz="1000" b="1">
                          <a:effectLst/>
                        </a:rPr>
                        <a:t>Tourist and Economic Impacts</a:t>
                      </a:r>
                    </a:p>
                  </a:txBody>
                  <a:tcPr marL="36296" marR="36296" marT="18148" marB="18148" anchor="ctr">
                    <a:lnL>
                      <a:noFill/>
                    </a:lnL>
                    <a:lnR>
                      <a:noFill/>
                    </a:lnR>
                    <a:lnT>
                      <a:noFill/>
                    </a:lnT>
                    <a:lnB>
                      <a:noFill/>
                    </a:lnB>
                  </a:tcPr>
                </a:tc>
              </a:tr>
              <a:tr h="222940">
                <a:tc>
                  <a:txBody>
                    <a:bodyPr/>
                    <a:lstStyle/>
                    <a:p>
                      <a:pPr algn="ctr"/>
                      <a:r>
                        <a:rPr lang="en-CA" sz="1000" b="1">
                          <a:effectLst/>
                        </a:rPr>
                        <a:t>Positive</a:t>
                      </a:r>
                      <a:endParaRPr lang="en-CA" sz="1000">
                        <a:effectLst/>
                      </a:endParaRPr>
                    </a:p>
                  </a:txBody>
                  <a:tcPr marL="36296" marR="36296" marT="18148" marB="18148" anchor="ctr">
                    <a:lnL>
                      <a:noFill/>
                    </a:lnL>
                    <a:lnR>
                      <a:noFill/>
                    </a:lnR>
                    <a:lnT>
                      <a:noFill/>
                    </a:lnT>
                    <a:lnB>
                      <a:noFill/>
                    </a:lnB>
                  </a:tcPr>
                </a:tc>
                <a:tc>
                  <a:txBody>
                    <a:bodyPr/>
                    <a:lstStyle/>
                    <a:p>
                      <a:pPr algn="ctr"/>
                      <a:r>
                        <a:rPr lang="en-CA" sz="1000" b="1">
                          <a:effectLst/>
                        </a:rPr>
                        <a:t>Positive</a:t>
                      </a:r>
                      <a:endParaRPr lang="en-CA" sz="1000">
                        <a:effectLst/>
                      </a:endParaRPr>
                    </a:p>
                  </a:txBody>
                  <a:tcPr marL="36296" marR="36296" marT="18148" marB="18148" anchor="ctr">
                    <a:lnL>
                      <a:noFill/>
                    </a:lnL>
                    <a:lnR>
                      <a:noFill/>
                    </a:lnR>
                    <a:lnT>
                      <a:noFill/>
                    </a:lnT>
                    <a:lnB>
                      <a:noFill/>
                    </a:lnB>
                  </a:tcPr>
                </a:tc>
              </a:tr>
              <a:tr h="1226168">
                <a:tc>
                  <a:txBody>
                    <a:bodyPr/>
                    <a:lstStyle/>
                    <a:p>
                      <a:pPr>
                        <a:buFont typeface="Arial" panose="020B0604020202020204" pitchFamily="34" charset="0"/>
                        <a:buChar char="•"/>
                      </a:pPr>
                      <a:r>
                        <a:rPr lang="en-CA" sz="1000">
                          <a:effectLst/>
                        </a:rPr>
                        <a:t>International prestige</a:t>
                      </a:r>
                    </a:p>
                    <a:p>
                      <a:pPr>
                        <a:buFont typeface="Arial" panose="020B0604020202020204" pitchFamily="34" charset="0"/>
                        <a:buChar char="•"/>
                      </a:pPr>
                      <a:r>
                        <a:rPr lang="en-CA" sz="1000">
                          <a:effectLst/>
                        </a:rPr>
                        <a:t>Improved profile</a:t>
                      </a:r>
                    </a:p>
                    <a:p>
                      <a:pPr>
                        <a:buFont typeface="Arial" panose="020B0604020202020204" pitchFamily="34" charset="0"/>
                        <a:buChar char="•"/>
                      </a:pPr>
                      <a:r>
                        <a:rPr lang="en-CA" sz="1000">
                          <a:effectLst/>
                        </a:rPr>
                        <a:t>Promotion of investment in the host community</a:t>
                      </a:r>
                    </a:p>
                    <a:p>
                      <a:pPr>
                        <a:buFont typeface="Arial" panose="020B0604020202020204" pitchFamily="34" charset="0"/>
                        <a:buChar char="•"/>
                      </a:pPr>
                      <a:r>
                        <a:rPr lang="en-CA" sz="1000">
                          <a:effectLst/>
                        </a:rPr>
                        <a:t>Social cohesion</a:t>
                      </a:r>
                    </a:p>
                    <a:p>
                      <a:pPr>
                        <a:buFont typeface="Arial" panose="020B0604020202020204" pitchFamily="34" charset="0"/>
                        <a:buChar char="•"/>
                      </a:pPr>
                      <a:r>
                        <a:rPr lang="en-CA" sz="1000">
                          <a:effectLst/>
                        </a:rPr>
                        <a:t>Development of event/administrative skills</a:t>
                      </a:r>
                    </a:p>
                  </a:txBody>
                  <a:tcPr marL="36296" marR="36296" marT="18148" marB="18148" anchor="ctr">
                    <a:lnL>
                      <a:noFill/>
                    </a:lnL>
                    <a:lnR>
                      <a:noFill/>
                    </a:lnR>
                    <a:lnT>
                      <a:noFill/>
                    </a:lnT>
                    <a:lnB>
                      <a:noFill/>
                    </a:lnB>
                  </a:tcPr>
                </a:tc>
                <a:tc>
                  <a:txBody>
                    <a:bodyPr/>
                    <a:lstStyle/>
                    <a:p>
                      <a:pPr>
                        <a:buFont typeface="Arial" panose="020B0604020202020204" pitchFamily="34" charset="0"/>
                        <a:buChar char="•"/>
                      </a:pPr>
                      <a:r>
                        <a:rPr lang="en-CA" sz="1000">
                          <a:effectLst/>
                        </a:rPr>
                        <a:t>Destination promotion</a:t>
                      </a:r>
                    </a:p>
                    <a:p>
                      <a:pPr>
                        <a:buFont typeface="Arial" panose="020B0604020202020204" pitchFamily="34" charset="0"/>
                        <a:buChar char="•"/>
                      </a:pPr>
                      <a:r>
                        <a:rPr lang="en-CA" sz="1000">
                          <a:effectLst/>
                        </a:rPr>
                        <a:t>Increased tourist visits</a:t>
                      </a:r>
                    </a:p>
                    <a:p>
                      <a:pPr>
                        <a:buFont typeface="Arial" panose="020B0604020202020204" pitchFamily="34" charset="0"/>
                        <a:buChar char="•"/>
                      </a:pPr>
                      <a:r>
                        <a:rPr lang="en-CA" sz="1000">
                          <a:effectLst/>
                        </a:rPr>
                        <a:t>Extended length of visitor stay</a:t>
                      </a:r>
                    </a:p>
                    <a:p>
                      <a:pPr>
                        <a:buFont typeface="Arial" panose="020B0604020202020204" pitchFamily="34" charset="0"/>
                        <a:buChar char="•"/>
                      </a:pPr>
                      <a:r>
                        <a:rPr lang="en-CA" sz="1000">
                          <a:effectLst/>
                        </a:rPr>
                        <a:t>Higher economic yield</a:t>
                      </a:r>
                    </a:p>
                    <a:p>
                      <a:pPr>
                        <a:buFont typeface="Arial" panose="020B0604020202020204" pitchFamily="34" charset="0"/>
                        <a:buChar char="•"/>
                      </a:pPr>
                      <a:r>
                        <a:rPr lang="en-CA" sz="1000">
                          <a:effectLst/>
                        </a:rPr>
                        <a:t>Increased tax revenue</a:t>
                      </a:r>
                    </a:p>
                    <a:p>
                      <a:pPr>
                        <a:buFont typeface="Arial" panose="020B0604020202020204" pitchFamily="34" charset="0"/>
                        <a:buChar char="•"/>
                      </a:pPr>
                      <a:r>
                        <a:rPr lang="en-CA" sz="1000">
                          <a:effectLst/>
                        </a:rPr>
                        <a:t>Permanent and temporary job creation</a:t>
                      </a:r>
                    </a:p>
                  </a:txBody>
                  <a:tcPr marL="36296" marR="36296" marT="18148" marB="18148" anchor="ctr">
                    <a:lnL>
                      <a:noFill/>
                    </a:lnL>
                    <a:lnR>
                      <a:noFill/>
                    </a:lnR>
                    <a:lnT>
                      <a:noFill/>
                    </a:lnT>
                    <a:lnB>
                      <a:noFill/>
                    </a:lnB>
                  </a:tcPr>
                </a:tc>
              </a:tr>
              <a:tr h="222940">
                <a:tc>
                  <a:txBody>
                    <a:bodyPr/>
                    <a:lstStyle/>
                    <a:p>
                      <a:pPr algn="ctr"/>
                      <a:r>
                        <a:rPr lang="en-CA" sz="1000" b="1">
                          <a:effectLst/>
                        </a:rPr>
                        <a:t>Negative</a:t>
                      </a:r>
                      <a:endParaRPr lang="en-CA" sz="1000">
                        <a:effectLst/>
                      </a:endParaRPr>
                    </a:p>
                  </a:txBody>
                  <a:tcPr marL="36296" marR="36296" marT="18148" marB="18148" anchor="ctr">
                    <a:lnL>
                      <a:noFill/>
                    </a:lnL>
                    <a:lnR>
                      <a:noFill/>
                    </a:lnR>
                    <a:lnT>
                      <a:noFill/>
                    </a:lnT>
                    <a:lnB>
                      <a:noFill/>
                    </a:lnB>
                  </a:tcPr>
                </a:tc>
                <a:tc>
                  <a:txBody>
                    <a:bodyPr/>
                    <a:lstStyle/>
                    <a:p>
                      <a:pPr algn="ctr"/>
                      <a:r>
                        <a:rPr lang="en-CA" sz="1000" b="1">
                          <a:effectLst/>
                        </a:rPr>
                        <a:t>Negative</a:t>
                      </a:r>
                      <a:endParaRPr lang="en-CA" sz="1000">
                        <a:effectLst/>
                      </a:endParaRPr>
                    </a:p>
                  </a:txBody>
                  <a:tcPr marL="36296" marR="36296" marT="18148" marB="18148" anchor="ctr">
                    <a:lnL>
                      <a:noFill/>
                    </a:lnL>
                    <a:lnR>
                      <a:noFill/>
                    </a:lnR>
                    <a:lnT>
                      <a:noFill/>
                    </a:lnT>
                    <a:lnB>
                      <a:noFill/>
                    </a:lnB>
                  </a:tcPr>
                </a:tc>
              </a:tr>
              <a:tr h="1058961">
                <a:tc>
                  <a:txBody>
                    <a:bodyPr/>
                    <a:lstStyle/>
                    <a:p>
                      <a:pPr>
                        <a:buFont typeface="Arial" panose="020B0604020202020204" pitchFamily="34" charset="0"/>
                        <a:buChar char="•"/>
                      </a:pPr>
                      <a:r>
                        <a:rPr lang="en-CA" sz="1000" dirty="0">
                          <a:effectLst/>
                        </a:rPr>
                        <a:t>Risk of event failure</a:t>
                      </a:r>
                    </a:p>
                    <a:p>
                      <a:pPr>
                        <a:buFont typeface="Arial" panose="020B0604020202020204" pitchFamily="34" charset="0"/>
                        <a:buChar char="•"/>
                      </a:pPr>
                      <a:r>
                        <a:rPr lang="en-CA" sz="1000" dirty="0">
                          <a:effectLst/>
                        </a:rPr>
                        <a:t>Misallocation of funds</a:t>
                      </a:r>
                    </a:p>
                    <a:p>
                      <a:pPr>
                        <a:buFont typeface="Arial" panose="020B0604020202020204" pitchFamily="34" charset="0"/>
                        <a:buChar char="•"/>
                      </a:pPr>
                      <a:r>
                        <a:rPr lang="en-CA" sz="1000" dirty="0">
                          <a:effectLst/>
                        </a:rPr>
                        <a:t>Lack of accountability</a:t>
                      </a:r>
                    </a:p>
                    <a:p>
                      <a:pPr>
                        <a:buFont typeface="Arial" panose="020B0604020202020204" pitchFamily="34" charset="0"/>
                        <a:buChar char="•"/>
                      </a:pPr>
                      <a:r>
                        <a:rPr lang="en-CA" sz="1000" dirty="0">
                          <a:effectLst/>
                        </a:rPr>
                        <a:t>Propaganda purposes</a:t>
                      </a:r>
                    </a:p>
                    <a:p>
                      <a:pPr>
                        <a:buFont typeface="Arial" panose="020B0604020202020204" pitchFamily="34" charset="0"/>
                        <a:buChar char="•"/>
                      </a:pPr>
                      <a:r>
                        <a:rPr lang="en-CA" sz="1000" dirty="0">
                          <a:effectLst/>
                        </a:rPr>
                        <a:t>Loss of ownership and control</a:t>
                      </a:r>
                    </a:p>
                    <a:p>
                      <a:pPr>
                        <a:buFont typeface="Arial" panose="020B0604020202020204" pitchFamily="34" charset="0"/>
                        <a:buChar char="•"/>
                      </a:pPr>
                      <a:r>
                        <a:rPr lang="en-CA" sz="1000" dirty="0">
                          <a:effectLst/>
                        </a:rPr>
                        <a:t>Legitimization of political ideology</a:t>
                      </a:r>
                    </a:p>
                  </a:txBody>
                  <a:tcPr marL="36296" marR="36296" marT="18148" marB="18148" anchor="ctr">
                    <a:lnL>
                      <a:noFill/>
                    </a:lnL>
                    <a:lnR>
                      <a:noFill/>
                    </a:lnR>
                    <a:lnT>
                      <a:noFill/>
                    </a:lnT>
                    <a:lnB>
                      <a:noFill/>
                    </a:lnB>
                  </a:tcPr>
                </a:tc>
                <a:tc>
                  <a:txBody>
                    <a:bodyPr/>
                    <a:lstStyle/>
                    <a:p>
                      <a:pPr>
                        <a:buFont typeface="Arial" panose="020B0604020202020204" pitchFamily="34" charset="0"/>
                        <a:buChar char="•"/>
                      </a:pPr>
                      <a:r>
                        <a:rPr lang="en-CA" sz="1000" dirty="0">
                          <a:effectLst/>
                        </a:rPr>
                        <a:t>Community resistance to tourism</a:t>
                      </a:r>
                    </a:p>
                    <a:p>
                      <a:pPr>
                        <a:buFont typeface="Arial" panose="020B0604020202020204" pitchFamily="34" charset="0"/>
                        <a:buChar char="•"/>
                      </a:pPr>
                      <a:r>
                        <a:rPr lang="en-CA" sz="1000" dirty="0">
                          <a:effectLst/>
                        </a:rPr>
                        <a:t>Loss of authenticity</a:t>
                      </a:r>
                    </a:p>
                    <a:p>
                      <a:pPr>
                        <a:buFont typeface="Arial" panose="020B0604020202020204" pitchFamily="34" charset="0"/>
                        <a:buChar char="•"/>
                      </a:pPr>
                      <a:r>
                        <a:rPr lang="en-CA" sz="1000" dirty="0">
                          <a:effectLst/>
                        </a:rPr>
                        <a:t>Damage to reputation</a:t>
                      </a:r>
                    </a:p>
                    <a:p>
                      <a:pPr>
                        <a:buFont typeface="Arial" panose="020B0604020202020204" pitchFamily="34" charset="0"/>
                        <a:buChar char="•"/>
                      </a:pPr>
                      <a:r>
                        <a:rPr lang="en-CA" sz="1000" dirty="0">
                          <a:effectLst/>
                        </a:rPr>
                        <a:t>Exploitation</a:t>
                      </a:r>
                    </a:p>
                    <a:p>
                      <a:pPr>
                        <a:buFont typeface="Arial" panose="020B0604020202020204" pitchFamily="34" charset="0"/>
                        <a:buChar char="•"/>
                      </a:pPr>
                      <a:r>
                        <a:rPr lang="en-CA" sz="1000" dirty="0">
                          <a:effectLst/>
                        </a:rPr>
                        <a:t>Inflated prices</a:t>
                      </a:r>
                    </a:p>
                    <a:p>
                      <a:pPr>
                        <a:buFont typeface="Arial" panose="020B0604020202020204" pitchFamily="34" charset="0"/>
                        <a:buChar char="•"/>
                      </a:pPr>
                      <a:r>
                        <a:rPr lang="en-CA" sz="1000" dirty="0">
                          <a:effectLst/>
                        </a:rPr>
                        <a:t>Opportunity costs</a:t>
                      </a:r>
                    </a:p>
                  </a:txBody>
                  <a:tcPr marL="36296" marR="36296" marT="18148" marB="18148" anchor="ctr">
                    <a:lnL>
                      <a:noFill/>
                    </a:lnL>
                    <a:lnR>
                      <a:noFill/>
                    </a:lnR>
                    <a:lnT>
                      <a:noFill/>
                    </a:lnT>
                    <a:lnB>
                      <a:noFill/>
                    </a:lnB>
                  </a:tcPr>
                </a:tc>
              </a:tr>
            </a:tbl>
          </a:graphicData>
        </a:graphic>
      </p:graphicFrame>
    </p:spTree>
    <p:extLst>
      <p:ext uri="{BB962C8B-B14F-4D97-AF65-F5344CB8AC3E}">
        <p14:creationId xmlns:p14="http://schemas.microsoft.com/office/powerpoint/2010/main" val="20920003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a:xfrm>
            <a:off x="418011" y="1750423"/>
            <a:ext cx="8440239" cy="4920343"/>
          </a:xfrm>
        </p:spPr>
        <p:txBody>
          <a:bodyPr>
            <a:normAutofit/>
          </a:bodyPr>
          <a:lstStyle/>
          <a:p>
            <a:pPr marL="0" indent="0">
              <a:buNone/>
            </a:pPr>
            <a:r>
              <a:rPr lang="en-CA" sz="1000" dirty="0"/>
              <a:t>Business Events Industry Coalition of Canada. (2014). </a:t>
            </a:r>
            <a:r>
              <a:rPr lang="en-CA" sz="1000" i="1" dirty="0"/>
              <a:t>Business events are big business.</a:t>
            </a:r>
            <a:r>
              <a:rPr lang="en-CA" sz="1000" dirty="0"/>
              <a:t> Retrieved from </a:t>
            </a:r>
            <a:r>
              <a:rPr lang="en-CA" sz="1000" dirty="0">
                <a:hlinkClick r:id="rId2"/>
              </a:rPr>
              <a:t>http://beicc.com/ceis</a:t>
            </a:r>
            <a:r>
              <a:rPr lang="en-CA" sz="1000" dirty="0" smtClean="0">
                <a:hlinkClick r:id="rId2"/>
              </a:rPr>
              <a:t>/</a:t>
            </a:r>
            <a:endParaRPr lang="en-CA" sz="1000" dirty="0" smtClean="0"/>
          </a:p>
          <a:p>
            <a:pPr marL="0" indent="0">
              <a:buNone/>
            </a:pPr>
            <a:r>
              <a:rPr lang="en-CA" sz="1000" dirty="0"/>
              <a:t>Canadian Tourism Commission. (1998). </a:t>
            </a:r>
            <a:r>
              <a:rPr lang="en-CA" sz="1000" i="1" dirty="0"/>
              <a:t>Canada’s tourist attractions: A statistical snapshot 1995-96</a:t>
            </a:r>
            <a:r>
              <a:rPr lang="en-CA" sz="1000" dirty="0" smtClean="0"/>
              <a:t>.</a:t>
            </a:r>
          </a:p>
          <a:p>
            <a:pPr marL="0" indent="0">
              <a:buNone/>
            </a:pPr>
            <a:r>
              <a:rPr lang="en-CA" sz="1000" dirty="0"/>
              <a:t>Frank, </a:t>
            </a:r>
            <a:r>
              <a:rPr lang="en-CA" sz="1000" dirty="0" err="1"/>
              <a:t>Rimerman</a:t>
            </a:r>
            <a:r>
              <a:rPr lang="en-CA" sz="1000" dirty="0"/>
              <a:t> + Co. LLP. (2013). </a:t>
            </a:r>
            <a:r>
              <a:rPr lang="en-CA" sz="1000" i="1" dirty="0"/>
              <a:t>The economic impact of the wine and grape industry in Canada 2011</a:t>
            </a:r>
            <a:r>
              <a:rPr lang="en-CA" sz="1000" dirty="0"/>
              <a:t>. Retrieved from </a:t>
            </a:r>
            <a:r>
              <a:rPr lang="en-CA" sz="1000" dirty="0">
                <a:hlinkClick r:id="rId3"/>
              </a:rPr>
              <a:t>http://engage.gov.bc.ca/liquorpolicyreview/files/2013/11/Canadian-Vintners-Association.pdf</a:t>
            </a:r>
            <a:endParaRPr lang="en-CA" sz="1000" dirty="0" smtClean="0"/>
          </a:p>
          <a:p>
            <a:pPr marL="0" indent="0">
              <a:buNone/>
            </a:pPr>
            <a:r>
              <a:rPr lang="en-CA" sz="1000" dirty="0" smtClean="0"/>
              <a:t>Getz</a:t>
            </a:r>
            <a:r>
              <a:rPr lang="en-CA" sz="1000" dirty="0"/>
              <a:t>, D. (1997). </a:t>
            </a:r>
            <a:r>
              <a:rPr lang="en-CA" sz="1000" i="1" dirty="0"/>
              <a:t>Event management and event tourism</a:t>
            </a:r>
            <a:r>
              <a:rPr lang="en-CA" sz="1000" dirty="0"/>
              <a:t>. New York, NY: Cognizant Communications, p.6.</a:t>
            </a:r>
          </a:p>
          <a:p>
            <a:pPr marL="0" indent="0">
              <a:buNone/>
            </a:pPr>
            <a:r>
              <a:rPr lang="en-CA" sz="1000" dirty="0" err="1"/>
              <a:t>Goldblatt</a:t>
            </a:r>
            <a:r>
              <a:rPr lang="en-CA" sz="1000" dirty="0"/>
              <a:t>, J. (2001). </a:t>
            </a:r>
            <a:r>
              <a:rPr lang="en-CA" sz="1000" i="1" dirty="0"/>
              <a:t>The international dictionary of event management (2nd ed.)</a:t>
            </a:r>
            <a:r>
              <a:rPr lang="en-CA" sz="1000" dirty="0"/>
              <a:t>. New York, NY: John Wiley &amp; Sons, p. 78</a:t>
            </a:r>
            <a:r>
              <a:rPr lang="en-CA" sz="1000" dirty="0" smtClean="0"/>
              <a:t>.</a:t>
            </a:r>
          </a:p>
          <a:p>
            <a:pPr marL="0" indent="0">
              <a:buNone/>
            </a:pPr>
            <a:r>
              <a:rPr lang="en-CA" sz="1000" dirty="0" err="1"/>
              <a:t>LinkBC</a:t>
            </a:r>
            <a:r>
              <a:rPr lang="en-CA" sz="1000" dirty="0"/>
              <a:t>. (2012). </a:t>
            </a:r>
            <a:r>
              <a:rPr lang="en-CA" sz="1000" i="1" dirty="0"/>
              <a:t>Cultural &amp; heritage tourism: A handbook for community champions</a:t>
            </a:r>
            <a:r>
              <a:rPr lang="en-CA" sz="1000" dirty="0"/>
              <a:t>. Retrieved from </a:t>
            </a:r>
            <a:r>
              <a:rPr lang="en-CA" sz="1000" dirty="0" smtClean="0">
                <a:hlinkClick r:id="rId4"/>
              </a:rPr>
              <a:t>www.linkbc.ca/siteFiles/85/files/CHT_WEB.pdf</a:t>
            </a:r>
            <a:endParaRPr lang="en-CA" sz="1000" dirty="0" smtClean="0"/>
          </a:p>
          <a:p>
            <a:pPr marL="0" indent="0">
              <a:buNone/>
            </a:pPr>
            <a:r>
              <a:rPr lang="en-CA" sz="1000" dirty="0"/>
              <a:t>Ontario Culinary Tourism Alliance. (2013). </a:t>
            </a:r>
            <a:r>
              <a:rPr lang="en-CA" sz="1000" i="1" dirty="0"/>
              <a:t>Culinary tourism: A definition.</a:t>
            </a:r>
            <a:r>
              <a:rPr lang="en-CA" sz="1000" dirty="0"/>
              <a:t> Retrieved from: </a:t>
            </a:r>
            <a:r>
              <a:rPr lang="en-CA" sz="1000" dirty="0">
                <a:hlinkClick r:id="rId5"/>
              </a:rPr>
              <a:t>https://ontarioculinary.com/resources/culinary-tourism-101</a:t>
            </a:r>
            <a:r>
              <a:rPr lang="en-CA" sz="1000" dirty="0" smtClean="0">
                <a:hlinkClick r:id="rId5"/>
              </a:rPr>
              <a:t>/</a:t>
            </a:r>
            <a:endParaRPr lang="en-CA" sz="1000" dirty="0" smtClean="0"/>
          </a:p>
          <a:p>
            <a:pPr marL="0" indent="0">
              <a:buNone/>
            </a:pPr>
            <a:r>
              <a:rPr lang="en-CA" sz="1000" dirty="0" smtClean="0"/>
              <a:t>Owens, D. </a:t>
            </a:r>
            <a:r>
              <a:rPr lang="en-CA" sz="1000" dirty="0" smtClean="0"/>
              <a:t>(</a:t>
            </a:r>
            <a:r>
              <a:rPr lang="en-CA" sz="1000" dirty="0" err="1" smtClean="0"/>
              <a:t>n.d.</a:t>
            </a:r>
            <a:r>
              <a:rPr lang="en-CA" sz="1000" dirty="0" smtClean="0"/>
              <a:t>) </a:t>
            </a:r>
            <a:r>
              <a:rPr lang="en-US" sz="1000" dirty="0" smtClean="0"/>
              <a:t>Entertainment</a:t>
            </a:r>
            <a:r>
              <a:rPr lang="en-CA" sz="1000" dirty="0" smtClean="0"/>
              <a:t>. </a:t>
            </a:r>
            <a:r>
              <a:rPr lang="en-CA" sz="1000" dirty="0"/>
              <a:t>In Westcott, M. Editor, Introduction to Tourism and Hospitality in BC (pp. </a:t>
            </a:r>
            <a:r>
              <a:rPr lang="en-CA" sz="1000" dirty="0" smtClean="0"/>
              <a:t>124-147). </a:t>
            </a:r>
            <a:r>
              <a:rPr lang="en-CA" sz="1000" dirty="0"/>
              <a:t>Retrieved from http://opentextbc.ca/introtourism/chapter/chapter-6-recreation-and-entertainment-entertainment</a:t>
            </a:r>
            <a:r>
              <a:rPr lang="en-CA" sz="1000" dirty="0" smtClean="0"/>
              <a:t>/</a:t>
            </a:r>
            <a:endParaRPr lang="en-CA" sz="1000" dirty="0" smtClean="0"/>
          </a:p>
          <a:p>
            <a:pPr marL="0" indent="0">
              <a:buNone/>
            </a:pPr>
            <a:r>
              <a:rPr lang="en-CA" sz="1000" dirty="0" smtClean="0"/>
              <a:t>Society of Incentive Travel Excellence. (2014). </a:t>
            </a:r>
            <a:r>
              <a:rPr lang="en-CA" sz="1000" i="1" dirty="0" smtClean="0"/>
              <a:t>History. </a:t>
            </a:r>
            <a:r>
              <a:rPr lang="en-CA" sz="1000" dirty="0" smtClean="0"/>
              <a:t>Retrieved from </a:t>
            </a:r>
            <a:r>
              <a:rPr lang="en-CA" sz="1000" dirty="0" smtClean="0">
                <a:hlinkClick r:id="rId6"/>
              </a:rPr>
              <a:t>www.siteglobal.com/p/cm/ld/fid=109</a:t>
            </a:r>
            <a:endParaRPr lang="en-CA" sz="1000" dirty="0" smtClean="0"/>
          </a:p>
          <a:p>
            <a:pPr marL="0" indent="0">
              <a:buNone/>
            </a:pPr>
            <a:r>
              <a:rPr lang="en-CA" sz="1000" dirty="0" smtClean="0"/>
              <a:t>SOTC </a:t>
            </a:r>
            <a:r>
              <a:rPr lang="en-CA" sz="1000" dirty="0"/>
              <a:t>– Southwest Ontario Tourism Corporation. (2011). </a:t>
            </a:r>
            <a:r>
              <a:rPr lang="en-CA" sz="1000" i="1" dirty="0"/>
              <a:t>What is </a:t>
            </a:r>
            <a:r>
              <a:rPr lang="en-CA" sz="1000" i="1" dirty="0" err="1"/>
              <a:t>agritourism</a:t>
            </a:r>
            <a:r>
              <a:rPr lang="en-CA" sz="1000" i="1" dirty="0"/>
              <a:t>?</a:t>
            </a:r>
            <a:r>
              <a:rPr lang="en-CA" sz="1000" dirty="0"/>
              <a:t> Retrieved from </a:t>
            </a:r>
            <a:r>
              <a:rPr lang="en-CA" sz="1000" dirty="0">
                <a:hlinkClick r:id="rId7"/>
              </a:rPr>
              <a:t>www.osw-agritourismtoolkit.com/Agribusiness/What-is-Agritourism</a:t>
            </a:r>
            <a:endParaRPr lang="en-CA" sz="1000" dirty="0"/>
          </a:p>
          <a:p>
            <a:pPr marL="0" indent="0">
              <a:buNone/>
            </a:pPr>
            <a:r>
              <a:rPr lang="en-CA" sz="1000" dirty="0" err="1"/>
              <a:t>Swarbrooke</a:t>
            </a:r>
            <a:r>
              <a:rPr lang="en-CA" sz="1000" dirty="0"/>
              <a:t>, J. (2002). </a:t>
            </a:r>
            <a:r>
              <a:rPr lang="en-CA" sz="1000" i="1" dirty="0"/>
              <a:t>The development &amp; management of visitor attractions, 2nd ed</a:t>
            </a:r>
            <a:r>
              <a:rPr lang="en-CA" sz="1000" dirty="0"/>
              <a:t>. Oxford, UK: Butterworth Heinemann.</a:t>
            </a:r>
          </a:p>
        </p:txBody>
      </p:sp>
    </p:spTree>
    <p:extLst>
      <p:ext uri="{BB962C8B-B14F-4D97-AF65-F5344CB8AC3E}">
        <p14:creationId xmlns:p14="http://schemas.microsoft.com/office/powerpoint/2010/main" val="240722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1933303" y="1828800"/>
            <a:ext cx="6924947" cy="5029200"/>
          </a:xfrm>
        </p:spPr>
        <p:txBody>
          <a:bodyPr>
            <a:normAutofit lnSpcReduction="10000"/>
          </a:bodyPr>
          <a:lstStyle/>
          <a:p>
            <a:r>
              <a:rPr lang="en-CA" dirty="0"/>
              <a:t>Describe the nature and function of activities and businesses that provide entertainment for tourists in Canada</a:t>
            </a:r>
          </a:p>
          <a:p>
            <a:r>
              <a:rPr lang="en-CA" dirty="0"/>
              <a:t>Identify tourism entertainment activities by their industry groups</a:t>
            </a:r>
          </a:p>
          <a:p>
            <a:r>
              <a:rPr lang="en-CA" dirty="0"/>
              <a:t>Identify various types of festivals and events and ways in which these are funded and organized</a:t>
            </a:r>
          </a:p>
          <a:p>
            <a:r>
              <a:rPr lang="en-CA" dirty="0"/>
              <a:t>Describe the MCIT (meetings, convention, and incentive travel) component and its economic </a:t>
            </a:r>
            <a:r>
              <a:rPr lang="en-CA" dirty="0" smtClean="0"/>
              <a:t>impact</a:t>
            </a:r>
          </a:p>
          <a:p>
            <a:pPr marL="0" indent="0">
              <a:buNone/>
            </a:pPr>
            <a:r>
              <a:rPr lang="en-CA" dirty="0" smtClean="0"/>
              <a:t>					(Owens, </a:t>
            </a:r>
            <a:r>
              <a:rPr lang="en-CA" dirty="0" err="1" smtClean="0"/>
              <a:t>n.d.</a:t>
            </a:r>
            <a:r>
              <a:rPr lang="en-CA" dirty="0" smtClean="0"/>
              <a:t>)</a:t>
            </a:r>
            <a:endParaRPr lang="en-CA" dirty="0" smtClean="0"/>
          </a:p>
          <a:p>
            <a:pPr marL="0" indent="0">
              <a:buNone/>
            </a:pPr>
            <a:endParaRPr lang="en-CA" dirty="0"/>
          </a:p>
          <a:p>
            <a:endParaRPr lang="en-US" dirty="0"/>
          </a:p>
        </p:txBody>
      </p:sp>
    </p:spTree>
    <p:extLst>
      <p:ext uri="{BB962C8B-B14F-4D97-AF65-F5344CB8AC3E}">
        <p14:creationId xmlns:p14="http://schemas.microsoft.com/office/powerpoint/2010/main" val="421517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1781503" y="2133600"/>
            <a:ext cx="7076747" cy="4724400"/>
          </a:xfrm>
        </p:spPr>
        <p:txBody>
          <a:bodyPr>
            <a:normAutofit lnSpcReduction="10000"/>
          </a:bodyPr>
          <a:lstStyle/>
          <a:p>
            <a:r>
              <a:rPr lang="en-CA" dirty="0"/>
              <a:t>Review various types of attractions including zoos and botanical gardens</a:t>
            </a:r>
          </a:p>
          <a:p>
            <a:r>
              <a:rPr lang="en-CA" dirty="0"/>
              <a:t>List components of cultural heritage tourism including museums, galleries, and heritage sites</a:t>
            </a:r>
          </a:p>
          <a:p>
            <a:r>
              <a:rPr lang="en-CA" dirty="0"/>
              <a:t>List other experiences including sport tourism, </a:t>
            </a:r>
            <a:r>
              <a:rPr lang="en-CA" dirty="0" err="1"/>
              <a:t>agritourism</a:t>
            </a:r>
            <a:r>
              <a:rPr lang="en-CA" dirty="0"/>
              <a:t>, wine tourism, and culinary tourism</a:t>
            </a:r>
          </a:p>
          <a:p>
            <a:r>
              <a:rPr lang="en-CA" dirty="0"/>
              <a:t>Identify key industry associations related to the tourism entertainment sector and understand their mandates and the resources they </a:t>
            </a:r>
            <a:r>
              <a:rPr lang="en-CA" dirty="0" smtClean="0"/>
              <a:t>provide</a:t>
            </a:r>
          </a:p>
          <a:p>
            <a:pPr marL="0" indent="0">
              <a:buNone/>
            </a:pPr>
            <a:r>
              <a:rPr lang="en-CA" dirty="0" smtClean="0"/>
              <a:t>					(</a:t>
            </a:r>
            <a:r>
              <a:rPr lang="en-CA" dirty="0"/>
              <a:t>Owens, </a:t>
            </a:r>
            <a:r>
              <a:rPr lang="en-CA" dirty="0" err="1" smtClean="0"/>
              <a:t>n.d.</a:t>
            </a:r>
            <a:r>
              <a:rPr lang="en-CA" dirty="0" smtClean="0"/>
              <a:t>)</a:t>
            </a:r>
            <a:endParaRPr lang="en-CA" dirty="0"/>
          </a:p>
          <a:p>
            <a:pPr marL="0" indent="0">
              <a:buNone/>
            </a:pPr>
            <a:endParaRPr lang="en-CA" dirty="0"/>
          </a:p>
          <a:p>
            <a:endParaRPr lang="en-US" dirty="0"/>
          </a:p>
        </p:txBody>
      </p:sp>
    </p:spTree>
    <p:extLst>
      <p:ext uri="{BB962C8B-B14F-4D97-AF65-F5344CB8AC3E}">
        <p14:creationId xmlns:p14="http://schemas.microsoft.com/office/powerpoint/2010/main" val="97618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Festivals and Events</a:t>
            </a:r>
            <a:endParaRPr lang="en-CA" dirty="0"/>
          </a:p>
        </p:txBody>
      </p:sp>
      <p:sp>
        <p:nvSpPr>
          <p:cNvPr id="3" name="Content Placeholder 2"/>
          <p:cNvSpPr>
            <a:spLocks noGrp="1"/>
          </p:cNvSpPr>
          <p:nvPr>
            <p:ph idx="1"/>
          </p:nvPr>
        </p:nvSpPr>
        <p:spPr/>
        <p:txBody>
          <a:bodyPr>
            <a:normAutofit/>
          </a:bodyPr>
          <a:lstStyle/>
          <a:p>
            <a:pPr marL="0" indent="0">
              <a:buNone/>
            </a:pPr>
            <a:r>
              <a:rPr lang="en-CA" sz="3600" dirty="0" smtClean="0"/>
              <a:t>Festivals</a:t>
            </a:r>
          </a:p>
          <a:p>
            <a:pPr marL="0" indent="0">
              <a:buNone/>
            </a:pPr>
            <a:endParaRPr lang="en-CA" dirty="0" smtClean="0"/>
          </a:p>
          <a:p>
            <a:pPr marL="0" indent="0">
              <a:buNone/>
            </a:pPr>
            <a:r>
              <a:rPr lang="en-CA" dirty="0" smtClean="0"/>
              <a:t>“</a:t>
            </a:r>
            <a:r>
              <a:rPr lang="en-CA" dirty="0"/>
              <a:t>public celebration that conveys, through a kaleidoscope of activities, certain meanings to participants and spectators” (</a:t>
            </a:r>
            <a:r>
              <a:rPr lang="en-CA" dirty="0" err="1"/>
              <a:t>Goldblatt</a:t>
            </a:r>
            <a:r>
              <a:rPr lang="en-CA" dirty="0"/>
              <a:t>, 2001, p. 78</a:t>
            </a:r>
            <a:r>
              <a:rPr lang="en-CA" dirty="0" smtClean="0"/>
              <a:t>).</a:t>
            </a:r>
            <a:endParaRPr lang="en-CA" dirty="0"/>
          </a:p>
        </p:txBody>
      </p:sp>
    </p:spTree>
    <p:extLst>
      <p:ext uri="{BB962C8B-B14F-4D97-AF65-F5344CB8AC3E}">
        <p14:creationId xmlns:p14="http://schemas.microsoft.com/office/powerpoint/2010/main" val="146011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Festivals</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CA" dirty="0"/>
              <a:t>The broad nature of festivals has lead to the development of classification types. For instance, funding for the federal government’s Building Communities through Arts and Heritage Program is available under three categories, depending on the type of festival:</a:t>
            </a:r>
          </a:p>
          <a:p>
            <a:pPr marL="0" indent="0">
              <a:buNone/>
            </a:pPr>
            <a:r>
              <a:rPr lang="en-CA" dirty="0"/>
              <a:t>1. Local festivals funding is provided to local groups for recurring festivals that present the work of local artists, artisans, or historical performers.</a:t>
            </a:r>
          </a:p>
          <a:p>
            <a:pPr marL="0" indent="0">
              <a:buNone/>
            </a:pPr>
            <a:r>
              <a:rPr lang="en-CA" dirty="0"/>
              <a:t>2. Community anniversaries funding is provided to local groups for non-recurring local events and capital projects that commemorate an anniversary of 100 years (or greater, in increments of 25 years).</a:t>
            </a:r>
          </a:p>
          <a:p>
            <a:pPr marL="0" indent="0">
              <a:buNone/>
            </a:pPr>
            <a:r>
              <a:rPr lang="en-CA" dirty="0"/>
              <a:t>3. Legacy funding is provided to community capital projects that commemorate a 100th anniversary (or greater, in increments of 25 years) of a significant local historical event or local historical personality.</a:t>
            </a:r>
          </a:p>
          <a:p>
            <a:pPr marL="0" indent="0">
              <a:buNone/>
            </a:pPr>
            <a:endParaRPr lang="en-CA" dirty="0"/>
          </a:p>
        </p:txBody>
      </p:sp>
    </p:spTree>
    <p:extLst>
      <p:ext uri="{BB962C8B-B14F-4D97-AF65-F5344CB8AC3E}">
        <p14:creationId xmlns:p14="http://schemas.microsoft.com/office/powerpoint/2010/main" val="286957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Events</a:t>
            </a:r>
            <a:endParaRPr lang="en-CA"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dirty="0" smtClean="0"/>
              <a:t>“An </a:t>
            </a:r>
            <a:r>
              <a:rPr lang="en-CA" b="1" dirty="0"/>
              <a:t>event</a:t>
            </a:r>
            <a:r>
              <a:rPr lang="en-CA" dirty="0"/>
              <a:t> is a happening at a given place and time, usually of some importance, celebrating or commemorating a special </a:t>
            </a:r>
            <a:r>
              <a:rPr lang="en-CA" dirty="0" smtClean="0"/>
              <a:t>occasion” (Getz, 1997).</a:t>
            </a:r>
            <a:endParaRPr lang="en-CA" dirty="0"/>
          </a:p>
        </p:txBody>
      </p:sp>
    </p:spTree>
    <p:extLst>
      <p:ext uri="{BB962C8B-B14F-4D97-AF65-F5344CB8AC3E}">
        <p14:creationId xmlns:p14="http://schemas.microsoft.com/office/powerpoint/2010/main" val="425587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Events</a:t>
            </a:r>
            <a:endParaRPr lang="en-CA" dirty="0"/>
          </a:p>
        </p:txBody>
      </p:sp>
      <p:sp>
        <p:nvSpPr>
          <p:cNvPr id="3" name="Content Placeholder 2"/>
          <p:cNvSpPr>
            <a:spLocks noGrp="1"/>
          </p:cNvSpPr>
          <p:nvPr>
            <p:ph idx="1"/>
          </p:nvPr>
        </p:nvSpPr>
        <p:spPr/>
        <p:txBody>
          <a:bodyPr/>
          <a:lstStyle/>
          <a:p>
            <a:pPr marL="0" indent="0">
              <a:buNone/>
            </a:pP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791930886"/>
              </p:ext>
            </p:extLst>
          </p:nvPr>
        </p:nvGraphicFramePr>
        <p:xfrm>
          <a:off x="470263" y="1959431"/>
          <a:ext cx="8482149" cy="4760033"/>
        </p:xfrm>
        <a:graphic>
          <a:graphicData uri="http://schemas.openxmlformats.org/drawingml/2006/table">
            <a:tbl>
              <a:tblPr/>
              <a:tblGrid>
                <a:gridCol w="2827383"/>
                <a:gridCol w="2827383"/>
                <a:gridCol w="2827383"/>
              </a:tblGrid>
              <a:tr h="394455">
                <a:tc gridSpan="3">
                  <a:txBody>
                    <a:bodyPr/>
                    <a:lstStyle/>
                    <a:p>
                      <a:r>
                        <a:rPr lang="en-CA" sz="1500" dirty="0">
                          <a:effectLst/>
                        </a:rPr>
                        <a:t>Table 6.1: Event types, characteristics, and examples</a:t>
                      </a:r>
                    </a:p>
                  </a:txBody>
                  <a:tcPr marL="73936" marR="73936" marT="36968" marB="36968" anchor="ctr">
                    <a:lnL>
                      <a:noFill/>
                    </a:lnL>
                    <a:lnR>
                      <a:noFill/>
                    </a:lnR>
                    <a:lnT>
                      <a:noFill/>
                    </a:lnT>
                    <a:lnB>
                      <a:noFill/>
                    </a:lnB>
                  </a:tcPr>
                </a:tc>
                <a:tc hMerge="1">
                  <a:txBody>
                    <a:bodyPr/>
                    <a:lstStyle/>
                    <a:p>
                      <a:endParaRPr lang="en-CA"/>
                    </a:p>
                  </a:txBody>
                  <a:tcPr/>
                </a:tc>
                <a:tc hMerge="1">
                  <a:txBody>
                    <a:bodyPr/>
                    <a:lstStyle/>
                    <a:p>
                      <a:endParaRPr lang="en-CA"/>
                    </a:p>
                  </a:txBody>
                  <a:tcPr/>
                </a:tc>
              </a:tr>
              <a:tr h="394455">
                <a:tc>
                  <a:txBody>
                    <a:bodyPr/>
                    <a:lstStyle/>
                    <a:p>
                      <a:r>
                        <a:rPr lang="en-CA" sz="1500" b="1" dirty="0">
                          <a:effectLst/>
                        </a:rPr>
                        <a:t>Event Type</a:t>
                      </a:r>
                      <a:endParaRPr lang="en-CA" sz="1500" dirty="0">
                        <a:effectLst/>
                      </a:endParaRPr>
                    </a:p>
                  </a:txBody>
                  <a:tcPr marL="73936" marR="73936" marT="36968" marB="36968" anchor="ctr">
                    <a:lnL>
                      <a:noFill/>
                    </a:lnL>
                    <a:lnR>
                      <a:noFill/>
                    </a:lnR>
                    <a:lnT>
                      <a:noFill/>
                    </a:lnT>
                    <a:lnB>
                      <a:noFill/>
                    </a:lnB>
                  </a:tcPr>
                </a:tc>
                <a:tc>
                  <a:txBody>
                    <a:bodyPr/>
                    <a:lstStyle/>
                    <a:p>
                      <a:pPr algn="ctr"/>
                      <a:r>
                        <a:rPr lang="en-CA" sz="1500" b="1">
                          <a:effectLst/>
                        </a:rPr>
                        <a:t>Characteristics</a:t>
                      </a:r>
                      <a:endParaRPr lang="en-CA" sz="1500">
                        <a:effectLst/>
                      </a:endParaRPr>
                    </a:p>
                  </a:txBody>
                  <a:tcPr marL="73936" marR="73936" marT="36968" marB="36968" anchor="ctr">
                    <a:lnL>
                      <a:noFill/>
                    </a:lnL>
                    <a:lnR>
                      <a:noFill/>
                    </a:lnR>
                    <a:lnT>
                      <a:noFill/>
                    </a:lnT>
                    <a:lnB>
                      <a:noFill/>
                    </a:lnB>
                  </a:tcPr>
                </a:tc>
                <a:tc>
                  <a:txBody>
                    <a:bodyPr/>
                    <a:lstStyle/>
                    <a:p>
                      <a:pPr algn="ctr"/>
                      <a:r>
                        <a:rPr lang="en-CA" sz="1500" b="1">
                          <a:effectLst/>
                        </a:rPr>
                        <a:t>Examples</a:t>
                      </a:r>
                      <a:endParaRPr lang="en-CA" sz="1500">
                        <a:effectLst/>
                      </a:endParaRPr>
                    </a:p>
                  </a:txBody>
                  <a:tcPr marL="73936" marR="73936" marT="36968" marB="36968" anchor="ctr">
                    <a:lnL>
                      <a:noFill/>
                    </a:lnL>
                    <a:lnR>
                      <a:noFill/>
                    </a:lnR>
                    <a:lnT>
                      <a:noFill/>
                    </a:lnT>
                    <a:lnB>
                      <a:noFill/>
                    </a:lnB>
                  </a:tcPr>
                </a:tc>
              </a:tr>
              <a:tr h="3971123">
                <a:tc>
                  <a:txBody>
                    <a:bodyPr/>
                    <a:lstStyle/>
                    <a:p>
                      <a:r>
                        <a:rPr lang="en-CA" sz="1500" dirty="0">
                          <a:effectLst/>
                        </a:rPr>
                        <a:t>1. Mega-event: those that yield high levels of tourism, media coverage, prestige, or economic impact for the host community or destination.</a:t>
                      </a:r>
                    </a:p>
                  </a:txBody>
                  <a:tcPr marL="73936" marR="73936" marT="36968" marB="36968" anchor="ctr">
                    <a:lnL>
                      <a:noFill/>
                    </a:lnL>
                    <a:lnR>
                      <a:noFill/>
                    </a:lnR>
                    <a:lnT>
                      <a:noFill/>
                    </a:lnT>
                    <a:lnB>
                      <a:noFill/>
                    </a:lnB>
                  </a:tcPr>
                </a:tc>
                <a:tc>
                  <a:txBody>
                    <a:bodyPr/>
                    <a:lstStyle/>
                    <a:p>
                      <a:pPr>
                        <a:buFont typeface="Arial" panose="020B0604020202020204" pitchFamily="34" charset="0"/>
                        <a:buChar char="•"/>
                      </a:pPr>
                      <a:r>
                        <a:rPr lang="en-CA" sz="1500" dirty="0">
                          <a:effectLst/>
                        </a:rPr>
                        <a:t>So large it affects economies</a:t>
                      </a:r>
                    </a:p>
                    <a:p>
                      <a:pPr>
                        <a:buFont typeface="Arial" panose="020B0604020202020204" pitchFamily="34" charset="0"/>
                        <a:buChar char="•"/>
                      </a:pPr>
                      <a:r>
                        <a:rPr lang="en-CA" sz="1500" dirty="0">
                          <a:effectLst/>
                        </a:rPr>
                        <a:t>Gains global media coverage</a:t>
                      </a:r>
                    </a:p>
                    <a:p>
                      <a:pPr>
                        <a:buFont typeface="Arial" panose="020B0604020202020204" pitchFamily="34" charset="0"/>
                        <a:buChar char="•"/>
                      </a:pPr>
                      <a:r>
                        <a:rPr lang="en-CA" sz="1500" dirty="0">
                          <a:effectLst/>
                        </a:rPr>
                        <a:t>Highly prestigious</a:t>
                      </a:r>
                    </a:p>
                    <a:p>
                      <a:pPr>
                        <a:buFont typeface="Arial" panose="020B0604020202020204" pitchFamily="34" charset="0"/>
                        <a:buChar char="•"/>
                      </a:pPr>
                      <a:r>
                        <a:rPr lang="en-CA" sz="1500" dirty="0">
                          <a:effectLst/>
                        </a:rPr>
                        <a:t>Usually developed with a bidding process</a:t>
                      </a:r>
                    </a:p>
                    <a:p>
                      <a:pPr>
                        <a:buFont typeface="Arial" panose="020B0604020202020204" pitchFamily="34" charset="0"/>
                        <a:buChar char="•"/>
                      </a:pPr>
                      <a:r>
                        <a:rPr lang="en-CA" sz="1500" dirty="0">
                          <a:effectLst/>
                        </a:rPr>
                        <a:t>Has major positive  and negative impacts</a:t>
                      </a:r>
                    </a:p>
                    <a:p>
                      <a:pPr>
                        <a:buFont typeface="Arial" panose="020B0604020202020204" pitchFamily="34" charset="0"/>
                        <a:buChar char="•"/>
                      </a:pPr>
                      <a:r>
                        <a:rPr lang="en-CA" sz="1500" dirty="0">
                          <a:effectLst/>
                        </a:rPr>
                        <a:t>1 million+ visits</a:t>
                      </a:r>
                    </a:p>
                    <a:p>
                      <a:pPr>
                        <a:buFont typeface="Arial" panose="020B0604020202020204" pitchFamily="34" charset="0"/>
                        <a:buChar char="•"/>
                      </a:pPr>
                      <a:r>
                        <a:rPr lang="en-CA" sz="1500" dirty="0">
                          <a:effectLst/>
                        </a:rPr>
                        <a:t>Capital costs in excess of $500 million</a:t>
                      </a:r>
                    </a:p>
                    <a:p>
                      <a:pPr>
                        <a:buFont typeface="Arial" panose="020B0604020202020204" pitchFamily="34" charset="0"/>
                        <a:buChar char="•"/>
                      </a:pPr>
                      <a:r>
                        <a:rPr lang="en-CA" sz="1500" dirty="0">
                          <a:effectLst/>
                        </a:rPr>
                        <a:t>Considered “must see”</a:t>
                      </a:r>
                    </a:p>
                  </a:txBody>
                  <a:tcPr marL="73936" marR="73936" marT="36968" marB="36968" anchor="ctr">
                    <a:lnL>
                      <a:noFill/>
                    </a:lnL>
                    <a:lnR>
                      <a:noFill/>
                    </a:lnR>
                    <a:lnT>
                      <a:noFill/>
                    </a:lnT>
                    <a:lnB>
                      <a:noFill/>
                    </a:lnB>
                  </a:tcPr>
                </a:tc>
                <a:tc>
                  <a:txBody>
                    <a:bodyPr/>
                    <a:lstStyle/>
                    <a:p>
                      <a:pPr>
                        <a:buFont typeface="Arial" panose="020B0604020202020204" pitchFamily="34" charset="0"/>
                        <a:buChar char="•"/>
                      </a:pPr>
                      <a:r>
                        <a:rPr lang="en-CA" sz="1500" dirty="0">
                          <a:effectLst/>
                        </a:rPr>
                        <a:t>Olympic Games/ Paralympic Games</a:t>
                      </a:r>
                    </a:p>
                    <a:p>
                      <a:pPr>
                        <a:buFont typeface="Arial" panose="020B0604020202020204" pitchFamily="34" charset="0"/>
                        <a:buChar char="•"/>
                      </a:pPr>
                      <a:r>
                        <a:rPr lang="en-CA" sz="1500" dirty="0">
                          <a:effectLst/>
                        </a:rPr>
                        <a:t>Commonwealth Games</a:t>
                      </a:r>
                    </a:p>
                    <a:p>
                      <a:pPr>
                        <a:buFont typeface="Arial" panose="020B0604020202020204" pitchFamily="34" charset="0"/>
                        <a:buChar char="•"/>
                      </a:pPr>
                      <a:r>
                        <a:rPr lang="en-CA" sz="1500" dirty="0">
                          <a:effectLst/>
                        </a:rPr>
                        <a:t>FIFA World Cup</a:t>
                      </a:r>
                    </a:p>
                    <a:p>
                      <a:pPr>
                        <a:buFont typeface="Arial" panose="020B0604020202020204" pitchFamily="34" charset="0"/>
                        <a:buChar char="•"/>
                      </a:pPr>
                      <a:r>
                        <a:rPr lang="en-CA" sz="1500" dirty="0">
                          <a:effectLst/>
                        </a:rPr>
                        <a:t>World fairs and expositions</a:t>
                      </a:r>
                    </a:p>
                    <a:p>
                      <a:pPr>
                        <a:buFont typeface="Arial" panose="020B0604020202020204" pitchFamily="34" charset="0"/>
                        <a:buChar char="•"/>
                      </a:pPr>
                      <a:r>
                        <a:rPr lang="en-CA" sz="1500" dirty="0">
                          <a:effectLst/>
                        </a:rPr>
                        <a:t>Economic </a:t>
                      </a:r>
                      <a:r>
                        <a:rPr lang="en-CA" sz="1500" dirty="0" smtClean="0">
                          <a:effectLst/>
                        </a:rPr>
                        <a:t>summits</a:t>
                      </a:r>
                    </a:p>
                    <a:p>
                      <a:pPr>
                        <a:buFont typeface="Arial" panose="020B0604020202020204" pitchFamily="34" charset="0"/>
                        <a:buNone/>
                      </a:pPr>
                      <a:r>
                        <a:rPr lang="en-CA" sz="1500" dirty="0" smtClean="0">
                          <a:effectLst/>
                        </a:rPr>
                        <a:t>(Getz, 1997)</a:t>
                      </a:r>
                      <a:endParaRPr lang="en-CA" sz="1500" dirty="0">
                        <a:effectLst/>
                      </a:endParaRPr>
                    </a:p>
                  </a:txBody>
                  <a:tcPr marL="73936" marR="73936" marT="36968" marB="36968" anchor="ctr">
                    <a:lnL>
                      <a:noFill/>
                    </a:lnL>
                    <a:lnR>
                      <a:noFill/>
                    </a:lnR>
                    <a:lnT>
                      <a:noFill/>
                    </a:lnT>
                    <a:lnB>
                      <a:noFill/>
                    </a:lnB>
                  </a:tcPr>
                </a:tc>
              </a:tr>
            </a:tbl>
          </a:graphicData>
        </a:graphic>
      </p:graphicFrame>
    </p:spTree>
    <p:extLst>
      <p:ext uri="{BB962C8B-B14F-4D97-AF65-F5344CB8AC3E}">
        <p14:creationId xmlns:p14="http://schemas.microsoft.com/office/powerpoint/2010/main" val="2579366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Events</a:t>
            </a:r>
            <a:endParaRPr lang="en-CA" dirty="0"/>
          </a:p>
        </p:txBody>
      </p:sp>
      <p:sp>
        <p:nvSpPr>
          <p:cNvPr id="3" name="Content Placeholder 2"/>
          <p:cNvSpPr>
            <a:spLocks noGrp="1"/>
          </p:cNvSpPr>
          <p:nvPr>
            <p:ph idx="1"/>
          </p:nvPr>
        </p:nvSpPr>
        <p:spPr>
          <a:xfrm>
            <a:off x="1781503" y="1759131"/>
            <a:ext cx="7076747" cy="4920343"/>
          </a:xfrm>
        </p:spPr>
        <p:txBody>
          <a:bodyPr>
            <a:normAutofit fontScale="92500" lnSpcReduction="10000"/>
          </a:bodyPr>
          <a:lstStyle/>
          <a:p>
            <a:pPr marL="0" indent="0">
              <a:buNone/>
            </a:pPr>
            <a:r>
              <a:rPr lang="en-CA" dirty="0"/>
              <a:t>Various tasks involved in event planning include:</a:t>
            </a:r>
          </a:p>
          <a:p>
            <a:r>
              <a:rPr lang="en-CA" dirty="0"/>
              <a:t>Conceptualizing/theming</a:t>
            </a:r>
          </a:p>
          <a:p>
            <a:r>
              <a:rPr lang="en-CA" dirty="0"/>
              <a:t>Logistics and planning</a:t>
            </a:r>
          </a:p>
          <a:p>
            <a:r>
              <a:rPr lang="en-CA" dirty="0"/>
              <a:t>Human resource management</a:t>
            </a:r>
          </a:p>
          <a:p>
            <a:r>
              <a:rPr lang="en-CA" dirty="0"/>
              <a:t>Security</a:t>
            </a:r>
          </a:p>
          <a:p>
            <a:r>
              <a:rPr lang="en-CA" dirty="0"/>
              <a:t>Marketing and public relations</a:t>
            </a:r>
          </a:p>
          <a:p>
            <a:r>
              <a:rPr lang="en-CA" dirty="0"/>
              <a:t>Budgeting and financial management</a:t>
            </a:r>
          </a:p>
          <a:p>
            <a:r>
              <a:rPr lang="en-CA" dirty="0"/>
              <a:t>Sponsorship procurement</a:t>
            </a:r>
          </a:p>
          <a:p>
            <a:r>
              <a:rPr lang="en-CA" dirty="0"/>
              <a:t>Management and </a:t>
            </a:r>
            <a:r>
              <a:rPr lang="en-CA" dirty="0" smtClean="0"/>
              <a:t>evaluation (Owens, </a:t>
            </a:r>
            <a:r>
              <a:rPr lang="en-CA" dirty="0" err="1" smtClean="0"/>
              <a:t>n.d.</a:t>
            </a:r>
            <a:r>
              <a:rPr lang="en-CA" dirty="0" smtClean="0"/>
              <a:t>)</a:t>
            </a:r>
            <a:endParaRPr lang="en-CA" dirty="0"/>
          </a:p>
          <a:p>
            <a:pPr marL="0" indent="0">
              <a:buNone/>
            </a:pPr>
            <a:endParaRPr lang="en-CA" dirty="0"/>
          </a:p>
        </p:txBody>
      </p:sp>
    </p:spTree>
    <p:extLst>
      <p:ext uri="{BB962C8B-B14F-4D97-AF65-F5344CB8AC3E}">
        <p14:creationId xmlns:p14="http://schemas.microsoft.com/office/powerpoint/2010/main" val="1732703883"/>
      </p:ext>
    </p:extLst>
  </p:cSld>
  <p:clrMapOvr>
    <a:masterClrMapping/>
  </p:clrMapOvr>
</p:sld>
</file>

<file path=ppt/theme/theme1.xml><?xml version="1.0" encoding="utf-8"?>
<a:theme xmlns:a="http://schemas.openxmlformats.org/drawingml/2006/main" name="Spectr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418</TotalTime>
  <Words>1030</Words>
  <Application>Microsoft Office PowerPoint</Application>
  <PresentationFormat>On-screen Show (4:3)</PresentationFormat>
  <Paragraphs>195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Corbel</vt:lpstr>
      <vt:lpstr>Wingdings</vt:lpstr>
      <vt:lpstr>Spectrum</vt:lpstr>
      <vt:lpstr>Intro to Tourism &amp; Hospitality</vt:lpstr>
      <vt:lpstr>Copyright</vt:lpstr>
      <vt:lpstr>Learning Outcomes</vt:lpstr>
      <vt:lpstr>Learning Outcomes</vt:lpstr>
      <vt:lpstr>Festivals and Events</vt:lpstr>
      <vt:lpstr>Festivals</vt:lpstr>
      <vt:lpstr>Events</vt:lpstr>
      <vt:lpstr>Events</vt:lpstr>
      <vt:lpstr>Events</vt:lpstr>
      <vt:lpstr>MCIT</vt:lpstr>
      <vt:lpstr>MCIT</vt:lpstr>
      <vt:lpstr>Conventions</vt:lpstr>
      <vt:lpstr>Conferences</vt:lpstr>
      <vt:lpstr>MCIT</vt:lpstr>
      <vt:lpstr>Incentive Travel</vt:lpstr>
      <vt:lpstr>Convention Centres</vt:lpstr>
      <vt:lpstr>Attractions</vt:lpstr>
      <vt:lpstr>Attractions</vt:lpstr>
      <vt:lpstr>Cultural Heritage Tourism</vt:lpstr>
      <vt:lpstr>Cultural Heritage Tourism</vt:lpstr>
      <vt:lpstr>Attractions Continues</vt:lpstr>
      <vt:lpstr>Agritourism</vt:lpstr>
      <vt:lpstr>Culinary Tourism</vt:lpstr>
      <vt:lpstr>Wine Tourism</vt:lpstr>
      <vt:lpstr>PowerPoint Presentation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Tourism &amp; Hospitality</dc:title>
  <dc:creator>Morgan Westcott</dc:creator>
  <cp:lastModifiedBy>Fiddler</cp:lastModifiedBy>
  <cp:revision>50</cp:revision>
  <dcterms:created xsi:type="dcterms:W3CDTF">2015-05-21T19:00:07Z</dcterms:created>
  <dcterms:modified xsi:type="dcterms:W3CDTF">2015-06-09T16:32:32Z</dcterms:modified>
</cp:coreProperties>
</file>