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5" r:id="rId3"/>
    <p:sldId id="258" r:id="rId4"/>
    <p:sldId id="263" r:id="rId5"/>
    <p:sldId id="284" r:id="rId6"/>
    <p:sldId id="286" r:id="rId7"/>
    <p:sldId id="301" r:id="rId8"/>
    <p:sldId id="287" r:id="rId9"/>
    <p:sldId id="302" r:id="rId10"/>
    <p:sldId id="303" r:id="rId11"/>
    <p:sldId id="304" r:id="rId12"/>
    <p:sldId id="305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278" r:id="rId21"/>
    <p:sldId id="282" r:id="rId22"/>
    <p:sldId id="306" r:id="rId23"/>
    <p:sldId id="314" r:id="rId24"/>
    <p:sldId id="28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08" autoAdjust="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12" y="-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15-06-19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15-06-19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15-06-19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15-06-19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15-06-19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15-06-19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15-06-19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15-06-19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15-06-19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15-06-19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15-06-19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15-06-19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15-06-19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15-06-19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15-06-19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15-06-19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15-06-19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stinationbc.ca/getattachment/Research/Research-by-Activity/Water-based/Recreational_Scuba_Diving_in_British_Columbia-sflb.pdf.aspx" TargetMode="External"/><Relationship Id="rId4" Type="http://schemas.openxmlformats.org/officeDocument/2006/relationships/hyperlink" Target="http://www.pgaofcanada.com/Userfiles/SNG_NAGA_Impact%20GolfCanada_2009_KeyFindings_EN_Issued%20Aug17_09(1)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nv.gov.bc.ca/bcparks/research/statistic_report/statistic_report_2012.pdf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stinationbc.ca/getattachment/Research/Research-by-Activity/Land-based/Economic_Impacts_of_Commercial_Nature-Based_Tourism_Report-sflb.pdf.aspx" TargetMode="External"/><Relationship Id="rId4" Type="http://schemas.openxmlformats.org/officeDocument/2006/relationships/hyperlink" Target="http://www.destinationbc.ca/getattachment/Research/Research-by-Activity/All-Research-by-Activity/British-Columbia-s-Sea-Kayakers-Report-(2005),-Dec/British_Columbia_s_Sea_Kayakers_Report_2005-sflb.pdf.aspx" TargetMode="External"/><Relationship Id="rId5" Type="http://schemas.openxmlformats.org/officeDocument/2006/relationships/hyperlink" Target="http://www.destinationbc.ca/getattachment/Research/Travel-Motivations-(TAMS)/Canadian-Travel-Motivations/Canadian_TAMS_Overview_Report.pdf.aspx" TargetMode="External"/><Relationship Id="rId6" Type="http://schemas.openxmlformats.org/officeDocument/2006/relationships/hyperlink" Target="http://www.destinationbc.ca/getattachment/Research/Research-by-Activity/Water-based/Fishing_Sector_Profile.pdf.aspx" TargetMode="External"/><Relationship Id="rId7" Type="http://schemas.openxmlformats.org/officeDocument/2006/relationships/hyperlink" Target="http://www.destinationbc.ca/getattachment/Research/Research-by-Activity/Land-based/Golf_Sector_Profile.pdf.aspx" TargetMode="External"/><Relationship Id="rId8" Type="http://schemas.openxmlformats.org/officeDocument/2006/relationships/hyperlink" Target="http://www.destinationbc.ca/getattachment/Research/Research-by-Activity/Land-based/Wildlife_Viewing_Sector_Profile.pdf.aspx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estinationbc.ca/Research/Research-by-Activity/Water-based.aspx%23.VIYlbb4irzI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stinationbc.ca/Research/Research-by-Activity/Land-based.aspx%23.VIYqOr4irzI" TargetMode="External"/><Relationship Id="rId4" Type="http://schemas.openxmlformats.org/officeDocument/2006/relationships/hyperlink" Target="http://www.destinationbc.ca/getattachment/Research/Research-by-Activity/All-Research-by-Activity/Value-of-Mountain-Resorts-to-the-British-Columbia/Value_of_Mountain_Resort_Properties_Phase_One_June-2012.pdf.aspx" TargetMode="External"/><Relationship Id="rId5" Type="http://schemas.openxmlformats.org/officeDocument/2006/relationships/hyperlink" Target="http://www.destinationbc.ca/getattachment/Research/Research-by-Activity/All-Research-by-Activity/Outdoor-Recreation-Study-2009-2010,-January-2013/Outdoor-Recreation-for-Distribution-14Jan13-FINAL-DRAFT-(2).pdf.aspx" TargetMode="External"/><Relationship Id="rId6" Type="http://schemas.openxmlformats.org/officeDocument/2006/relationships/hyperlink" Target="http://affiliatemembers.unwto.org/publication/global-report-adventure-tourism" TargetMode="External"/><Relationship Id="rId7" Type="http://schemas.openxmlformats.org/officeDocument/2006/relationships/hyperlink" Target="http://www.mbta.ca/assets/pdfs/S2S_E_I_Study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estinationbc.ca/getattachment/Research/Research-by-Activity/All-Research-by-Activity/Guest-Ranchers-Business-Survey-2008-2009,-January/GuestRanchersReport2008_2009.pdf.aspx" TargetMode="External"/></Relationships>
</file>

<file path=ppt/slides/_rels/slide24.xml.rels><?xml version="1.0" encoding="UTF-8" standalone="yes"?>
<Relationships xmlns="http://schemas.openxmlformats.org/package/2006/relationships"><Relationship Id="rId9" Type="http://schemas.openxmlformats.org/officeDocument/2006/relationships/hyperlink" Target="https://www.flickr.com/photos/shazron/444685653/in/photolist-vR6t8-vRpMW-vRqn7-vRtbr-vR6h2-vR5Ev-vR5Xm-vR6W6-vRq6X-vR6JK-vRqCa-6CoG1w-8qsC8f-8pmoAz-7EVnzb-4nLdfD-Fi8y2-5YYLo8-9ys8hD" TargetMode="External"/><Relationship Id="rId20" Type="http://schemas.openxmlformats.org/officeDocument/2006/relationships/hyperlink" Target="https://www.flickr.com/photos/two-wrongs/" TargetMode="External"/><Relationship Id="rId21" Type="http://schemas.openxmlformats.org/officeDocument/2006/relationships/hyperlink" Target="https://creativecommons.org/licenses/by-nc-sa/2.0/" TargetMode="External"/><Relationship Id="rId10" Type="http://schemas.openxmlformats.org/officeDocument/2006/relationships/hyperlink" Target="https://www.flickr.com/photos/shazron/" TargetMode="External"/><Relationship Id="rId11" Type="http://schemas.openxmlformats.org/officeDocument/2006/relationships/hyperlink" Target="https://www.flickr.com/photos/jasonsager/5921792985/in/photolist-9SV3vX-9SV3Kz-9SVaqp-m8pTNp-aBDUkw-4BBLh4-e8m5au-a2hJK4-cv4xMb-4BG3oC-5ioXwV-cv3wFq-4BG3XQ-dSbwuX-6FacBG-a1NHqT-oRPjD7-4BG39o-nrXVqj-nrXHZo-nrYbMi-nGprqw-nrY7Gp-nrXNpd-nrXsqL-nLew2i-nJskZc-nGpYqh-nrXURk-nrXGz6-nLeMda-nJg96w-nJqm5q-nrYecD-nJg4t5-nJpTWU-nrXKkt-nGpqKU-nLeMZF-nGprNA-nrXJRx-nrXGXm-nrXNZG-nrXGgc-nLeJ8n-nrXYVA-nLeknT-nJq8Uy-nJqsam-nrXMtM" TargetMode="External"/><Relationship Id="rId12" Type="http://schemas.openxmlformats.org/officeDocument/2006/relationships/hyperlink" Target="https://www.flickr.com/photos/jasonsager/" TargetMode="External"/><Relationship Id="rId13" Type="http://schemas.openxmlformats.org/officeDocument/2006/relationships/hyperlink" Target="https://creativecommons.org/licenses/by-sa/2.0/" TargetMode="External"/><Relationship Id="rId14" Type="http://schemas.openxmlformats.org/officeDocument/2006/relationships/hyperlink" Target="https://www.flickr.com/photos/10094212@N05/15458613091/in/photolist-py2r6V-3kyDDz-8LeUeK-91wVBs-gk3foe-8M34Hw-o8rnAq-6ptAQD-8bNGT9-8bNJfy-8Lgs7t-8bTaVR-nTCXYX-6qMVpy-6qHGX4-6qN2tW-dy8zV-dy8yo-dy8xV-dy8wF-cEFVGS-dxcK5y-p2vCGg-a4sHTN-9x7h6K-5iuDHC-hqLre-a7YCY4-opJ4E1-5x17Ea-4nBGW8-5XZdJY-8jZwuz-xDhLD-orFQep-oLCD8g-opHVqW-onV9Tj-opUG8E-6iqQ7f-6iqQsf-it2MiF-kDDy9-bWjLLw-4YC1AS-82gdZB-dek1qV-5x15Qa-pf8goG-o8s6ca" TargetMode="External"/><Relationship Id="rId15" Type="http://schemas.openxmlformats.org/officeDocument/2006/relationships/hyperlink" Target="https://www.flickr.com/photos/10094212@N05/" TargetMode="External"/><Relationship Id="rId16" Type="http://schemas.openxmlformats.org/officeDocument/2006/relationships/hyperlink" Target="https://www.flickr.com/photos/urbanmixer/88992587/in/photolist-8S7t1-q1if5-8S7qx-8S7tq-f9gAis-ppxLko-nHcHgK-3f7FVC-8S7oX-6sKRp7-6sKTkf-6sKTBb-6sKSL1-6sFGAR-6sFHZk-6sKRTs-6sKTTo-6sFGTT-6sFJig-6sKRCA-4Xa41N-73ikZB-73nqBE-73nkxm-73ipbR-4HyVGM-4Hz3ht-393Vy3-38YkSc-6sFJRi-393kzL-393SRJ-q1jUa-73ns3W-73iqGK-q1jRR-73ijwn-6fApK9-38XNs2-6hEBCy-38XNLk-fB24sp-38YY6r-5by4ia-4FTxho-393RwS-38YLMz-8S7xd-8S7wV-393QFL" TargetMode="External"/><Relationship Id="rId17" Type="http://schemas.openxmlformats.org/officeDocument/2006/relationships/hyperlink" Target="https://www.flickr.com/photos/urbanmixer/" TargetMode="External"/><Relationship Id="rId18" Type="http://schemas.openxmlformats.org/officeDocument/2006/relationships/hyperlink" Target="https://creativecommons.org/licenses/by-nc/2.0/" TargetMode="External"/><Relationship Id="rId19" Type="http://schemas.openxmlformats.org/officeDocument/2006/relationships/hyperlink" Target="https://www.flickr.com/photos/two-wrongs/205467442/in/photolist-7B5FE3-g3wx4r-ja5j7-uprnj-cKsCHw-dadV3j-55Dmqg-55HQGJ-55HZmy-55HHoN-55HBdu-5VD2J-4YuPUH-8PZkDF-av5spT-55JaPQ-55J5Ps-55JiaA-55Hui5-dfvs1-6r7rbD-aDRFvf-8yAwGq-5bCvhw-ddVPNT-pZuEdG-jz6k3-5NJBhJ-8yxopc-54WGfE-2Gim8-5pQkoE-737KSn-9Af4Xg-qgZbHQ-fTmX5T-hKiUpV-5pxq3J-9Af4N6-bvsd3W-9Ai1UY-7B5MDN-9pvTRc-bpCptw-aDB9bL-pkvWrb-atT1o3-Jv824-4bqPP5-6CU9Y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flickr.com/photos/ruthanddave/9462636574/in/photolist-fpWeFp-fqbtRj-eEf7t9-fpWeSB-bFcmhW-bYbCYE-fqbubs-bYbwGo-acLHn1-bYbCNu-6xtk56-fqbpSY-fqbrks-fpWb3T-eh1w3e-fCTdfg-cVrbUS-cVrbz5-6xxrQq-fDaL9J-cVrc8G-5SX1Bv-p934Ev-cVrcpq-p9gE9q-ab65EA-ajueXn-ooKEHC-d4CGoo-4cCbWz-cVRMYh-ngHMo-nfwdGW-bmDDE7-7Y6VNs-a96aHa-cVr9SA-nftRf2-ndrrQ3-bYbCq1-kcnCU-dTAgwU-dwixyX-6eyyJT-dZs59A-5xNetc-4Fa9Gv-6r7AX-4Fad9D-dZsi57" TargetMode="External"/><Relationship Id="rId3" Type="http://schemas.openxmlformats.org/officeDocument/2006/relationships/hyperlink" Target="https://www.flickr.com/photos/ruthanddave/" TargetMode="External"/><Relationship Id="rId4" Type="http://schemas.openxmlformats.org/officeDocument/2006/relationships/hyperlink" Target="https://creativecommons.org/licenses/by/2.0/" TargetMode="External"/><Relationship Id="rId5" Type="http://schemas.openxmlformats.org/officeDocument/2006/relationships/hyperlink" Target="https://www.flickr.com/photos/matthosford/15752480881/in/photolist-7Yd95D-nnc7Vw-eyr77-7KDvok-7YgnRW-pZZzKX-KFfJv-8edoVc-7Ygono-KF6Bm-8bUESE-7qmkGu-8dw53w-KFfdv-KFfM8-7qgGPM-7YgouS-4ToNDW-88u7uo-KF6oG-KF5QL-KF5T5-cfmKVS-8GCC8K-3t7qR-5kVL6t-ofy5q4-2RNGDq-csWe3J-ftdoY-7Ygoi3-9oJyDb-pbiqH4-ocWxRc-KFgrZ-a1VYKf-8bPWB4-8bTftg-8bSXjG-7qgGQ8-osok3E-ouoxQh-oud9Jj-ocVB1b-ocVAVx-owaYtR-ouqaYa-oudbaA-owaXFP-ocVmDs" TargetMode="External"/><Relationship Id="rId6" Type="http://schemas.openxmlformats.org/officeDocument/2006/relationships/hyperlink" Target="https://www.flickr.com/photos/matthosford/" TargetMode="External"/><Relationship Id="rId7" Type="http://schemas.openxmlformats.org/officeDocument/2006/relationships/hyperlink" Target="https://www.flickr.com/photos/jeffwilcox/2216110738/in/photolist-CjPoM-CjMxu-CjM7y-CjNAY-CjN22-CjL1a-CjMjw-CjNhf-4FeLJ1-4nLgwF-4nL6Wc-4Faa28-4FenwL-4nQ9vQ-4FaB3e-4Fa3eP-4FaAMM-4FawXM-4FeQks-4FeLYh-4FeKRy-4nLf7V-4nJWXX-4FabgD-4nP7WG-4nKgk2-4FayAF-4FeMby-4nPi63-Agiy2-4Feovf-4Feq49-AghSM-4nPiCN-4nKNSa-4nLcnx-4nQkNj-4nP7fG-e2ZBPX-e339yP-e2ZBpr-e36gkG-e2ZBzM-e3396x-e2ZzPK-CjY92-CjUvN-CjUdx-CjUnN-CjWLe" TargetMode="External"/><Relationship Id="rId8" Type="http://schemas.openxmlformats.org/officeDocument/2006/relationships/hyperlink" Target="https://www.flickr.com/photos/jeffwilcox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to Tourism &amp; Hospitality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/>
              <a:t>5</a:t>
            </a:r>
          </a:p>
        </p:txBody>
      </p:sp>
      <p:pic>
        <p:nvPicPr>
          <p:cNvPr id="6" name="Picture 5" descr="IntroCover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64437" y="211677"/>
            <a:ext cx="3434938" cy="44452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 descr="qrcode.2968713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2573" y="1299064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771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Off-Road Recreational Vehicles (ORV)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Any vehicle designed to be driven off-road that doesn’t fall under another classification</a:t>
            </a:r>
          </a:p>
          <a:p>
            <a:r>
              <a:rPr lang="en-US" dirty="0" smtClean="0"/>
              <a:t>ATVs, snowmobiles, dirt bikes</a:t>
            </a:r>
          </a:p>
          <a:p>
            <a:r>
              <a:rPr lang="en-US" dirty="0" smtClean="0"/>
              <a:t>Conflict between motorized trail users and non (e.g. ATVs </a:t>
            </a:r>
            <a:r>
              <a:rPr lang="en-US" dirty="0" err="1" smtClean="0"/>
              <a:t>vs</a:t>
            </a:r>
            <a:r>
              <a:rPr lang="en-US" dirty="0" smtClean="0"/>
              <a:t> mountain bikes)</a:t>
            </a:r>
          </a:p>
          <a:p>
            <a:r>
              <a:rPr lang="en-US" dirty="0" smtClean="0"/>
              <a:t>Off-road vehicle act 2014</a:t>
            </a:r>
            <a:endParaRPr lang="en-US" dirty="0"/>
          </a:p>
        </p:txBody>
      </p:sp>
      <p:pic>
        <p:nvPicPr>
          <p:cNvPr id="5" name="Content Placeholder 4" descr="SnowmobileGolden-300x227.jpg"/>
          <p:cNvPicPr>
            <a:picLocks noGrp="1" noChangeAspect="1"/>
          </p:cNvPicPr>
          <p:nvPr>
            <p:ph sz="half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6" name="TextBox 5"/>
          <p:cNvSpPr txBox="1"/>
          <p:nvPr/>
        </p:nvSpPr>
        <p:spPr>
          <a:xfrm>
            <a:off x="4778189" y="6134692"/>
            <a:ext cx="3931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5.4: Snowmobiles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862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Guest Ranches and Hunting Outfitters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Ranches (57 in BC):</a:t>
            </a:r>
          </a:p>
          <a:p>
            <a:pPr lvl="1"/>
            <a:r>
              <a:rPr lang="en-US" dirty="0" smtClean="0"/>
              <a:t>Home-like vacations</a:t>
            </a:r>
          </a:p>
          <a:p>
            <a:pPr lvl="1"/>
            <a:r>
              <a:rPr lang="en-US" dirty="0" smtClean="0"/>
              <a:t>Horseback riding</a:t>
            </a:r>
          </a:p>
          <a:p>
            <a:pPr lvl="1"/>
            <a:r>
              <a:rPr lang="en-US" dirty="0" smtClean="0"/>
              <a:t>Cattle wrangling</a:t>
            </a:r>
          </a:p>
          <a:p>
            <a:pPr lvl="1"/>
            <a:r>
              <a:rPr lang="en-US" dirty="0" smtClean="0"/>
              <a:t>Authentic ranch experience</a:t>
            </a:r>
          </a:p>
          <a:p>
            <a:pPr lvl="1"/>
            <a:r>
              <a:rPr lang="en-US" dirty="0" smtClean="0"/>
              <a:t>E.g. Hills Health Ranch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Outfitters:</a:t>
            </a:r>
          </a:p>
          <a:p>
            <a:pPr lvl="1"/>
            <a:r>
              <a:rPr lang="en-US" dirty="0" smtClean="0"/>
              <a:t>Provide commercial hunting services</a:t>
            </a:r>
          </a:p>
          <a:p>
            <a:pPr lvl="1"/>
            <a:r>
              <a:rPr lang="en-US" dirty="0" smtClean="0"/>
              <a:t>5000 non-resident licenses in BC</a:t>
            </a:r>
          </a:p>
          <a:p>
            <a:pPr lvl="1"/>
            <a:r>
              <a:rPr lang="en-US" dirty="0" smtClean="0"/>
              <a:t>$116 million in economic activity each year</a:t>
            </a:r>
          </a:p>
          <a:p>
            <a:pPr lvl="1"/>
            <a:r>
              <a:rPr lang="en-US" dirty="0" smtClean="0"/>
              <a:t>For some species, a guide outfitter must be used by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498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44% of BC residents participate each year (Tourism BC, 2013)</a:t>
            </a:r>
          </a:p>
          <a:p>
            <a:r>
              <a:rPr lang="en-US" dirty="0" smtClean="0"/>
              <a:t>1 million Canadians who had travelled to BC over 2 years participated in cycling (Tourism BC, 2009)</a:t>
            </a:r>
          </a:p>
          <a:p>
            <a:r>
              <a:rPr lang="en-US" dirty="0" smtClean="0"/>
              <a:t>Road cycling: on paved roads, includes racing, touring</a:t>
            </a:r>
          </a:p>
          <a:p>
            <a:r>
              <a:rPr lang="en-US" dirty="0" smtClean="0"/>
              <a:t>Mountain biking: unpaved routes and trails - $10.3 million to local economies (WCMBTA, 2006)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78189" y="6134692"/>
            <a:ext cx="3931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5.5: Cyclists in action</a:t>
            </a:r>
            <a:endParaRPr lang="en-US" dirty="0"/>
          </a:p>
        </p:txBody>
      </p:sp>
      <p:pic>
        <p:nvPicPr>
          <p:cNvPr id="7" name="Content Placeholder 6" descr="Cycling-300x225.jpg"/>
          <p:cNvPicPr>
            <a:picLocks noGrp="1" noChangeAspect="1"/>
          </p:cNvPicPr>
          <p:nvPr>
            <p:ph sz="half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73438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Camping and Hiking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2012, over 19.3 million people visited BC provincial parks (BC Parks, 2012)</a:t>
            </a:r>
          </a:p>
          <a:p>
            <a:pPr lvl="1"/>
            <a:r>
              <a:rPr lang="en-US" dirty="0" smtClean="0"/>
              <a:t>2.3 were overnight visitors</a:t>
            </a:r>
          </a:p>
          <a:p>
            <a:pPr lvl="1"/>
            <a:r>
              <a:rPr lang="en-US" dirty="0" smtClean="0"/>
              <a:t>Generated $15.5 million in user fees</a:t>
            </a:r>
          </a:p>
          <a:p>
            <a:pPr lvl="1"/>
            <a:r>
              <a:rPr lang="en-US" dirty="0" smtClean="0"/>
              <a:t>Average guest satisfaction rating of 82%</a:t>
            </a:r>
          </a:p>
          <a:p>
            <a:r>
              <a:rPr lang="en-US" dirty="0" smtClean="0"/>
              <a:t>Also multiple private camping operators in the province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850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Wildlife Viewing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Includes whale, bird, bear watching</a:t>
            </a:r>
            <a:r>
              <a:rPr lang="en-US" dirty="0"/>
              <a:t> </a:t>
            </a:r>
            <a:r>
              <a:rPr lang="en-US" dirty="0" smtClean="0"/>
              <a:t>as well as flora (e.g. wildflowers)</a:t>
            </a:r>
          </a:p>
          <a:p>
            <a:r>
              <a:rPr lang="en-US" dirty="0" err="1" smtClean="0"/>
              <a:t>Approx</a:t>
            </a:r>
            <a:r>
              <a:rPr lang="en-US" dirty="0" smtClean="0"/>
              <a:t> 37% of </a:t>
            </a:r>
            <a:r>
              <a:rPr lang="en-US" dirty="0" err="1" smtClean="0"/>
              <a:t>toursts</a:t>
            </a:r>
            <a:r>
              <a:rPr lang="en-US" dirty="0" smtClean="0"/>
              <a:t> take part in wildlife viewing</a:t>
            </a:r>
          </a:p>
          <a:p>
            <a:r>
              <a:rPr lang="en-US" dirty="0" smtClean="0"/>
              <a:t>For 13% of visitors it was the main reason for visiting BC</a:t>
            </a:r>
          </a:p>
          <a:p>
            <a:pPr marL="0" indent="0">
              <a:buNone/>
            </a:pPr>
            <a:r>
              <a:rPr lang="en-US" dirty="0" smtClean="0"/>
              <a:t>(CTC, 2007)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78189" y="6134692"/>
            <a:ext cx="3931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5.6: A bear in </a:t>
            </a:r>
            <a:r>
              <a:rPr lang="en-US" dirty="0" err="1" smtClean="0"/>
              <a:t>Bute</a:t>
            </a:r>
            <a:r>
              <a:rPr lang="en-US" dirty="0" smtClean="0"/>
              <a:t> Inlet, BC</a:t>
            </a:r>
            <a:endParaRPr lang="en-US" dirty="0"/>
          </a:p>
        </p:txBody>
      </p:sp>
      <p:pic>
        <p:nvPicPr>
          <p:cNvPr id="5" name="Content Placeholder 4" descr="Bear.jpg"/>
          <p:cNvPicPr>
            <a:picLocks noGrp="1" noChangeAspect="1"/>
          </p:cNvPicPr>
          <p:nvPr>
            <p:ph sz="half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109563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Water-Based Recreation and Tourism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Scuba Diving</a:t>
            </a:r>
          </a:p>
          <a:p>
            <a:r>
              <a:rPr lang="en-US" dirty="0" smtClean="0"/>
              <a:t>Sport Fishing and Lodges</a:t>
            </a:r>
          </a:p>
          <a:p>
            <a:r>
              <a:rPr lang="en-US" dirty="0" smtClean="0"/>
              <a:t>Paddle Sports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4448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Scuba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BC waters offer an abundance of wildlife, flora, and underwater terrain (reefs, sunken vessels, etc.)</a:t>
            </a:r>
          </a:p>
          <a:p>
            <a:r>
              <a:rPr lang="en-US" dirty="0" smtClean="0"/>
              <a:t>In 2004: 116 operators with gross revenues for all at $15 million</a:t>
            </a:r>
          </a:p>
          <a:p>
            <a:r>
              <a:rPr lang="en-US" dirty="0" smtClean="0"/>
              <a:t>This $15 million is just direct dive spending, figure is much higher when other trip factors included</a:t>
            </a:r>
          </a:p>
          <a:p>
            <a:pPr marL="0" indent="0">
              <a:buNone/>
            </a:pPr>
            <a:r>
              <a:rPr lang="en-US" dirty="0" err="1" smtClean="0"/>
              <a:t>Ivanova</a:t>
            </a:r>
            <a:r>
              <a:rPr lang="en-US" dirty="0" smtClean="0"/>
              <a:t>, 2004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4333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Sport Fishing and Lodges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Historically one of BC’s first tourism draws</a:t>
            </a:r>
          </a:p>
          <a:p>
            <a:r>
              <a:rPr lang="en-US" dirty="0" smtClean="0"/>
              <a:t>In 2009, there were 600,000 anglers (fresh and saltwater) in the province</a:t>
            </a:r>
          </a:p>
          <a:p>
            <a:r>
              <a:rPr lang="en-US" dirty="0" smtClean="0"/>
              <a:t>Non-resident anglers contributed $6 million in licensing fees and additional $46 million in non-fishing spending </a:t>
            </a:r>
          </a:p>
          <a:p>
            <a:pPr marL="0" indent="0">
              <a:buNone/>
            </a:pPr>
            <a:r>
              <a:rPr lang="en-US" dirty="0" smtClean="0"/>
              <a:t>(Tourism BC, 2009)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376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Paddle Sports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River rafting, canoeing, sea kayaking, standup paddle boarding (SUP)</a:t>
            </a:r>
          </a:p>
          <a:p>
            <a:r>
              <a:rPr lang="en-US" dirty="0" smtClean="0"/>
              <a:t>Rafting = 216,000 customers and $15 million in gross revenues, 75% of participants were visitors</a:t>
            </a:r>
          </a:p>
          <a:p>
            <a:pPr marL="0" indent="0">
              <a:buNone/>
            </a:pPr>
            <a:r>
              <a:rPr lang="en-US" dirty="0" smtClean="0"/>
              <a:t>(Tourism BC, 2007)</a:t>
            </a:r>
          </a:p>
          <a:p>
            <a:r>
              <a:rPr lang="en-US" dirty="0" smtClean="0"/>
              <a:t>114 sea kayak operators with $14 million in gross revenues </a:t>
            </a:r>
          </a:p>
          <a:p>
            <a:pPr marL="0" indent="0">
              <a:buNone/>
            </a:pPr>
            <a:r>
              <a:rPr lang="en-US" dirty="0" smtClean="0"/>
              <a:t>(Tourism BC, 2005a)</a:t>
            </a:r>
            <a:endParaRPr lang="en-US" dirty="0"/>
          </a:p>
        </p:txBody>
      </p:sp>
      <p:pic>
        <p:nvPicPr>
          <p:cNvPr id="7" name="Content Placeholder 6" descr="RaftingwithCOA-300x225.jpg"/>
          <p:cNvPicPr>
            <a:picLocks noGrp="1" noChangeAspect="1"/>
          </p:cNvPicPr>
          <p:nvPr>
            <p:ph sz="half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8" name="TextBox 7"/>
          <p:cNvSpPr txBox="1"/>
          <p:nvPr/>
        </p:nvSpPr>
        <p:spPr>
          <a:xfrm>
            <a:off x="4778189" y="6134692"/>
            <a:ext cx="3931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5.7: Rafting with COA in Squamish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7358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and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Land use disputes </a:t>
            </a:r>
          </a:p>
          <a:p>
            <a:r>
              <a:rPr lang="en-US" dirty="0" smtClean="0"/>
              <a:t>Environmental impacts </a:t>
            </a:r>
          </a:p>
          <a:p>
            <a:pPr lvl="1"/>
            <a:r>
              <a:rPr lang="en-US" dirty="0" smtClean="0"/>
              <a:t>Deforestation, resource extraction have negative effect on recreation sites</a:t>
            </a:r>
          </a:p>
          <a:p>
            <a:pPr lvl="1"/>
            <a:r>
              <a:rPr lang="en-US" dirty="0" smtClean="0"/>
              <a:t>Visitors can also negatively impact sites</a:t>
            </a:r>
          </a:p>
          <a:p>
            <a:r>
              <a:rPr lang="en-US" dirty="0" smtClean="0"/>
              <a:t>Risk management concerns</a:t>
            </a:r>
            <a:endParaRPr lang="en-US" dirty="0"/>
          </a:p>
        </p:txBody>
      </p:sp>
      <p:pic>
        <p:nvPicPr>
          <p:cNvPr id="5" name="Content Placeholder 4" descr="NothingAllowed-300x283.jpg"/>
          <p:cNvPicPr>
            <a:picLocks noGrp="1" noChangeAspect="1"/>
          </p:cNvPicPr>
          <p:nvPr>
            <p:ph sz="half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6" name="TextBox 5"/>
          <p:cNvSpPr txBox="1"/>
          <p:nvPr/>
        </p:nvSpPr>
        <p:spPr>
          <a:xfrm>
            <a:off x="4778189" y="6134692"/>
            <a:ext cx="3931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5.8: Nothing is allowed here!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365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Copyright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Introduction to Tourism and Hospitality in BC by Morgan Westcott, Editor, (c) </a:t>
            </a:r>
            <a:r>
              <a:rPr lang="en-CA" dirty="0" err="1"/>
              <a:t>Capilano</a:t>
            </a:r>
            <a:r>
              <a:rPr lang="en-CA" dirty="0"/>
              <a:t> University is used under a CC-BY 4.0 International license. </a:t>
            </a: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This </a:t>
            </a:r>
            <a:r>
              <a:rPr lang="en-CA" dirty="0"/>
              <a:t>chapter is </a:t>
            </a:r>
            <a:r>
              <a:rPr lang="en-CA" dirty="0" smtClean="0"/>
              <a:t>by Don Webster and </a:t>
            </a:r>
            <a:r>
              <a:rPr lang="en-CA" dirty="0"/>
              <a:t>is used under a CC-BY 4.0 International license.</a:t>
            </a:r>
            <a:br>
              <a:rPr lang="en-CA" dirty="0"/>
            </a:b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93149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Despite challenges the sector remains exciting, dynamic, and growing</a:t>
            </a:r>
          </a:p>
          <a:p>
            <a:r>
              <a:rPr lang="en-US" dirty="0" smtClean="0"/>
              <a:t>Employment opportunities abound (especially for entrepreneurs)</a:t>
            </a:r>
          </a:p>
          <a:p>
            <a:r>
              <a:rPr lang="en-US" dirty="0" smtClean="0"/>
              <a:t>Concerns and conflicts about land use and competition for resources</a:t>
            </a:r>
          </a:p>
          <a:p>
            <a:r>
              <a:rPr lang="en-US" dirty="0" smtClean="0"/>
              <a:t>Pay special attention to risk management </a:t>
            </a:r>
          </a:p>
        </p:txBody>
      </p:sp>
    </p:spTree>
    <p:extLst>
      <p:ext uri="{BB962C8B-B14F-4D97-AF65-F5344CB8AC3E}">
        <p14:creationId xmlns:p14="http://schemas.microsoft.com/office/powerpoint/2010/main" val="35481885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904896"/>
            <a:ext cx="8574087" cy="42212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BC Parks. (2012). </a:t>
            </a:r>
            <a:r>
              <a:rPr lang="en-US" i="1" dirty="0"/>
              <a:t>2011/2012 Statistics Report</a:t>
            </a:r>
            <a:r>
              <a:rPr lang="en-US" dirty="0"/>
              <a:t>. Retrieved from </a:t>
            </a:r>
            <a:r>
              <a:rPr lang="en-US" dirty="0">
                <a:hlinkClick r:id="rId2"/>
              </a:rPr>
              <a:t>http://www.env.gov.bc.ca/bcparks/research/statistic_report/statistic_report_2012.pdf</a:t>
            </a:r>
          </a:p>
          <a:p>
            <a:pPr marL="0" indent="0">
              <a:buNone/>
            </a:pPr>
            <a:r>
              <a:rPr lang="en-US" dirty="0"/>
              <a:t>Canadian Tourism Commission. (2007). </a:t>
            </a:r>
            <a:r>
              <a:rPr lang="en-US" i="1" dirty="0"/>
              <a:t>TAMS 2006-Canadian activity profile: Wildlife viewing while on trips</a:t>
            </a:r>
            <a:r>
              <a:rPr lang="en-US" dirty="0"/>
              <a:t>. Retrieved from</a:t>
            </a:r>
            <a:r>
              <a:rPr lang="en-US" dirty="0" smtClean="0"/>
              <a:t>: </a:t>
            </a:r>
            <a:r>
              <a:rPr lang="en-US" dirty="0" err="1"/>
              <a:t>corporate.canada.travel</a:t>
            </a:r>
            <a:r>
              <a:rPr lang="en-US" dirty="0"/>
              <a:t>/sites/default/files/</a:t>
            </a:r>
            <a:r>
              <a:rPr lang="en-US" dirty="0" err="1"/>
              <a:t>pdf</a:t>
            </a:r>
            <a:r>
              <a:rPr lang="en-US" dirty="0"/>
              <a:t>/Research/Product-knowledge/TAMS/Canadian%20Travellers%20Outdoor%20Activity/</a:t>
            </a:r>
            <a:r>
              <a:rPr lang="en-US" dirty="0" err="1" smtClean="0"/>
              <a:t>CDN_Wil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Destination BC. (2014c). </a:t>
            </a:r>
            <a:r>
              <a:rPr lang="en-US" i="1" dirty="0"/>
              <a:t>Golfing.</a:t>
            </a:r>
            <a:r>
              <a:rPr lang="en-US" dirty="0"/>
              <a:t> Retrieved from: http://www.hellobc.com/british-columbia/things-to-do/outdoor-activities/</a:t>
            </a:r>
            <a:r>
              <a:rPr lang="en-US" dirty="0" err="1" smtClean="0"/>
              <a:t>golf.aspx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Ivanova</a:t>
            </a:r>
            <a:r>
              <a:rPr lang="en-US" dirty="0"/>
              <a:t>, I. (2004). </a:t>
            </a:r>
            <a:r>
              <a:rPr lang="en-US" i="1" dirty="0"/>
              <a:t>Recreational diving in British Columbia survey report.</a:t>
            </a:r>
            <a:r>
              <a:rPr lang="en-US" dirty="0"/>
              <a:t> Retrieved from:  </a:t>
            </a:r>
            <a:r>
              <a:rPr lang="en-US" dirty="0">
                <a:hlinkClick r:id="rId3"/>
              </a:rPr>
              <a:t>http://www.destinationbc.ca/getattachment/Research/Research-by-Activity/Water-based/Recreational_Scuba_Diving_in_British_Columbia-</a:t>
            </a:r>
            <a:r>
              <a:rPr lang="en-US" dirty="0" smtClean="0">
                <a:hlinkClick r:id="rId3"/>
              </a:rPr>
              <a:t>sflb.pdf.aspx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Strategic Networks, Inc. (2009). </a:t>
            </a:r>
            <a:r>
              <a:rPr lang="en-US" i="1" dirty="0"/>
              <a:t>Economic impact for golf in Canada.</a:t>
            </a:r>
            <a:r>
              <a:rPr lang="en-US" dirty="0"/>
              <a:t> Retrieved from:  </a:t>
            </a:r>
            <a:r>
              <a:rPr lang="en-US" dirty="0">
                <a:hlinkClick r:id="rId4"/>
              </a:rPr>
              <a:t>http://www.pgaofcanada.com/Userfiles/SNG_NAGA_Impact%20GolfCanada_2009_KeyFindings_EN_Issued%20Aug17_09(1).pdf</a:t>
            </a:r>
          </a:p>
        </p:txBody>
      </p:sp>
    </p:spTree>
    <p:extLst>
      <p:ext uri="{BB962C8B-B14F-4D97-AF65-F5344CB8AC3E}">
        <p14:creationId xmlns:p14="http://schemas.microsoft.com/office/powerpoint/2010/main" val="40000284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904896"/>
            <a:ext cx="8574087" cy="422126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Tourism BC. (2005a). </a:t>
            </a:r>
            <a:r>
              <a:rPr lang="en-US" i="1" dirty="0"/>
              <a:t>British Columbia River Outfitters repor</a:t>
            </a:r>
            <a:r>
              <a:rPr lang="en-US" dirty="0"/>
              <a:t>t. Retrieved from: </a:t>
            </a:r>
            <a:r>
              <a:rPr lang="en-US" dirty="0">
                <a:hlinkClick r:id="rId2"/>
              </a:rPr>
              <a:t>http://www.destinationbc.ca/Research/Research-by-Activity/Water-based.aspx#.VIYlbb4irzI</a:t>
            </a:r>
          </a:p>
          <a:p>
            <a:pPr marL="0" indent="0">
              <a:buNone/>
            </a:pPr>
            <a:r>
              <a:rPr lang="en-US" dirty="0"/>
              <a:t>Tourism BC. (2005b). </a:t>
            </a:r>
            <a:r>
              <a:rPr lang="en-US" i="1" dirty="0"/>
              <a:t>Characteristics of commercial nature-based tourism industry in British Columbia</a:t>
            </a:r>
            <a:r>
              <a:rPr lang="en-US" dirty="0"/>
              <a:t>. Retrieved from: </a:t>
            </a:r>
            <a:r>
              <a:rPr lang="en-US" dirty="0">
                <a:hlinkClick r:id="rId3"/>
              </a:rPr>
              <a:t> http://www.destinationbc.ca/getattachment/Research/Research-by-Activity/Land-based/Economic_Impacts_of_Commercial_Nature-Based_Tourism_Report-sflb.pdf.aspx</a:t>
            </a:r>
          </a:p>
          <a:p>
            <a:pPr marL="0" indent="0">
              <a:buNone/>
            </a:pPr>
            <a:r>
              <a:rPr lang="en-US" dirty="0"/>
              <a:t>Tourism BC. (2007a). </a:t>
            </a:r>
            <a:r>
              <a:rPr lang="en-US" i="1" dirty="0"/>
              <a:t>British Columbia’s sea kayaking sector 2005.</a:t>
            </a:r>
            <a:r>
              <a:rPr lang="en-US" dirty="0"/>
              <a:t> Retrieved from: </a:t>
            </a:r>
            <a:r>
              <a:rPr lang="en-US" dirty="0">
                <a:hlinkClick r:id="rId4"/>
              </a:rPr>
              <a:t>http://www.destinationbc.ca/getattachment/Research/Research-by-Activity/All-Research-by-Activity/British-Columbia-s-Sea-Kayakers-Report-(2005),-Dec/British_Columbia_s_Sea_Kayakers_Report_2005-sflb.pdf.aspx</a:t>
            </a:r>
          </a:p>
          <a:p>
            <a:pPr marL="0" indent="0">
              <a:buNone/>
            </a:pPr>
            <a:r>
              <a:rPr lang="en-US" dirty="0"/>
              <a:t>Tourism BC. (2007b). </a:t>
            </a:r>
            <a:r>
              <a:rPr lang="en-US" i="1" dirty="0"/>
              <a:t>Travel activities and motivations of Canadian residents: An overview.</a:t>
            </a:r>
            <a:r>
              <a:rPr lang="en-US" dirty="0"/>
              <a:t> Retrieved from: </a:t>
            </a:r>
            <a:r>
              <a:rPr lang="en-US" dirty="0">
                <a:hlinkClick r:id="rId5"/>
              </a:rPr>
              <a:t>http://www.destinationbc.ca/getattachment/Research/Travel-Motivations-(TAMS)/Canadian-Travel-Motivations/Canadian_TAMS_Overview_Report.pdf.aspx</a:t>
            </a:r>
          </a:p>
          <a:p>
            <a:pPr marL="0" indent="0">
              <a:buNone/>
            </a:pPr>
            <a:r>
              <a:rPr lang="en-US" dirty="0"/>
              <a:t>Tourism BC. (2009a). </a:t>
            </a:r>
            <a:r>
              <a:rPr lang="en-US" i="1" dirty="0"/>
              <a:t>Fishing product overview.</a:t>
            </a:r>
            <a:r>
              <a:rPr lang="en-US" dirty="0"/>
              <a:t> Retrieved from: </a:t>
            </a:r>
            <a:r>
              <a:rPr lang="en-US" dirty="0">
                <a:hlinkClick r:id="rId6"/>
              </a:rPr>
              <a:t>http://www.destinationbc.ca/getattachment/Research/Research-by-Activity/Water-based/Fishing_Sector_Profile.pdf.aspx</a:t>
            </a:r>
          </a:p>
          <a:p>
            <a:pPr marL="0" indent="0">
              <a:buNone/>
            </a:pPr>
            <a:r>
              <a:rPr lang="en-US" dirty="0"/>
              <a:t>Tourism BC. (2009b). </a:t>
            </a:r>
            <a:r>
              <a:rPr lang="en-US" i="1" dirty="0"/>
              <a:t>Golf sector profile</a:t>
            </a:r>
            <a:r>
              <a:rPr lang="en-US" dirty="0"/>
              <a:t>. Retrieved from: </a:t>
            </a:r>
            <a:r>
              <a:rPr lang="en-US" dirty="0">
                <a:hlinkClick r:id="rId7"/>
              </a:rPr>
              <a:t>http://www.destinationbc.ca/getattachment/Research/Research-by-Activity/Land-based/Golf_Sector_Profile.pdf.aspx</a:t>
            </a:r>
          </a:p>
          <a:p>
            <a:pPr marL="0" indent="0">
              <a:buNone/>
            </a:pPr>
            <a:r>
              <a:rPr lang="en-US" dirty="0"/>
              <a:t>Tourism BC. (2009c). </a:t>
            </a:r>
            <a:r>
              <a:rPr lang="en-US" i="1" dirty="0"/>
              <a:t>Wildlife viewing product overview</a:t>
            </a:r>
            <a:r>
              <a:rPr lang="en-US" dirty="0"/>
              <a:t>. Retrieved from: </a:t>
            </a:r>
            <a:r>
              <a:rPr lang="en-US" dirty="0">
                <a:hlinkClick r:id="rId8"/>
              </a:rPr>
              <a:t>http://www.destinationbc.ca/getattachment/Research/Research-by-Activity/Land-based/</a:t>
            </a:r>
            <a:r>
              <a:rPr lang="en-US" dirty="0" smtClean="0">
                <a:hlinkClick r:id="rId8"/>
              </a:rPr>
              <a:t>Wildlife_Viewing_Sector_Profile.pdf.aspx</a:t>
            </a:r>
            <a:endParaRPr lang="en-US" dirty="0">
              <a:hlinkClick r:id="rId8"/>
            </a:endParaRPr>
          </a:p>
        </p:txBody>
      </p:sp>
    </p:spTree>
    <p:extLst>
      <p:ext uri="{BB962C8B-B14F-4D97-AF65-F5344CB8AC3E}">
        <p14:creationId xmlns:p14="http://schemas.microsoft.com/office/powerpoint/2010/main" val="16686905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904896"/>
            <a:ext cx="8574087" cy="422126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Tourism </a:t>
            </a:r>
            <a:r>
              <a:rPr lang="en-US" dirty="0"/>
              <a:t>BC. (2011a). </a:t>
            </a:r>
            <a:r>
              <a:rPr lang="en-US" i="1" dirty="0"/>
              <a:t>Guest ranchers business survey 2008/2009.</a:t>
            </a:r>
            <a:r>
              <a:rPr lang="en-US" dirty="0"/>
              <a:t> Retrieved from:  </a:t>
            </a:r>
            <a:r>
              <a:rPr lang="en-US" dirty="0">
                <a:hlinkClick r:id="rId2"/>
              </a:rPr>
              <a:t>http://www.destinationbc.ca/getattachment/Research/Research-by-Activity/All-Research-by-Activity/Guest-Ranchers-Business-Survey-2008-2009,-January/GuestRanchersReport2008_2009.pdf.aspx</a:t>
            </a:r>
          </a:p>
          <a:p>
            <a:pPr marL="0" indent="0">
              <a:buNone/>
            </a:pPr>
            <a:r>
              <a:rPr lang="en-US" dirty="0"/>
              <a:t>Tourism BC. (2011b). </a:t>
            </a:r>
            <a:r>
              <a:rPr lang="en-US" i="1" dirty="0"/>
              <a:t>Mountain bike tourism guide.</a:t>
            </a:r>
            <a:r>
              <a:rPr lang="en-US" dirty="0"/>
              <a:t> Retrieved from: </a:t>
            </a:r>
            <a:r>
              <a:rPr lang="en-US" dirty="0">
                <a:hlinkClick r:id="rId3"/>
              </a:rPr>
              <a:t>http://www.destinationbc.ca/Research/Research-by-Activity/Land-based.aspx#.VIYqOr4irzI</a:t>
            </a:r>
          </a:p>
          <a:p>
            <a:pPr marL="0" indent="0">
              <a:buNone/>
            </a:pPr>
            <a:r>
              <a:rPr lang="en-US" dirty="0"/>
              <a:t>Tourism BC. (2011c). </a:t>
            </a:r>
            <a:r>
              <a:rPr lang="en-US" i="1" dirty="0"/>
              <a:t>The value of mountain resorts to the British Columbia economy.</a:t>
            </a:r>
            <a:r>
              <a:rPr lang="en-US" dirty="0"/>
              <a:t> Retrieved from: </a:t>
            </a:r>
            <a:r>
              <a:rPr lang="en-US" dirty="0">
                <a:hlinkClick r:id="rId4"/>
              </a:rPr>
              <a:t>http://www.destinationbc.ca/getattachment/Research/Research-by-Activity/All-Research-by-Activity/Value-of-Mountain-Resorts-to-the-British-Columbia/Value_of_Mountain_Resort_Properties_Phase_One_June-2012.pdf.aspx</a:t>
            </a:r>
          </a:p>
          <a:p>
            <a:pPr marL="0" indent="0">
              <a:buNone/>
            </a:pPr>
            <a:r>
              <a:rPr lang="en-US" dirty="0"/>
              <a:t>Tourism BC. (2013). </a:t>
            </a:r>
            <a:r>
              <a:rPr lang="en-US" i="1" dirty="0"/>
              <a:t>2009/2010 Outdoor recreation study</a:t>
            </a:r>
            <a:r>
              <a:rPr lang="en-US" dirty="0"/>
              <a:t>. Retrieved from: </a:t>
            </a:r>
            <a:r>
              <a:rPr lang="en-US" dirty="0">
                <a:hlinkClick r:id="rId5"/>
              </a:rPr>
              <a:t>http://www.destinationbc.ca/getattachment/Research/Research-by-Activity/All-Research-by-Activity/Outdoor-Recreation-Study-2009-2010,-January-2013/Outdoor-Recreation-for-Distribution-14Jan13-FINAL-DRAFT-(2).</a:t>
            </a:r>
            <a:r>
              <a:rPr lang="en-US" dirty="0" err="1">
                <a:hlinkClick r:id="rId5"/>
              </a:rPr>
              <a:t>pdf.aspx</a:t>
            </a:r>
            <a:r>
              <a:rPr lang="en-US" dirty="0" err="1" smtClean="0"/>
              <a:t>Tribe</a:t>
            </a:r>
            <a:r>
              <a:rPr lang="en-US" dirty="0" smtClean="0"/>
              <a:t>, 2011</a:t>
            </a:r>
          </a:p>
          <a:p>
            <a:pPr marL="0" indent="0">
              <a:buNone/>
            </a:pPr>
            <a:r>
              <a:rPr lang="en-US" dirty="0"/>
              <a:t>Tribe, J. (2011). </a:t>
            </a:r>
            <a:r>
              <a:rPr lang="en-US" i="1" dirty="0"/>
              <a:t>The economics of recreation, leisure, and tourism. 4th Edition.</a:t>
            </a:r>
            <a:r>
              <a:rPr lang="en-US" dirty="0"/>
              <a:t> Oxford, England: Elsevier.</a:t>
            </a:r>
          </a:p>
          <a:p>
            <a:pPr marL="0" indent="0">
              <a:buNone/>
            </a:pPr>
            <a:r>
              <a:rPr lang="en-US" dirty="0"/>
              <a:t>United Nations World Tourism Organization. (2014). </a:t>
            </a:r>
            <a:r>
              <a:rPr lang="en-US" i="1" dirty="0"/>
              <a:t>Global report on adventure tourism.</a:t>
            </a:r>
            <a:r>
              <a:rPr lang="en-US" dirty="0"/>
              <a:t> Retrieved from: </a:t>
            </a:r>
            <a:r>
              <a:rPr lang="en-US" dirty="0">
                <a:hlinkClick r:id="rId6"/>
              </a:rPr>
              <a:t>http://affiliatemembers.unwto.org/publication/global-report-adventure-</a:t>
            </a:r>
            <a:r>
              <a:rPr lang="en-US" dirty="0" smtClean="0">
                <a:hlinkClick r:id="rId6"/>
              </a:rPr>
              <a:t>tourism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Western Canada Mountain Bike Tourism Association. (2006). </a:t>
            </a:r>
            <a:r>
              <a:rPr lang="en-US" i="1" dirty="0"/>
              <a:t>Sea-to-sky mountain biking economic impact study</a:t>
            </a:r>
            <a:r>
              <a:rPr lang="en-US" dirty="0"/>
              <a:t>. Retrieved from:  </a:t>
            </a:r>
            <a:r>
              <a:rPr lang="en-US" dirty="0">
                <a:hlinkClick r:id="rId7"/>
              </a:rPr>
              <a:t>http://www.mbta.ca/assets/pdfs/S2S_E_I_Study.pdf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6235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Figure 5.1</a:t>
            </a:r>
            <a:r>
              <a:rPr lang="en-US" dirty="0"/>
              <a:t>  </a:t>
            </a:r>
            <a:r>
              <a:rPr lang="en-US" dirty="0">
                <a:hlinkClick r:id="rId2"/>
              </a:rPr>
              <a:t>Up and over by </a:t>
            </a:r>
            <a:r>
              <a:rPr lang="en-US" dirty="0">
                <a:hlinkClick r:id="rId3"/>
              </a:rPr>
              <a:t>Ruth Hartnup is used under a </a:t>
            </a:r>
            <a:r>
              <a:rPr lang="en-US" dirty="0">
                <a:hlinkClick r:id="rId4"/>
              </a:rPr>
              <a:t>CC-BY 2.0 license.</a:t>
            </a:r>
          </a:p>
          <a:p>
            <a:r>
              <a:rPr lang="en-US" b="1" dirty="0"/>
              <a:t>Figure 5.2</a:t>
            </a:r>
            <a:r>
              <a:rPr lang="en-US" dirty="0"/>
              <a:t> </a:t>
            </a:r>
            <a:r>
              <a:rPr lang="en-US" dirty="0">
                <a:hlinkClick r:id="rId5"/>
              </a:rPr>
              <a:t>Row Your Boat by </a:t>
            </a:r>
            <a:r>
              <a:rPr lang="en-US" dirty="0">
                <a:hlinkClick r:id="rId6"/>
              </a:rPr>
              <a:t>Matt Hosford is used under a </a:t>
            </a:r>
            <a:r>
              <a:rPr lang="en-US" dirty="0">
                <a:hlinkClick r:id="rId4"/>
              </a:rPr>
              <a:t>CC-BY 2.0 license.</a:t>
            </a:r>
          </a:p>
          <a:p>
            <a:r>
              <a:rPr lang="en-US" b="1" dirty="0"/>
              <a:t>Figure 5.3</a:t>
            </a:r>
            <a:r>
              <a:rPr lang="en-US" dirty="0"/>
              <a:t> </a:t>
            </a:r>
            <a:r>
              <a:rPr lang="en-US" dirty="0">
                <a:hlinkClick r:id="rId7"/>
              </a:rPr>
              <a:t>Blackcomb by </a:t>
            </a:r>
            <a:r>
              <a:rPr lang="en-US" dirty="0">
                <a:hlinkClick r:id="rId8"/>
              </a:rPr>
              <a:t>Jeff Wilcox is used under a </a:t>
            </a:r>
            <a:r>
              <a:rPr lang="en-US" dirty="0">
                <a:hlinkClick r:id="rId4"/>
              </a:rPr>
              <a:t>CC-BY 2.0 license.</a:t>
            </a:r>
          </a:p>
          <a:p>
            <a:r>
              <a:rPr lang="en-US" b="1" dirty="0"/>
              <a:t>Figure 5.4</a:t>
            </a:r>
            <a:r>
              <a:rPr lang="en-US" dirty="0"/>
              <a:t> </a:t>
            </a:r>
            <a:r>
              <a:rPr lang="en-US" dirty="0">
                <a:hlinkClick r:id="rId9"/>
              </a:rPr>
              <a:t>Snowmobiling by </a:t>
            </a:r>
            <a:r>
              <a:rPr lang="en-US" dirty="0">
                <a:hlinkClick r:id="rId10"/>
              </a:rPr>
              <a:t>Shazron is used under a </a:t>
            </a:r>
            <a:r>
              <a:rPr lang="en-US" dirty="0">
                <a:hlinkClick r:id="rId4"/>
              </a:rPr>
              <a:t>CC-BY 2.0 license.</a:t>
            </a:r>
          </a:p>
          <a:p>
            <a:r>
              <a:rPr lang="en-US" b="1" dirty="0"/>
              <a:t>Figure 5.5</a:t>
            </a:r>
            <a:r>
              <a:rPr lang="en-US" dirty="0"/>
              <a:t> </a:t>
            </a:r>
            <a:r>
              <a:rPr lang="en-US" dirty="0">
                <a:hlinkClick r:id="rId11"/>
              </a:rPr>
              <a:t>Cyclists by </a:t>
            </a:r>
            <a:r>
              <a:rPr lang="en-US" dirty="0">
                <a:hlinkClick r:id="rId12"/>
              </a:rPr>
              <a:t>Jason Sager is used under a </a:t>
            </a:r>
            <a:r>
              <a:rPr lang="en-US" dirty="0">
                <a:hlinkClick r:id="rId13"/>
              </a:rPr>
              <a:t>CC-BY-SA 2.0 license.</a:t>
            </a:r>
          </a:p>
          <a:p>
            <a:r>
              <a:rPr lang="en-US" b="1" dirty="0"/>
              <a:t>Figure 5.6</a:t>
            </a:r>
            <a:r>
              <a:rPr lang="en-US" dirty="0"/>
              <a:t> </a:t>
            </a:r>
            <a:r>
              <a:rPr lang="en-US" dirty="0">
                <a:hlinkClick r:id="rId14"/>
              </a:rPr>
              <a:t>A bear in Bute Inlet, BC by </a:t>
            </a:r>
            <a:r>
              <a:rPr lang="en-US" dirty="0">
                <a:hlinkClick r:id="rId15"/>
              </a:rPr>
              <a:t>John Critchley is used under a </a:t>
            </a:r>
            <a:r>
              <a:rPr lang="en-US" dirty="0">
                <a:hlinkClick r:id="rId4"/>
              </a:rPr>
              <a:t>CC-BY 2.0 license.</a:t>
            </a:r>
          </a:p>
          <a:p>
            <a:r>
              <a:rPr lang="en-US" b="1" dirty="0" smtClean="0"/>
              <a:t>Figure 5.7</a:t>
            </a:r>
            <a:r>
              <a:rPr lang="en-US" dirty="0"/>
              <a:t> </a:t>
            </a:r>
            <a:r>
              <a:rPr lang="en-US" dirty="0">
                <a:hlinkClick r:id="rId16"/>
              </a:rPr>
              <a:t>Rafting Adventure in Squamish, BC by </a:t>
            </a:r>
            <a:r>
              <a:rPr lang="en-US" dirty="0">
                <a:hlinkClick r:id="rId17"/>
              </a:rPr>
              <a:t>Raj Taneja is used under a </a:t>
            </a:r>
            <a:r>
              <a:rPr lang="en-US" dirty="0">
                <a:hlinkClick r:id="rId18"/>
              </a:rPr>
              <a:t>CC-BY-NC 2.0 license.</a:t>
            </a:r>
          </a:p>
          <a:p>
            <a:r>
              <a:rPr lang="en-US" b="1"/>
              <a:t>Figure </a:t>
            </a:r>
            <a:r>
              <a:rPr lang="en-US" b="1" smtClean="0"/>
              <a:t>5.8</a:t>
            </a:r>
            <a:r>
              <a:rPr lang="en-US" dirty="0"/>
              <a:t> </a:t>
            </a:r>
            <a:r>
              <a:rPr lang="en-US" dirty="0">
                <a:hlinkClick r:id="rId19"/>
              </a:rPr>
              <a:t>Absolutely Nothing is Allowed Here by </a:t>
            </a:r>
            <a:r>
              <a:rPr lang="en-US" dirty="0">
                <a:hlinkClick r:id="rId20"/>
              </a:rPr>
              <a:t>Vicki &amp; Chuck Rogers is used under a </a:t>
            </a:r>
            <a:r>
              <a:rPr lang="en-US" dirty="0">
                <a:hlinkClick r:id="rId21"/>
              </a:rPr>
              <a:t>CC-BY-NC-SA 2.0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412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Differentiate </a:t>
            </a:r>
            <a:r>
              <a:rPr lang="en-US" dirty="0"/>
              <a:t>between recreation, outdoor recreation, adventure tourism, and nature-based tourism</a:t>
            </a:r>
          </a:p>
          <a:p>
            <a:r>
              <a:rPr lang="en-US" dirty="0"/>
              <a:t>Describe the significance, size, and economic contribution of this sector to the overall tourism industry in BC</a:t>
            </a:r>
          </a:p>
          <a:p>
            <a:r>
              <a:rPr lang="en-US" dirty="0"/>
              <a:t>Identify key industry organizations in recreation, outdoor recreation, and adventure tourism</a:t>
            </a:r>
          </a:p>
          <a:p>
            <a:r>
              <a:rPr lang="en-US" dirty="0"/>
              <a:t>Classify different subsectors of recreation, outdoor recreation, and adventure tourism</a:t>
            </a:r>
          </a:p>
          <a:p>
            <a:r>
              <a:rPr lang="en-US" dirty="0"/>
              <a:t>Recognize the unique challenges facing recreation, outdoor recreation, and adventure tourism in BC</a:t>
            </a:r>
          </a:p>
        </p:txBody>
      </p:sp>
    </p:spTree>
    <p:extLst>
      <p:ext uri="{BB962C8B-B14F-4D97-AF65-F5344CB8AC3E}">
        <p14:creationId xmlns:p14="http://schemas.microsoft.com/office/powerpoint/2010/main" val="4215170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Recreation</a:t>
            </a:r>
            <a:r>
              <a:rPr lang="en-US" dirty="0" smtClean="0"/>
              <a:t>: </a:t>
            </a:r>
            <a:r>
              <a:rPr lang="en-US" dirty="0"/>
              <a:t>the pursuit of leisure activities during one’s spare </a:t>
            </a:r>
            <a:r>
              <a:rPr lang="en-US" dirty="0" smtClean="0"/>
              <a:t>time</a:t>
            </a:r>
            <a:r>
              <a:rPr lang="en-US" dirty="0"/>
              <a:t> </a:t>
            </a:r>
            <a:r>
              <a:rPr lang="en-US" dirty="0" smtClean="0"/>
              <a:t>(Tribe, 2011)</a:t>
            </a:r>
          </a:p>
          <a:p>
            <a:r>
              <a:rPr lang="en-US" b="1" dirty="0" smtClean="0"/>
              <a:t>Outdoor recreation</a:t>
            </a:r>
            <a:r>
              <a:rPr lang="en-US" dirty="0" smtClean="0"/>
              <a:t>: in a natural setting</a:t>
            </a:r>
          </a:p>
          <a:p>
            <a:r>
              <a:rPr lang="en-US" b="1" dirty="0" smtClean="0"/>
              <a:t>Adventure tourism</a:t>
            </a:r>
            <a:r>
              <a:rPr lang="en-US" dirty="0" smtClean="0"/>
              <a:t>: “</a:t>
            </a:r>
            <a:r>
              <a:rPr lang="en-US" dirty="0"/>
              <a:t>a trip that includes at least two of the following three elements: physical activity, natural environment, and cultural immersion” (UNWTO, </a:t>
            </a:r>
            <a:r>
              <a:rPr lang="en-US" dirty="0" smtClean="0"/>
              <a:t>2014)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78188" y="6217302"/>
            <a:ext cx="4199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5.1: Climbers in Squamish, BC</a:t>
            </a:r>
            <a:endParaRPr lang="en-US" dirty="0"/>
          </a:p>
        </p:txBody>
      </p:sp>
      <p:pic>
        <p:nvPicPr>
          <p:cNvPr id="5" name="Content Placeholder 4" descr="SynchroClimb.jpg"/>
          <p:cNvPicPr>
            <a:picLocks noGrp="1" noChangeAspect="1"/>
          </p:cNvPicPr>
          <p:nvPr>
            <p:ph sz="half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90569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Nature-based tourism: </a:t>
            </a:r>
            <a:r>
              <a:rPr lang="en-US" dirty="0" smtClean="0"/>
              <a:t>tourism </a:t>
            </a:r>
            <a:r>
              <a:rPr lang="en-US" dirty="0"/>
              <a:t>experiences </a:t>
            </a:r>
            <a:r>
              <a:rPr lang="en-US" dirty="0" smtClean="0"/>
              <a:t>directly </a:t>
            </a:r>
            <a:r>
              <a:rPr lang="en-US" dirty="0"/>
              <a:t>or indirectly dependent on the </a:t>
            </a:r>
            <a:r>
              <a:rPr lang="en-US" dirty="0" smtClean="0"/>
              <a:t>natural environment </a:t>
            </a:r>
            <a:r>
              <a:rPr lang="en-US" dirty="0"/>
              <a:t>(Tourism BC, </a:t>
            </a:r>
            <a:r>
              <a:rPr lang="en-US" dirty="0" smtClean="0"/>
              <a:t>2005b)</a:t>
            </a:r>
          </a:p>
          <a:p>
            <a:r>
              <a:rPr lang="en-US" dirty="0" smtClean="0"/>
              <a:t>Adventure experience seekers: well-educated, rank natural beauty as highest factor selecting a destination (UNWTO, 2014)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69% of market travels to Europe, North America, South America</a:t>
            </a:r>
          </a:p>
          <a:p>
            <a:r>
              <a:rPr lang="en-US" dirty="0" smtClean="0"/>
              <a:t>$263 billion in adventure spending to these destinations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410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Recreation and Adventure Tourism in BC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Nearly all BC residents participate in outdoor in any year </a:t>
            </a:r>
          </a:p>
          <a:p>
            <a:r>
              <a:rPr lang="en-US" dirty="0" smtClean="0"/>
              <a:t>2,200 outdoor/adventure operators in the province</a:t>
            </a:r>
          </a:p>
          <a:p>
            <a:r>
              <a:rPr lang="en-US" dirty="0" smtClean="0"/>
              <a:t>21,000 jobs (2011)</a:t>
            </a:r>
          </a:p>
          <a:p>
            <a:r>
              <a:rPr lang="en-US" dirty="0" smtClean="0"/>
              <a:t>$854 million in annual business revenues</a:t>
            </a:r>
          </a:p>
          <a:p>
            <a:pPr marL="0" indent="0">
              <a:buNone/>
            </a:pPr>
            <a:r>
              <a:rPr lang="en-US" dirty="0"/>
              <a:t>(Tourism BC, 2013)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78187" y="5886815"/>
            <a:ext cx="3931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5.2: Joffre Lake Provincial Park</a:t>
            </a:r>
            <a:endParaRPr lang="en-US" dirty="0"/>
          </a:p>
        </p:txBody>
      </p:sp>
      <p:pic>
        <p:nvPicPr>
          <p:cNvPr id="7" name="Content Placeholder 6" descr="Joffre.jpg"/>
          <p:cNvPicPr>
            <a:picLocks noGrp="1" noChangeAspect="1"/>
          </p:cNvPicPr>
          <p:nvPr>
            <p:ph sz="half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78188" y="1911715"/>
            <a:ext cx="3931920" cy="3975100"/>
          </a:xfrm>
        </p:spPr>
      </p:pic>
    </p:spTree>
    <p:extLst>
      <p:ext uri="{BB962C8B-B14F-4D97-AF65-F5344CB8AC3E}">
        <p14:creationId xmlns:p14="http://schemas.microsoft.com/office/powerpoint/2010/main" val="101143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Land-Based Recreation and Tourism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Golf Courses and Resorts</a:t>
            </a:r>
          </a:p>
          <a:p>
            <a:r>
              <a:rPr lang="en-US" dirty="0" smtClean="0"/>
              <a:t>Mountain Resorts and Nordic </a:t>
            </a:r>
            <a:r>
              <a:rPr lang="en-US" dirty="0" err="1" smtClean="0"/>
              <a:t>Centres</a:t>
            </a:r>
            <a:endParaRPr lang="en-US" dirty="0" smtClean="0"/>
          </a:p>
          <a:p>
            <a:r>
              <a:rPr lang="en-US" dirty="0" smtClean="0"/>
              <a:t>Off-Road Recreational Vehicles (ORVs)</a:t>
            </a:r>
          </a:p>
          <a:p>
            <a:r>
              <a:rPr lang="en-US" dirty="0" smtClean="0"/>
              <a:t>Guest Ranches and Hunting Outfitters</a:t>
            </a:r>
          </a:p>
          <a:p>
            <a:r>
              <a:rPr lang="en-US" dirty="0" smtClean="0"/>
              <a:t>Cycling</a:t>
            </a:r>
          </a:p>
          <a:p>
            <a:r>
              <a:rPr lang="en-US" dirty="0" smtClean="0"/>
              <a:t>Camping and Hiking</a:t>
            </a:r>
          </a:p>
          <a:p>
            <a:r>
              <a:rPr lang="en-US" dirty="0" smtClean="0"/>
              <a:t>Wildlife Viewing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319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Golf Courses and Resorts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Number one sport in Canada based on participation</a:t>
            </a:r>
          </a:p>
          <a:p>
            <a:r>
              <a:rPr lang="en-US" dirty="0" smtClean="0"/>
              <a:t>Directly employs 155,000</a:t>
            </a:r>
          </a:p>
          <a:p>
            <a:r>
              <a:rPr lang="en-US" dirty="0" smtClean="0"/>
              <a:t>Contributes more than $11 billion to GDP</a:t>
            </a:r>
          </a:p>
          <a:p>
            <a:r>
              <a:rPr lang="en-US" dirty="0" smtClean="0"/>
              <a:t>BC has over 300 golf course facilities, 4</a:t>
            </a:r>
            <a:r>
              <a:rPr lang="en-US" baseline="30000" dirty="0" smtClean="0"/>
              <a:t>th</a:t>
            </a:r>
            <a:r>
              <a:rPr lang="en-US" dirty="0" smtClean="0"/>
              <a:t> largest golf industry in Canada (Strategic Networks, 2009)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BC was voted the “Best Golf Course Destination in North America” in 2007 (Destination BC, 2014c)</a:t>
            </a:r>
          </a:p>
          <a:p>
            <a:r>
              <a:rPr lang="en-US" dirty="0" smtClean="0"/>
              <a:t>Average golf traveller has a much higher than average income level, 50% earn more than $100,000 per year (Tourism BC, 2009c)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915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Mountain Resorts and Nordic </a:t>
            </a:r>
            <a:r>
              <a:rPr lang="en-US" dirty="0" err="1" smtClean="0"/>
              <a:t>Centres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Destination mountain resorts: large, offer greater range of amenities, generally marketed to visitors (e.g. Whistler Blackcomb)</a:t>
            </a:r>
          </a:p>
          <a:p>
            <a:r>
              <a:rPr lang="en-US" dirty="0" smtClean="0"/>
              <a:t>Regional mountain resorts: smaller, fewer amenities, cater to the local community </a:t>
            </a:r>
            <a:r>
              <a:rPr lang="en-US" dirty="0"/>
              <a:t>(Tourism BC, 2011c)</a:t>
            </a:r>
          </a:p>
          <a:p>
            <a:r>
              <a:rPr lang="en-US" dirty="0" smtClean="0"/>
              <a:t>Nordic </a:t>
            </a:r>
            <a:r>
              <a:rPr lang="en-US" dirty="0" err="1" smtClean="0"/>
              <a:t>centres</a:t>
            </a:r>
            <a:r>
              <a:rPr lang="en-US" dirty="0" smtClean="0"/>
              <a:t>: cross-country skiing (longer season), over 50 </a:t>
            </a:r>
            <a:r>
              <a:rPr lang="en-US" dirty="0" err="1" smtClean="0"/>
              <a:t>centres</a:t>
            </a:r>
            <a:r>
              <a:rPr lang="en-US" dirty="0" smtClean="0"/>
              <a:t> in BC</a:t>
            </a:r>
          </a:p>
        </p:txBody>
      </p:sp>
      <p:pic>
        <p:nvPicPr>
          <p:cNvPr id="5" name="Content Placeholder 4" descr="Blackcomb-300x225.jpg"/>
          <p:cNvPicPr>
            <a:picLocks noGrp="1" noChangeAspect="1"/>
          </p:cNvPicPr>
          <p:nvPr>
            <p:ph sz="half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6" name="TextBox 5"/>
          <p:cNvSpPr txBox="1"/>
          <p:nvPr/>
        </p:nvSpPr>
        <p:spPr>
          <a:xfrm>
            <a:off x="4778189" y="6134692"/>
            <a:ext cx="3931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5.3: Ready to ski down Blackcomb in Whistler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04105"/>
      </p:ext>
    </p:extLst>
  </p:cSld>
  <p:clrMapOvr>
    <a:masterClrMapping/>
  </p:clrMapOvr>
</p:sld>
</file>

<file path=ppt/theme/theme1.xml><?xml version="1.0" encoding="utf-8"?>
<a:theme xmlns:a="http://schemas.openxmlformats.org/drawingml/2006/main" name="Spectru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8300</TotalTime>
  <Words>1274</Words>
  <Application>Microsoft Macintosh PowerPoint</Application>
  <PresentationFormat>On-screen Show (4:3)</PresentationFormat>
  <Paragraphs>148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Spectrum</vt:lpstr>
      <vt:lpstr>Intro to Tourism &amp; Hospitality</vt:lpstr>
      <vt:lpstr>Copyright</vt:lpstr>
      <vt:lpstr>Learning Outcomes</vt:lpstr>
      <vt:lpstr>Overview</vt:lpstr>
      <vt:lpstr>Overview, continued</vt:lpstr>
      <vt:lpstr>Recreation and Adventure Tourism in BC</vt:lpstr>
      <vt:lpstr>Land-Based Recreation and Tourism</vt:lpstr>
      <vt:lpstr>Golf Courses and Resorts</vt:lpstr>
      <vt:lpstr>Mountain Resorts and Nordic Centres</vt:lpstr>
      <vt:lpstr>Off-Road Recreational Vehicles (ORV)</vt:lpstr>
      <vt:lpstr>Guest Ranches and Hunting Outfitters</vt:lpstr>
      <vt:lpstr>Cycling</vt:lpstr>
      <vt:lpstr>Camping and Hiking</vt:lpstr>
      <vt:lpstr>Wildlife Viewing</vt:lpstr>
      <vt:lpstr>Water-Based Recreation and Tourism</vt:lpstr>
      <vt:lpstr>Scuba</vt:lpstr>
      <vt:lpstr>Sport Fishing and Lodges</vt:lpstr>
      <vt:lpstr>Paddle Sports</vt:lpstr>
      <vt:lpstr>Trends and Issues</vt:lpstr>
      <vt:lpstr>Conclusion</vt:lpstr>
      <vt:lpstr>References</vt:lpstr>
      <vt:lpstr>References</vt:lpstr>
      <vt:lpstr>References</vt:lpstr>
      <vt:lpstr>Attributions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Tourism &amp; Hospitality</dc:title>
  <dc:creator>Morgan Westcott</dc:creator>
  <cp:lastModifiedBy>Morgan Westcott</cp:lastModifiedBy>
  <cp:revision>48</cp:revision>
  <dcterms:created xsi:type="dcterms:W3CDTF">2015-05-21T19:00:07Z</dcterms:created>
  <dcterms:modified xsi:type="dcterms:W3CDTF">2015-06-20T02:13:50Z</dcterms:modified>
</cp:coreProperties>
</file>