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restaurantscanada.org/" TargetMode="External"/><Relationship Id="rId2" Type="http://schemas.openxmlformats.org/officeDocument/2006/relationships/hyperlink" Target="https://www.restaurantscanada.org/en/Book-Store/Product/rvdsfpid/2013-foodservice-facts-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staurantscanada.org/en/Research#crfaResearchReports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lickr.com/photos/83374808@N05/16399396738/in/photostream/" TargetMode="External"/><Relationship Id="rId13" Type="http://schemas.openxmlformats.org/officeDocument/2006/relationships/hyperlink" Target="https://www.flickr.com/photos/canadianveggie/" TargetMode="External"/><Relationship Id="rId3" Type="http://schemas.openxmlformats.org/officeDocument/2006/relationships/hyperlink" Target="https://www.flickr.com/photos/83374808@N05/" TargetMode="External"/><Relationship Id="rId7" Type="http://schemas.openxmlformats.org/officeDocument/2006/relationships/hyperlink" Target="https://creativecommons.org/licenses/by/2.0/" TargetMode="External"/><Relationship Id="rId12" Type="http://schemas.openxmlformats.org/officeDocument/2006/relationships/hyperlink" Target="https://www.flickr.com/photos/canadianveggie/7178372148/in/photolist-cWL1wq-fiVajs-bWk2X3-4yDyNx-9vn84s-9nMGV4-o6qjmY-nELTdR-9nQKW5-bgVU4c-aN3Hag-aN3H1Z-bzJDof-bYxWPW-4ySLWe-4ySLpc-brh1z9-9nMHc2-F3JZs-hv8oqw-oXUia-aBQoQx-724AwX-civau9-5NmyrA-hv6nCy-4SQ2tD-5QDc5N-92vYTu-9GwfXX-bMNvpH-5QDc9f-cLfSBJ-ckhbsU-6qQJEn-gbUfwp-31mfqr-5VsFPN-7qzfhK-ckhaTW-4m8wf9-2Mtpq-bWaPyf-8NaTMQ-5DZtKE-6mjUBs-heL8kn-9kzpA8-6CKDzi-8b41to" TargetMode="External"/><Relationship Id="rId2" Type="http://schemas.openxmlformats.org/officeDocument/2006/relationships/hyperlink" Target="https://www.flickr.com/photos/83374808@N05/15964461474/in/photostrea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lickr.com/photos/longjiang/" TargetMode="External"/><Relationship Id="rId11" Type="http://schemas.openxmlformats.org/officeDocument/2006/relationships/hyperlink" Target="https://creativecommons.org/licenses/by-nd/2.0/" TargetMode="External"/><Relationship Id="rId5" Type="http://schemas.openxmlformats.org/officeDocument/2006/relationships/hyperlink" Target="https://www.flickr.com/photos/longjiang/503025281/in/photolist-7jC67R-5zVwyM-9hoUik-6aU5zP-eqJSBt-6aU5sR-agqoKq-82BsfB-2VHS7o-aip8eo-4u86zx-9hp7D2-9hp2UX-9hp9En-9hs6Nh-4eRLkC-Ls8TF-9hoxaH-9hrYwS-6nJkwy-6nE9n8-c3TvZ-9tLVA5-axRkDT-9hoyAv-62ZdBe-4dWQbV-a9UWx7-a9S8FX-a9S934-9hoH3D-9hs1JU-9hoJfH-9hpbBt-9hoRMV-9hrX93-9hoADe-9hsdnN-9hoX18-9hpgMT-9hrL3Q-9hoLQe-9houbB-9hoDvZ-9hs4eL-9hpcTP-9hp4dM-9hsmUb-9hs8fm-9hrDvQ" TargetMode="External"/><Relationship Id="rId10" Type="http://schemas.openxmlformats.org/officeDocument/2006/relationships/hyperlink" Target="https://www.flickr.com/photos/ambernectar/" TargetMode="External"/><Relationship Id="rId4" Type="http://schemas.openxmlformats.org/officeDocument/2006/relationships/hyperlink" Target="https://creativecommons.org/licenses/by-nc/2.0/" TargetMode="External"/><Relationship Id="rId9" Type="http://schemas.openxmlformats.org/officeDocument/2006/relationships/hyperlink" Target="https://www.flickr.com/photos/ambernectar/4064551808/in/photolist-ehvNrC-fZSTgM-deVZxE-mPa3F-9f8kJz-78Av6t-9rrrPu-7LFYbn-5yggn3-7caTDs-uhMyP-7s6fwx-54UgMg-6qXqsv-8odEg-vjAsF-sYqQi-7dP7PM-5zJ1P5-8NSFAE-8En1ZM-6CTd3u-97UvkG-ebuywd-eoQw15-6rQtU5-pd38n-8STpeN-6bYfLW-33iHyj-4FseU-7KqVfs-9kGpLD-J4Dnv-4njg6Y-wXWvq-8dXpKG-7FRCFU-8vG8HT-cgGeko-8AKTMg-4Eew28-atMZqT-cFBbMs-4msJtr-6jt9Ev-dHBL3C-dsN9rB-32eHtV-a1VJca" TargetMode="External"/><Relationship Id="rId14" Type="http://schemas.openxmlformats.org/officeDocument/2006/relationships/hyperlink" Target="https://creativecommons.org/licenses/by-nc-nd/2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Tourism &amp; Hospitality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pic>
        <p:nvPicPr>
          <p:cNvPr id="6" name="Picture 5" descr="IntroCov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437" y="211677"/>
            <a:ext cx="3434938" cy="4445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qrcode.296871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3" y="1299064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771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&amp; B Drinking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Liquor licenses divided into:</a:t>
            </a:r>
          </a:p>
          <a:p>
            <a:r>
              <a:rPr lang="en-US" dirty="0" smtClean="0"/>
              <a:t>Liquor Primary</a:t>
            </a:r>
          </a:p>
          <a:p>
            <a:r>
              <a:rPr lang="en-US" dirty="0" smtClean="0"/>
              <a:t>Food Primary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(</a:t>
            </a:r>
            <a:r>
              <a:rPr lang="en-US" dirty="0"/>
              <a:t>Briscoe, P. &amp; Tripp, G., </a:t>
            </a:r>
            <a:r>
              <a:rPr lang="en-US" dirty="0" err="1" smtClean="0"/>
              <a:t>n.d.</a:t>
            </a:r>
            <a:r>
              <a:rPr lang="en-US" dirty="0" smtClean="0"/>
              <a:t>)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6122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&amp; B Non-Commercial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Institutional</a:t>
            </a:r>
          </a:p>
          <a:p>
            <a:r>
              <a:rPr lang="en-US" dirty="0" smtClean="0"/>
              <a:t>Hospitals</a:t>
            </a:r>
            <a:endParaRPr lang="en-US" dirty="0"/>
          </a:p>
          <a:p>
            <a:r>
              <a:rPr lang="en-US" dirty="0"/>
              <a:t>Universities, colleges, and other educational institutions</a:t>
            </a:r>
          </a:p>
          <a:p>
            <a:r>
              <a:rPr lang="en-US" dirty="0"/>
              <a:t>Prisons and other detention facilities</a:t>
            </a:r>
          </a:p>
          <a:p>
            <a:r>
              <a:rPr lang="en-US" dirty="0"/>
              <a:t>Corporate staff cafeterias</a:t>
            </a:r>
          </a:p>
          <a:p>
            <a:r>
              <a:rPr lang="en-US" dirty="0"/>
              <a:t>Cruise ships</a:t>
            </a:r>
          </a:p>
          <a:p>
            <a:r>
              <a:rPr lang="en-US" dirty="0"/>
              <a:t>Airports and other transportation terminals and </a:t>
            </a:r>
            <a:r>
              <a:rPr lang="en-US" dirty="0" smtClean="0"/>
              <a:t>operations</a:t>
            </a:r>
          </a:p>
          <a:p>
            <a:pPr marL="0" indent="0">
              <a:buNone/>
            </a:pPr>
            <a:r>
              <a:rPr lang="en-CA" dirty="0" smtClean="0"/>
              <a:t>				(</a:t>
            </a:r>
            <a:r>
              <a:rPr lang="en-CA" dirty="0"/>
              <a:t>Restaurants Canada, 2014b)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2577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&amp; B Non-Commercial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Accommodation Foodservice</a:t>
            </a:r>
          </a:p>
          <a:p>
            <a:r>
              <a:rPr lang="en-US" dirty="0"/>
              <a:t>H</a:t>
            </a:r>
            <a:r>
              <a:rPr lang="en-US" dirty="0" smtClean="0"/>
              <a:t>otel </a:t>
            </a:r>
            <a:r>
              <a:rPr lang="en-US" dirty="0"/>
              <a:t>restaurants and </a:t>
            </a:r>
            <a:r>
              <a:rPr lang="en-US" dirty="0" smtClean="0"/>
              <a:t>bars</a:t>
            </a:r>
          </a:p>
          <a:p>
            <a:r>
              <a:rPr lang="en-US" dirty="0"/>
              <a:t>R</a:t>
            </a:r>
            <a:r>
              <a:rPr lang="en-US" dirty="0" smtClean="0"/>
              <a:t>oom service</a:t>
            </a:r>
          </a:p>
          <a:p>
            <a:r>
              <a:rPr lang="en-US" dirty="0"/>
              <a:t>S</a:t>
            </a:r>
            <a:r>
              <a:rPr lang="en-US" dirty="0" smtClean="0"/>
              <a:t>elf-serve </a:t>
            </a:r>
            <a:r>
              <a:rPr lang="en-US" dirty="0"/>
              <a:t>dining operations (such as a breakfast room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CA" dirty="0" smtClean="0"/>
              <a:t>			(</a:t>
            </a:r>
            <a:r>
              <a:rPr lang="en-CA" dirty="0"/>
              <a:t>Restaurants Canada, 2014b</a:t>
            </a:r>
            <a:r>
              <a:rPr lang="en-CA" dirty="0" smtClean="0"/>
              <a:t>)	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5195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&amp; B Non-Commercial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Vending and Automated Foodservices</a:t>
            </a:r>
          </a:p>
          <a:p>
            <a:r>
              <a:rPr lang="en-US" dirty="0"/>
              <a:t>A</a:t>
            </a:r>
            <a:r>
              <a:rPr lang="en-US" dirty="0" smtClean="0"/>
              <a:t>utomated </a:t>
            </a:r>
            <a:r>
              <a:rPr lang="en-US" dirty="0"/>
              <a:t>and vending services do account for significant sales for both small and large foodservice and accommodation providers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			(</a:t>
            </a:r>
            <a:r>
              <a:rPr lang="en-CA" dirty="0"/>
              <a:t>Restaurants Canada, 2014b)</a:t>
            </a:r>
          </a:p>
        </p:txBody>
      </p:sp>
    </p:spTree>
    <p:extLst>
      <p:ext uri="{BB962C8B-B14F-4D97-AF65-F5344CB8AC3E}">
        <p14:creationId xmlns:p14="http://schemas.microsoft.com/office/powerpoint/2010/main" val="1472240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sz="1000" dirty="0" smtClean="0"/>
          </a:p>
          <a:p>
            <a:pPr marL="0" indent="0">
              <a:buNone/>
            </a:pPr>
            <a:endParaRPr lang="en-CA" sz="1000" dirty="0"/>
          </a:p>
          <a:p>
            <a:pPr marL="0" indent="0">
              <a:buNone/>
            </a:pPr>
            <a:r>
              <a:rPr lang="en-CA" sz="1000" dirty="0" smtClean="0"/>
              <a:t>		Figure </a:t>
            </a:r>
            <a:r>
              <a:rPr lang="en-CA" sz="1000" dirty="0"/>
              <a:t>4.9 Share of market for different restaurant segments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589" y="1838922"/>
            <a:ext cx="5677989" cy="388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97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 &amp; B Customers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Two key markets:</a:t>
            </a:r>
          </a:p>
          <a:p>
            <a:r>
              <a:rPr lang="en-US" dirty="0" smtClean="0"/>
              <a:t>Residents</a:t>
            </a:r>
          </a:p>
          <a:p>
            <a:pPr lvl="1"/>
            <a:r>
              <a:rPr lang="en-US" dirty="0" smtClean="0"/>
              <a:t>Food and Drink primary</a:t>
            </a:r>
          </a:p>
          <a:p>
            <a:pPr lvl="1"/>
            <a:r>
              <a:rPr lang="en-US" dirty="0" smtClean="0"/>
              <a:t>Food and Drink secondary</a:t>
            </a:r>
          </a:p>
          <a:p>
            <a:r>
              <a:rPr lang="en-US" dirty="0" smtClean="0"/>
              <a:t>Visitors</a:t>
            </a:r>
          </a:p>
          <a:p>
            <a:pPr lvl="1"/>
            <a:r>
              <a:rPr lang="en-US" dirty="0" smtClean="0"/>
              <a:t>Cater completely to visitors or</a:t>
            </a:r>
          </a:p>
          <a:p>
            <a:pPr lvl="1"/>
            <a:r>
              <a:rPr lang="en-US" dirty="0" smtClean="0"/>
              <a:t>Cater primarily to residents</a:t>
            </a:r>
          </a:p>
          <a:p>
            <a:pPr marL="457200" lvl="1" indent="0">
              <a:buNone/>
            </a:pPr>
            <a:r>
              <a:rPr lang="en-CA" sz="1800" dirty="0" smtClean="0"/>
              <a:t>(Smart</a:t>
            </a:r>
            <a:r>
              <a:rPr lang="en-CA" sz="1800" dirty="0"/>
              <a:t>, 2003; </a:t>
            </a:r>
            <a:r>
              <a:rPr lang="en-CA" sz="1800" dirty="0" err="1"/>
              <a:t>Heroux</a:t>
            </a:r>
            <a:r>
              <a:rPr lang="en-CA" sz="1800" dirty="0"/>
              <a:t>, 2002; </a:t>
            </a:r>
            <a:r>
              <a:rPr lang="en-CA" sz="1800" dirty="0" err="1"/>
              <a:t>Mak</a:t>
            </a:r>
            <a:r>
              <a:rPr lang="en-CA" sz="1800" dirty="0"/>
              <a:t>, Lumbers, Eves, &amp; Chang, 2012</a:t>
            </a:r>
            <a:r>
              <a:rPr lang="en-CA" sz="1800" dirty="0" smtClean="0"/>
              <a:t>)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19488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&amp; B continued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2229395"/>
            <a:ext cx="7076747" cy="3992563"/>
          </a:xfrm>
        </p:spPr>
        <p:txBody>
          <a:bodyPr>
            <a:normAutofit/>
          </a:bodyPr>
          <a:lstStyle/>
          <a:p>
            <a:r>
              <a:rPr lang="en-US" dirty="0" smtClean="0"/>
              <a:t>Profitability</a:t>
            </a:r>
          </a:p>
          <a:p>
            <a:r>
              <a:rPr lang="en-US" dirty="0" smtClean="0"/>
              <a:t>Location, location, location  	</a:t>
            </a:r>
          </a:p>
          <a:p>
            <a:r>
              <a:rPr lang="en-US" dirty="0" smtClean="0"/>
              <a:t>Cost Control</a:t>
            </a:r>
          </a:p>
          <a:p>
            <a:r>
              <a:rPr lang="en-US" dirty="0" smtClean="0"/>
              <a:t>Sales and Marketing</a:t>
            </a:r>
          </a:p>
          <a:p>
            <a:pPr marL="0" indent="0">
              <a:buNone/>
            </a:pPr>
            <a:endParaRPr lang="en-CA" sz="1300" dirty="0" smtClean="0"/>
          </a:p>
          <a:p>
            <a:pPr marL="0" indent="0">
              <a:buNone/>
            </a:pPr>
            <a:r>
              <a:rPr lang="en-CA" sz="1300" dirty="0" smtClean="0"/>
              <a:t>Figure </a:t>
            </a:r>
            <a:r>
              <a:rPr lang="en-CA" sz="1300" dirty="0"/>
              <a:t>4.3 The Keg at the Station is in a former </a:t>
            </a:r>
            <a:r>
              <a:rPr lang="en-CA" sz="1300" dirty="0" smtClean="0"/>
              <a:t>train</a:t>
            </a:r>
          </a:p>
          <a:p>
            <a:pPr marL="0" indent="0">
              <a:buNone/>
            </a:pPr>
            <a:r>
              <a:rPr lang="en-CA" sz="1300" dirty="0" smtClean="0"/>
              <a:t> </a:t>
            </a:r>
            <a:r>
              <a:rPr lang="en-CA" sz="1300" dirty="0"/>
              <a:t>station in New Westminster, BC</a:t>
            </a:r>
            <a:endParaRPr lang="en-US" sz="1300" dirty="0" smtClean="0"/>
          </a:p>
          <a:p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644" y="1793289"/>
            <a:ext cx="3148605" cy="471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7242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&amp; B Staffing and HR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223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&amp; B Trends and 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Government Influence</a:t>
            </a:r>
          </a:p>
          <a:p>
            <a:r>
              <a:rPr lang="en-US" dirty="0" smtClean="0"/>
              <a:t>Health and Safety  </a:t>
            </a:r>
          </a:p>
          <a:p>
            <a:r>
              <a:rPr lang="en-US" dirty="0" smtClean="0"/>
              <a:t>Technology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CA" sz="1200" dirty="0"/>
              <a:t>Figure 4.14 A sign in a Starbucks location encouraging staff to wash their hands to prevent the spread of germs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235" y="2442757"/>
            <a:ext cx="3568823" cy="2662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934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&amp; B Changing Venues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third space</a:t>
            </a:r>
          </a:p>
          <a:p>
            <a:r>
              <a:rPr lang="en-US" dirty="0" smtClean="0"/>
              <a:t>Taking it to the streets</a:t>
            </a:r>
          </a:p>
          <a:p>
            <a:r>
              <a:rPr lang="en-US" dirty="0" smtClean="0"/>
              <a:t>Pop-up restaurants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CA" sz="1100" dirty="0" smtClean="0"/>
          </a:p>
          <a:p>
            <a:pPr marL="0" indent="0" algn="ctr">
              <a:buNone/>
            </a:pPr>
            <a:r>
              <a:rPr lang="en-CA" sz="1100" dirty="0" smtClean="0"/>
              <a:t>Figure </a:t>
            </a:r>
            <a:r>
              <a:rPr lang="en-CA" sz="1100" dirty="0"/>
              <a:t>4.15 </a:t>
            </a:r>
            <a:r>
              <a:rPr lang="en-CA" sz="1100" dirty="0" err="1"/>
              <a:t>Tacofino</a:t>
            </a:r>
            <a:r>
              <a:rPr lang="en-CA" sz="1100" dirty="0"/>
              <a:t> (closest), Pig on the Street, and Mom’s Grilled Cheese food trucks welcome crowds to their portable kitchens in downtown Vancouver.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424" y="2530135"/>
            <a:ext cx="3713825" cy="2785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61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Copyright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Introduction to Tourism and Hospitality in BC by Morgan Westcott, Editor, (c) </a:t>
            </a:r>
            <a:r>
              <a:rPr lang="en-CA" dirty="0" err="1"/>
              <a:t>Capilano</a:t>
            </a:r>
            <a:r>
              <a:rPr lang="en-CA" dirty="0"/>
              <a:t> University is used under a CC-BY 4.0 International license. 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This </a:t>
            </a:r>
            <a:r>
              <a:rPr lang="en-CA" dirty="0"/>
              <a:t>chapter is by </a:t>
            </a:r>
            <a:r>
              <a:rPr lang="en-CA" dirty="0" smtClean="0"/>
              <a:t>Keith Peter Briscoe and </a:t>
            </a:r>
            <a:r>
              <a:rPr lang="en-CA" dirty="0" err="1" smtClean="0"/>
              <a:t>Griff</a:t>
            </a:r>
            <a:r>
              <a:rPr lang="en-CA" dirty="0" smtClean="0"/>
              <a:t> Tripp </a:t>
            </a:r>
            <a:r>
              <a:rPr lang="en-CA" dirty="0"/>
              <a:t>and is used under a CC-BY 4.0 International license.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82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dirty="0"/>
              <a:t>Briscoe, P. &amp; Tripp, G., </a:t>
            </a:r>
            <a:r>
              <a:rPr lang="en-US" sz="1000" dirty="0" smtClean="0"/>
              <a:t>(</a:t>
            </a:r>
            <a:r>
              <a:rPr lang="en-US" sz="1000" dirty="0" err="1" smtClean="0"/>
              <a:t>n.d.</a:t>
            </a:r>
            <a:r>
              <a:rPr lang="en-US" sz="1000" dirty="0" smtClean="0"/>
              <a:t>) Food and Beverage Services</a:t>
            </a:r>
            <a:r>
              <a:rPr lang="en-CA" sz="1000" dirty="0" smtClean="0"/>
              <a:t>. </a:t>
            </a:r>
            <a:r>
              <a:rPr lang="en-CA" sz="1000" dirty="0"/>
              <a:t>In Westcott, M. Editor, Introduction to Tourism and Hospitality in BC (pp. </a:t>
            </a:r>
            <a:r>
              <a:rPr lang="en-CA" sz="1000" dirty="0" smtClean="0"/>
              <a:t>72-101). </a:t>
            </a:r>
            <a:r>
              <a:rPr lang="en-CA" sz="1000" dirty="0"/>
              <a:t>Retrieved from http://opentextbc.ca/introtourism/chapter/chapter-4-food-and-beverage-services/</a:t>
            </a:r>
          </a:p>
          <a:p>
            <a:pPr marL="0" indent="0">
              <a:buNone/>
            </a:pPr>
            <a:r>
              <a:rPr lang="en-CA" sz="1000" dirty="0" err="1" smtClean="0"/>
              <a:t>Heroux</a:t>
            </a:r>
            <a:r>
              <a:rPr lang="en-CA" sz="1000" dirty="0"/>
              <a:t>, L. (2002). Restaurant marketing strategies in the United States and Canada: A comparative study. </a:t>
            </a:r>
            <a:r>
              <a:rPr lang="en-CA" sz="1000" i="1" dirty="0"/>
              <a:t>Journal of Foodservice Business Research, 5</a:t>
            </a:r>
            <a:r>
              <a:rPr lang="en-CA" sz="1000" dirty="0"/>
              <a:t>(4), 95-110.</a:t>
            </a:r>
            <a:endParaRPr lang="en-US" sz="1000" dirty="0" smtClean="0"/>
          </a:p>
          <a:p>
            <a:pPr marL="0" indent="0">
              <a:buNone/>
            </a:pPr>
            <a:r>
              <a:rPr lang="en-CA" sz="1000" dirty="0"/>
              <a:t>Restaurants Canada (2014a). </a:t>
            </a:r>
            <a:r>
              <a:rPr lang="en-CA" sz="1000" i="1" dirty="0"/>
              <a:t>Foodservice facts</a:t>
            </a:r>
            <a:r>
              <a:rPr lang="en-CA" sz="1000" dirty="0"/>
              <a:t>. Retrieved from </a:t>
            </a:r>
            <a:r>
              <a:rPr lang="en-CA" sz="1000" dirty="0">
                <a:hlinkClick r:id="rId2"/>
              </a:rPr>
              <a:t>https://</a:t>
            </a:r>
            <a:r>
              <a:rPr lang="en-CA" sz="1000" dirty="0" smtClean="0">
                <a:hlinkClick r:id="rId2"/>
              </a:rPr>
              <a:t>www.restaurantscanada.org/en/Book-Store/Product/rvdsfpid/2013-foodservice-facts-7</a:t>
            </a:r>
            <a:endParaRPr lang="en-CA" sz="1000" dirty="0" smtClean="0"/>
          </a:p>
          <a:p>
            <a:pPr marL="0" indent="0">
              <a:buNone/>
            </a:pPr>
            <a:r>
              <a:rPr lang="en-CA" sz="1000" dirty="0"/>
              <a:t>Restaurants Canada (2014b). </a:t>
            </a:r>
            <a:r>
              <a:rPr lang="en-CA" sz="1000" i="1" dirty="0"/>
              <a:t>Market review and forecast 2014</a:t>
            </a:r>
            <a:r>
              <a:rPr lang="en-CA" sz="1000" dirty="0"/>
              <a:t>. Retrieved from </a:t>
            </a:r>
            <a:r>
              <a:rPr lang="en-CA" sz="1000" dirty="0">
                <a:hlinkClick r:id="rId3"/>
              </a:rPr>
              <a:t>https://restaurantscanada.org</a:t>
            </a:r>
            <a:endParaRPr lang="en-CA" sz="1000" dirty="0" smtClean="0"/>
          </a:p>
          <a:p>
            <a:pPr marL="0" indent="0">
              <a:buNone/>
            </a:pPr>
            <a:r>
              <a:rPr lang="en-CA" sz="1000" dirty="0" smtClean="0"/>
              <a:t>Restaurants </a:t>
            </a:r>
            <a:r>
              <a:rPr lang="en-CA" sz="1000" dirty="0"/>
              <a:t>Canada, Statistics Canada, </a:t>
            </a:r>
            <a:r>
              <a:rPr lang="en-CA" sz="1000" dirty="0" err="1"/>
              <a:t>fsSTRATEGY</a:t>
            </a:r>
            <a:r>
              <a:rPr lang="en-CA" sz="1000" dirty="0"/>
              <a:t> Inc. and Pannell Kerr Forster. (2013). </a:t>
            </a:r>
            <a:r>
              <a:rPr lang="en-CA" sz="1000" i="1" dirty="0"/>
              <a:t>Sector sales and market shares for 2012/13</a:t>
            </a:r>
            <a:r>
              <a:rPr lang="en-CA" sz="1000" dirty="0"/>
              <a:t>. Retrieved from </a:t>
            </a:r>
            <a:r>
              <a:rPr lang="en-CA" sz="1000" dirty="0" smtClean="0">
                <a:hlinkClick r:id="rId4"/>
              </a:rPr>
              <a:t>www.restaurantscanada.org/en/Research#crfaResearchReports</a:t>
            </a:r>
            <a:endParaRPr lang="en-CA" sz="1000" dirty="0" smtClean="0"/>
          </a:p>
          <a:p>
            <a:pPr marL="0" indent="0">
              <a:buNone/>
            </a:pPr>
            <a:r>
              <a:rPr lang="en-CA" sz="1000" dirty="0"/>
              <a:t>Smart, J. (2003). Ethnic entrepreneurship, transmigration, and social integration: an ethnographic study of Chinese restaurant owners in rural western Canada.</a:t>
            </a:r>
            <a:r>
              <a:rPr lang="en-CA" sz="1000" i="1" dirty="0"/>
              <a:t> Urban Anthropology and Studies of Cultural Systems and World Economic Development,</a:t>
            </a:r>
            <a:r>
              <a:rPr lang="en-CA" sz="1000" dirty="0"/>
              <a:t> 311-342.</a:t>
            </a:r>
            <a:endParaRPr lang="en-CA" sz="1000" dirty="0" smtClean="0"/>
          </a:p>
        </p:txBody>
      </p:sp>
    </p:spTree>
    <p:extLst>
      <p:ext uri="{BB962C8B-B14F-4D97-AF65-F5344CB8AC3E}">
        <p14:creationId xmlns:p14="http://schemas.microsoft.com/office/powerpoint/2010/main" val="197868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Attributions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1000" b="1" dirty="0"/>
              <a:t>Figure 4.1</a:t>
            </a:r>
            <a:r>
              <a:rPr lang="en-CA" sz="1000" dirty="0"/>
              <a:t> </a:t>
            </a:r>
            <a:r>
              <a:rPr lang="en-CA" sz="1000" dirty="0">
                <a:hlinkClick r:id="rId2"/>
              </a:rPr>
              <a:t>Foodservice Share of Total </a:t>
            </a:r>
            <a:r>
              <a:rPr lang="en-CA" sz="1000" dirty="0" err="1">
                <a:hlinkClick r:id="rId2"/>
              </a:rPr>
              <a:t>FoodDollars</a:t>
            </a:r>
            <a:r>
              <a:rPr lang="en-CA" sz="1000" dirty="0"/>
              <a:t> by </a:t>
            </a:r>
            <a:r>
              <a:rPr lang="en-CA" sz="1000" dirty="0" err="1">
                <a:hlinkClick r:id="rId3"/>
              </a:rPr>
              <a:t>LinkBC</a:t>
            </a:r>
            <a:r>
              <a:rPr lang="en-CA" sz="1000" dirty="0"/>
              <a:t> is used under a </a:t>
            </a:r>
            <a:r>
              <a:rPr lang="en-CA" sz="1000" dirty="0">
                <a:hlinkClick r:id="rId4"/>
              </a:rPr>
              <a:t>CC-BY-NC 2.0</a:t>
            </a:r>
            <a:r>
              <a:rPr lang="en-CA" sz="1000" dirty="0"/>
              <a:t> license.</a:t>
            </a:r>
            <a:endParaRPr lang="en-CA" sz="1000" b="1" dirty="0" smtClean="0"/>
          </a:p>
          <a:p>
            <a:pPr marL="0" indent="0">
              <a:buNone/>
            </a:pPr>
            <a:r>
              <a:rPr lang="en-CA" sz="1000" b="1" dirty="0" smtClean="0"/>
              <a:t>Figure </a:t>
            </a:r>
            <a:r>
              <a:rPr lang="en-CA" sz="1000" b="1" dirty="0"/>
              <a:t>4.3</a:t>
            </a:r>
            <a:r>
              <a:rPr lang="en-CA" sz="1000" dirty="0"/>
              <a:t> </a:t>
            </a:r>
            <a:r>
              <a:rPr lang="en-CA" sz="1000" dirty="0">
                <a:hlinkClick r:id="rId5"/>
              </a:rPr>
              <a:t>The Keg at the Station</a:t>
            </a:r>
            <a:r>
              <a:rPr lang="en-CA" sz="1000" dirty="0"/>
              <a:t> by </a:t>
            </a:r>
            <a:r>
              <a:rPr lang="en-CA" sz="1000" dirty="0">
                <a:hlinkClick r:id="rId6"/>
              </a:rPr>
              <a:t>Jon the Happy Web Creative</a:t>
            </a:r>
            <a:r>
              <a:rPr lang="en-CA" sz="1000" dirty="0"/>
              <a:t> is used under a </a:t>
            </a:r>
            <a:r>
              <a:rPr lang="en-CA" sz="1000" dirty="0">
                <a:hlinkClick r:id="rId7"/>
              </a:rPr>
              <a:t>CC BY 2.0</a:t>
            </a:r>
            <a:r>
              <a:rPr lang="en-CA" sz="1000" dirty="0"/>
              <a:t> license</a:t>
            </a:r>
            <a:r>
              <a:rPr lang="en-CA" sz="1000" dirty="0" smtClean="0"/>
              <a:t>.</a:t>
            </a:r>
          </a:p>
          <a:p>
            <a:pPr marL="0" indent="0">
              <a:buNone/>
            </a:pPr>
            <a:r>
              <a:rPr lang="en-CA" sz="1000" b="1" dirty="0"/>
              <a:t>Figure 4.9</a:t>
            </a:r>
            <a:r>
              <a:rPr lang="en-CA" sz="1000" dirty="0"/>
              <a:t> </a:t>
            </a:r>
            <a:r>
              <a:rPr lang="en-CA" sz="1000" dirty="0">
                <a:hlinkClick r:id="rId8"/>
              </a:rPr>
              <a:t>Market Share by Restaurant Segment</a:t>
            </a:r>
            <a:r>
              <a:rPr lang="en-CA" sz="1000" dirty="0"/>
              <a:t> by </a:t>
            </a:r>
            <a:r>
              <a:rPr lang="en-CA" sz="1000" dirty="0" err="1">
                <a:hlinkClick r:id="rId3"/>
              </a:rPr>
              <a:t>LinkBC</a:t>
            </a:r>
            <a:r>
              <a:rPr lang="en-CA" sz="1000" dirty="0"/>
              <a:t> is used under a </a:t>
            </a:r>
            <a:r>
              <a:rPr lang="en-CA" sz="1000" dirty="0">
                <a:hlinkClick r:id="rId4"/>
              </a:rPr>
              <a:t>CC-BY-NC 2.0</a:t>
            </a:r>
            <a:r>
              <a:rPr lang="en-CA" sz="1000" dirty="0"/>
              <a:t> license</a:t>
            </a:r>
            <a:r>
              <a:rPr lang="en-CA" sz="1000" dirty="0" smtClean="0"/>
              <a:t>.</a:t>
            </a:r>
          </a:p>
          <a:p>
            <a:pPr marL="0" indent="0">
              <a:buNone/>
            </a:pPr>
            <a:r>
              <a:rPr lang="en-CA" sz="1000" b="1" dirty="0"/>
              <a:t>Figure 4.14</a:t>
            </a:r>
            <a:r>
              <a:rPr lang="en-CA" sz="1000" dirty="0"/>
              <a:t> </a:t>
            </a:r>
            <a:r>
              <a:rPr lang="en-CA" sz="1000" dirty="0">
                <a:hlinkClick r:id="rId9"/>
              </a:rPr>
              <a:t>must wash hands</a:t>
            </a:r>
            <a:r>
              <a:rPr lang="en-CA" sz="1000" dirty="0"/>
              <a:t> by </a:t>
            </a:r>
            <a:r>
              <a:rPr lang="en-CA" sz="1000" dirty="0">
                <a:hlinkClick r:id="rId10"/>
              </a:rPr>
              <a:t>Ambernectar13</a:t>
            </a:r>
            <a:r>
              <a:rPr lang="en-CA" sz="1000" dirty="0"/>
              <a:t> is used under </a:t>
            </a:r>
            <a:r>
              <a:rPr lang="en-CA" sz="1000" dirty="0">
                <a:hlinkClick r:id="rId11"/>
              </a:rPr>
              <a:t>CC BY-ND 2.0</a:t>
            </a:r>
            <a:r>
              <a:rPr lang="en-CA" sz="1000" dirty="0"/>
              <a:t> license.</a:t>
            </a:r>
            <a:endParaRPr lang="en-CA" sz="1000" dirty="0" smtClean="0"/>
          </a:p>
          <a:p>
            <a:pPr marL="0" indent="0">
              <a:buNone/>
            </a:pPr>
            <a:r>
              <a:rPr lang="en-CA" sz="1000" b="1" dirty="0"/>
              <a:t>Figure 4.15</a:t>
            </a:r>
            <a:r>
              <a:rPr lang="en-CA" sz="1000" dirty="0"/>
              <a:t> </a:t>
            </a:r>
            <a:r>
              <a:rPr lang="en-CA" sz="1000" dirty="0">
                <a:hlinkClick r:id="rId12"/>
              </a:rPr>
              <a:t>Vancouver food carts on a sunny day</a:t>
            </a:r>
            <a:r>
              <a:rPr lang="en-CA" sz="1000" dirty="0"/>
              <a:t> by </a:t>
            </a:r>
            <a:r>
              <a:rPr lang="en-CA" sz="1000" dirty="0">
                <a:hlinkClick r:id="rId13"/>
              </a:rPr>
              <a:t>Christopher Porter</a:t>
            </a:r>
            <a:r>
              <a:rPr lang="en-CA" sz="1000" dirty="0"/>
              <a:t> is used under a </a:t>
            </a:r>
            <a:r>
              <a:rPr lang="en-CA" sz="1000" dirty="0">
                <a:hlinkClick r:id="rId14"/>
              </a:rPr>
              <a:t>CC BY-NC-ND 2.0</a:t>
            </a:r>
            <a:r>
              <a:rPr lang="en-CA" sz="1000" dirty="0"/>
              <a:t> license.</a:t>
            </a:r>
            <a:endParaRPr lang="en-CA" sz="1000" dirty="0" smtClean="0"/>
          </a:p>
          <a:p>
            <a:pPr marL="0" indent="0">
              <a:buNone/>
            </a:pPr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40651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origins and significance of the food and beverage sector</a:t>
            </a:r>
          </a:p>
          <a:p>
            <a:r>
              <a:rPr lang="en-US" dirty="0"/>
              <a:t>Relate the importance of the sector to the Canadian economy</a:t>
            </a:r>
          </a:p>
          <a:p>
            <a:r>
              <a:rPr lang="en-US" dirty="0"/>
              <a:t>Explain the various types of food and beverage providers</a:t>
            </a:r>
          </a:p>
          <a:p>
            <a:pPr marL="0" indent="0">
              <a:buNone/>
            </a:pPr>
            <a:r>
              <a:rPr lang="en-US" dirty="0" smtClean="0"/>
              <a:t>			(Briscoe, P. &amp; Tripp, G., </a:t>
            </a:r>
            <a:r>
              <a:rPr lang="en-US" dirty="0" err="1" smtClean="0"/>
              <a:t>n.d.</a:t>
            </a:r>
            <a:r>
              <a:rPr lang="en-US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032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differing needs and desires of residents and visitors in selecting a food and beverage provider</a:t>
            </a:r>
          </a:p>
          <a:p>
            <a:r>
              <a:rPr lang="en-US" dirty="0" smtClean="0"/>
              <a:t>Examine factors that contribute to the profitability of food and beverage operations</a:t>
            </a:r>
          </a:p>
          <a:p>
            <a:r>
              <a:rPr lang="en-US" dirty="0" smtClean="0"/>
              <a:t>Discuss key issues and trends in the sector including government influence, health and safety, human resources, and technology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(</a:t>
            </a:r>
            <a:r>
              <a:rPr lang="en-US" dirty="0"/>
              <a:t>Briscoe, </a:t>
            </a:r>
            <a:r>
              <a:rPr lang="en-US" dirty="0" smtClean="0"/>
              <a:t>P, </a:t>
            </a:r>
            <a:r>
              <a:rPr lang="en-US" dirty="0"/>
              <a:t>&amp; Tripp, </a:t>
            </a:r>
            <a:r>
              <a:rPr lang="en-US" dirty="0" smtClean="0"/>
              <a:t>G., </a:t>
            </a:r>
            <a:r>
              <a:rPr lang="en-US" dirty="0" err="1" smtClean="0"/>
              <a:t>n.d.</a:t>
            </a:r>
            <a:r>
              <a:rPr lang="en-US" dirty="0" smtClean="0"/>
              <a:t>)</a:t>
            </a:r>
            <a:endParaRPr lang="en-CA" dirty="0"/>
          </a:p>
          <a:p>
            <a:pPr marL="0" indent="0">
              <a:buNone/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993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&amp; B - 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2014, Canadian food and beverage businesses accounted for 1.1 million employees 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than 88,000 locations across the </a:t>
            </a:r>
            <a:r>
              <a:rPr lang="en-US" dirty="0" smtClean="0"/>
              <a:t>country</a:t>
            </a:r>
          </a:p>
          <a:p>
            <a:r>
              <a:rPr lang="en-US" dirty="0"/>
              <a:t> E</a:t>
            </a:r>
            <a:r>
              <a:rPr lang="en-US" dirty="0" smtClean="0"/>
              <a:t>stimated $71 billion in sales</a:t>
            </a:r>
          </a:p>
          <a:p>
            <a:r>
              <a:rPr lang="en-US" dirty="0"/>
              <a:t>A</a:t>
            </a:r>
            <a:r>
              <a:rPr lang="en-US" dirty="0" smtClean="0"/>
              <a:t>round </a:t>
            </a:r>
            <a:r>
              <a:rPr lang="en-US" dirty="0"/>
              <a:t>4% of the country’s overall economic activity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CA" dirty="0" smtClean="0"/>
              <a:t>(</a:t>
            </a:r>
            <a:r>
              <a:rPr lang="en-CA" dirty="0"/>
              <a:t>Restaurants Canada, 2014a)</a:t>
            </a:r>
          </a:p>
        </p:txBody>
      </p:sp>
    </p:spTree>
    <p:extLst>
      <p:ext uri="{BB962C8B-B14F-4D97-AF65-F5344CB8AC3E}">
        <p14:creationId xmlns:p14="http://schemas.microsoft.com/office/powerpoint/2010/main" val="367805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 &amp; B Sector Performance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06881" y="2133600"/>
            <a:ext cx="7151370" cy="44239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1000" dirty="0" smtClean="0"/>
          </a:p>
          <a:p>
            <a:pPr marL="0" indent="0">
              <a:buNone/>
            </a:pPr>
            <a:endParaRPr lang="en-CA" sz="1000" dirty="0"/>
          </a:p>
          <a:p>
            <a:pPr marL="0" indent="0">
              <a:buNone/>
            </a:pPr>
            <a:endParaRPr lang="en-CA" sz="1000" dirty="0" smtClean="0"/>
          </a:p>
          <a:p>
            <a:pPr marL="0" indent="0">
              <a:buNone/>
            </a:pPr>
            <a:endParaRPr lang="en-CA" sz="1000" dirty="0"/>
          </a:p>
          <a:p>
            <a:pPr marL="0" indent="0">
              <a:buNone/>
            </a:pPr>
            <a:endParaRPr lang="en-CA" sz="1000" dirty="0" smtClean="0"/>
          </a:p>
          <a:p>
            <a:pPr marL="0" indent="0">
              <a:buNone/>
            </a:pPr>
            <a:endParaRPr lang="en-CA" sz="1000" dirty="0"/>
          </a:p>
          <a:p>
            <a:pPr marL="0" indent="0">
              <a:buNone/>
            </a:pPr>
            <a:endParaRPr lang="en-CA" sz="1000" dirty="0" smtClean="0"/>
          </a:p>
          <a:p>
            <a:pPr marL="0" indent="0">
              <a:buNone/>
            </a:pPr>
            <a:endParaRPr lang="en-CA" sz="1000" dirty="0"/>
          </a:p>
          <a:p>
            <a:pPr marL="0" indent="0">
              <a:buNone/>
            </a:pPr>
            <a:endParaRPr lang="en-CA" sz="1000" dirty="0" smtClean="0"/>
          </a:p>
          <a:p>
            <a:pPr marL="0" indent="0">
              <a:buNone/>
            </a:pPr>
            <a:endParaRPr lang="en-CA" sz="1000" dirty="0" smtClean="0"/>
          </a:p>
          <a:p>
            <a:pPr marL="0" indent="0">
              <a:buNone/>
            </a:pPr>
            <a:r>
              <a:rPr lang="en-CA" sz="1000" dirty="0" smtClean="0"/>
              <a:t>Figure </a:t>
            </a:r>
            <a:r>
              <a:rPr lang="en-CA" sz="1000" dirty="0"/>
              <a:t>4.1. Foodservice spending as a percentage of total food dollars spent in Canada and the US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881" y="1862453"/>
            <a:ext cx="6349206" cy="431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42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F &amp; B Providers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4513" y="2133600"/>
            <a:ext cx="7153737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Two key distinctions:</a:t>
            </a:r>
          </a:p>
          <a:p>
            <a:r>
              <a:rPr lang="en-US" b="1" dirty="0"/>
              <a:t>commercial foodservice, </a:t>
            </a:r>
            <a:r>
              <a:rPr lang="en-US" dirty="0"/>
              <a:t>which comprises operations whose primary business is food and </a:t>
            </a:r>
            <a:r>
              <a:rPr lang="en-US" dirty="0" smtClean="0"/>
              <a:t>beverage </a:t>
            </a:r>
          </a:p>
          <a:p>
            <a:r>
              <a:rPr lang="en-US" b="1" dirty="0" smtClean="0"/>
              <a:t>non-commercial </a:t>
            </a:r>
            <a:r>
              <a:rPr lang="en-US" b="1" dirty="0"/>
              <a:t>foodservice </a:t>
            </a:r>
            <a:r>
              <a:rPr lang="en-US" dirty="0"/>
              <a:t>establishments where food and beverages are served, but are not the primary </a:t>
            </a:r>
            <a:r>
              <a:rPr lang="en-US" dirty="0" smtClean="0"/>
              <a:t>business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(</a:t>
            </a:r>
            <a:r>
              <a:rPr lang="en-US" dirty="0"/>
              <a:t>Briscoe, P &amp; Tripp, G, </a:t>
            </a:r>
            <a:r>
              <a:rPr lang="en-US" dirty="0" err="1" smtClean="0"/>
              <a:t>n.d.</a:t>
            </a:r>
            <a:r>
              <a:rPr lang="en-US" dirty="0" smtClean="0"/>
              <a:t>)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6842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 &amp; B Commercial Operators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Quick Service (QSRs)</a:t>
            </a:r>
          </a:p>
          <a:p>
            <a:r>
              <a:rPr lang="en-US" dirty="0" smtClean="0"/>
              <a:t>Full-Service</a:t>
            </a:r>
          </a:p>
          <a:p>
            <a:r>
              <a:rPr lang="en-US" dirty="0" smtClean="0"/>
              <a:t>Fine dining </a:t>
            </a:r>
          </a:p>
          <a:p>
            <a:r>
              <a:rPr lang="en-US" dirty="0" smtClean="0"/>
              <a:t>Family Casual</a:t>
            </a:r>
          </a:p>
          <a:p>
            <a:r>
              <a:rPr lang="en-US" dirty="0" smtClean="0"/>
              <a:t>Ethnic</a:t>
            </a:r>
          </a:p>
          <a:p>
            <a:r>
              <a:rPr lang="en-US" dirty="0" smtClean="0"/>
              <a:t>Upscale</a:t>
            </a:r>
          </a:p>
          <a:p>
            <a:pPr marL="0" indent="0">
              <a:buNone/>
            </a:pPr>
            <a:r>
              <a:rPr lang="en-CA" dirty="0" smtClean="0"/>
              <a:t>			(</a:t>
            </a:r>
            <a:r>
              <a:rPr lang="en-CA" dirty="0"/>
              <a:t>Restaurants Canada, 2014b</a:t>
            </a:r>
            <a:r>
              <a:rPr lang="en-CA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83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&amp; B Catering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Catering companies</a:t>
            </a:r>
          </a:p>
          <a:p>
            <a:r>
              <a:rPr lang="en-US" dirty="0"/>
              <a:t>Conference </a:t>
            </a:r>
            <a:r>
              <a:rPr lang="en-US" dirty="0" smtClean="0"/>
              <a:t>centers</a:t>
            </a:r>
            <a:endParaRPr lang="en-US" dirty="0"/>
          </a:p>
          <a:p>
            <a:r>
              <a:rPr lang="en-US" dirty="0"/>
              <a:t>Conference hotels</a:t>
            </a:r>
          </a:p>
          <a:p>
            <a:r>
              <a:rPr lang="en-US" dirty="0"/>
              <a:t>Wedding venues</a:t>
            </a:r>
          </a:p>
          <a:p>
            <a:r>
              <a:rPr lang="en-US" dirty="0"/>
              <a:t>Festival food </a:t>
            </a:r>
            <a:r>
              <a:rPr lang="en-US" dirty="0" smtClean="0"/>
              <a:t>coordinators</a:t>
            </a:r>
          </a:p>
          <a:p>
            <a:pPr marL="0" indent="0">
              <a:buNone/>
            </a:pPr>
            <a:r>
              <a:rPr lang="en-CA" dirty="0" smtClean="0"/>
              <a:t>			(</a:t>
            </a:r>
            <a:r>
              <a:rPr lang="en-CA" dirty="0"/>
              <a:t>Restaurants Canada, 2014b)</a:t>
            </a: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2406456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453</TotalTime>
  <Words>515</Words>
  <Application>Microsoft Office PowerPoint</Application>
  <PresentationFormat>On-screen Show (4:3)</PresentationFormat>
  <Paragraphs>137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Corbel</vt:lpstr>
      <vt:lpstr>Wingdings</vt:lpstr>
      <vt:lpstr>Spectrum</vt:lpstr>
      <vt:lpstr>Intro to Tourism &amp; Hospitality</vt:lpstr>
      <vt:lpstr>Copyright</vt:lpstr>
      <vt:lpstr>Learning Objectives</vt:lpstr>
      <vt:lpstr>Learning Objectives</vt:lpstr>
      <vt:lpstr>F &amp; B - Overview</vt:lpstr>
      <vt:lpstr>F &amp; B Sector Performance</vt:lpstr>
      <vt:lpstr>Type of F &amp; B Providers</vt:lpstr>
      <vt:lpstr>F &amp; B Commercial Operators</vt:lpstr>
      <vt:lpstr>F &amp; B Catering</vt:lpstr>
      <vt:lpstr>F &amp; B Drinking</vt:lpstr>
      <vt:lpstr>F &amp; B Non-Commercial</vt:lpstr>
      <vt:lpstr>F &amp; B Non-Commercial</vt:lpstr>
      <vt:lpstr>F &amp; B Non-Commercial</vt:lpstr>
      <vt:lpstr>PowerPoint Presentation</vt:lpstr>
      <vt:lpstr>Types of F &amp; B Customers</vt:lpstr>
      <vt:lpstr>F &amp; B continued</vt:lpstr>
      <vt:lpstr>F &amp; B Staffing and HR</vt:lpstr>
      <vt:lpstr>F &amp; B Trends and Issues</vt:lpstr>
      <vt:lpstr>F &amp; B Changing Venues</vt:lpstr>
      <vt:lpstr>References</vt:lpstr>
      <vt:lpstr>Attributions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Tourism &amp; Hospitality</dc:title>
  <dc:creator>Morgan Westcott</dc:creator>
  <cp:lastModifiedBy>Fiddler</cp:lastModifiedBy>
  <cp:revision>47</cp:revision>
  <dcterms:created xsi:type="dcterms:W3CDTF">2015-05-21T19:00:07Z</dcterms:created>
  <dcterms:modified xsi:type="dcterms:W3CDTF">2015-06-09T16:24:36Z</dcterms:modified>
</cp:coreProperties>
</file>