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embeddedFontLst>
    <p:embeddedFont>
      <p:font typeface="Source Sans Pro" panose="020B0604020202020204" charset="0"/>
      <p:regular r:id="rId23"/>
      <p:bold r:id="rId24"/>
      <p:italic r:id="rId25"/>
      <p:boldItalic r:id="rId26"/>
    </p:embeddedFont>
    <p:embeddedFont>
      <p:font typeface="Roboto" panose="020B0604020202020204" charset="0"/>
      <p:regular r:id="rId27"/>
      <p:bold r:id="rId28"/>
      <p:italic r:id="rId29"/>
      <p:boldItalic r:id="rId30"/>
    </p:embeddedFont>
    <p:embeddedFont>
      <p:font typeface="Open Sans"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66385771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rive.google.com/open?id=1kCqm-2UQRRBYJuRuHPOK5g0GE3EY156qdBZUXXjfOwc"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3ywrgCA-1I"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rive.google.com/open?id=11S7U0vWXKpZIlaVus_e8OsNXicelp3NM5GYY-9ib5g0"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gvnLk96vLQE" TargetMode="External"/><Relationship Id="rId7" Type="http://schemas.openxmlformats.org/officeDocument/2006/relationships/hyperlink" Target="https://www.youtube.com/watch?v=D1R-jKKp3NA"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youtube.com/watch?v=3vDWWy4CMhE" TargetMode="External"/><Relationship Id="rId5" Type="http://schemas.openxmlformats.org/officeDocument/2006/relationships/hyperlink" Target="https://www.youtube.com/watch?v=RclaV_3_eOA" TargetMode="External"/><Relationship Id="rId4" Type="http://schemas.openxmlformats.org/officeDocument/2006/relationships/hyperlink" Target="https://www.youtube.com/watch?v=MkTw3_PmKtc"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Students discuss the following in small groups. First, how do your speaking behaviours change in the following situations? Second, how do your listening behaviours change in the following situations?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At a concert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At a movie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Walking along a busy downtown street with a friend</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 a classroom during small group discussion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 a classroom during large group discussion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 a classroom during lecture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 At the dinner table in an open concept restaurant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At the dinner table with your parents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 a doctor’s office?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What are the distractions and other barriers to listening you might encounter in each setting? What might you do to overcome the barriers to effective listening in each situation? What verbal cues might you give to demonstrate you are actively trying to listen? What non-verbal cues might you give to demonstrate you are actively trying to listen?</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15000"/>
              </a:lnSpc>
              <a:spcBef>
                <a:spcPts val="0"/>
              </a:spcBef>
              <a:buClr>
                <a:schemeClr val="dk1"/>
              </a:buClr>
              <a:buSzPct val="91666"/>
              <a:buFont typeface="Arial"/>
              <a:buNone/>
            </a:pPr>
            <a:r>
              <a:rPr lang="en" sz="1200" u="sng">
                <a:solidFill>
                  <a:srgbClr val="00C5B9"/>
                </a:solidFill>
                <a:latin typeface="Roboto"/>
                <a:ea typeface="Roboto"/>
                <a:cs typeface="Roboto"/>
                <a:sym typeface="Roboto"/>
                <a:hlinkClick r:id="rId3"/>
              </a:rPr>
              <a:t>Speaking &amp; Listening (Handout)</a:t>
            </a:r>
          </a:p>
          <a:p>
            <a:pPr lvl="0" rtl="0">
              <a:lnSpc>
                <a:spcPct val="115000"/>
              </a:lnSpc>
              <a:spcBef>
                <a:spcPts val="0"/>
              </a:spcBef>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Read the following scenario to the students and ask the questions at the end.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Scenario: </a:t>
            </a:r>
            <a:r>
              <a:rPr lang="en" sz="1200" i="1">
                <a:solidFill>
                  <a:schemeClr val="dk1"/>
                </a:solidFill>
                <a:latin typeface="Roboto"/>
                <a:ea typeface="Roboto"/>
                <a:cs typeface="Roboto"/>
                <a:sym typeface="Roboto"/>
              </a:rPr>
              <a:t>A Greyhound bus leaves Lethbridge at 7:45 AM Tuesday morning with 5 passengers. It arrives in High River at 9:15 AM and picks up another 4 passengers. Next, it arrives in Okotoks at 9:45 AM, drops off 2 passengers, and picks up 3 more. It arrives in Calgary at 10:30 AM and drops off 3 passengers and picks up 8 more. The bus arrives in Airdrie at 11:15 AM, and no passengers get on or off. Next, it arrives in Red Deer at 12:30 PM and picks up 10 passengers. Next, it arrives in Edmonton at 2:30 PM and drops off 6 passengers. Finally, the bus reaches Athabasca at 4:30 PM, where all remaining passengers get off.</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How many stops did the bus make?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What actions did you take while you were listening to the scenario in order to try and remember the key points? What interfered with your ability to listen?</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What’s the difference between listening and hearing? Have you ever heard the expression “He has </a:t>
            </a:r>
            <a:r>
              <a:rPr lang="en" sz="1200" i="1">
                <a:solidFill>
                  <a:schemeClr val="dk1"/>
                </a:solidFill>
                <a:latin typeface="Roboto"/>
                <a:ea typeface="Roboto"/>
                <a:cs typeface="Roboto"/>
                <a:sym typeface="Roboto"/>
              </a:rPr>
              <a:t>selective</a:t>
            </a:r>
            <a:r>
              <a:rPr lang="en" sz="1200">
                <a:solidFill>
                  <a:schemeClr val="dk1"/>
                </a:solidFill>
                <a:latin typeface="Roboto"/>
                <a:ea typeface="Roboto"/>
                <a:cs typeface="Roboto"/>
                <a:sym typeface="Roboto"/>
              </a:rPr>
              <a:t> hearing”? This phrase tells us something about the difference between listening and hearing. Hearing takes no effort or attention—we do it automatically—but listening is a conscious choice. When you are actively listening, for example, to instructions or a presentation like the one I’m giving right now, you can use some techniques to make you a better listener. First, you’ll need to check in with yourself to see if you are paying </a:t>
            </a:r>
            <a:r>
              <a:rPr lang="en" sz="1200" i="1">
                <a:solidFill>
                  <a:schemeClr val="dk1"/>
                </a:solidFill>
                <a:latin typeface="Roboto"/>
                <a:ea typeface="Roboto"/>
                <a:cs typeface="Roboto"/>
                <a:sym typeface="Roboto"/>
              </a:rPr>
              <a:t>attention</a:t>
            </a:r>
            <a:r>
              <a:rPr lang="en" sz="1200">
                <a:solidFill>
                  <a:schemeClr val="dk1"/>
                </a:solidFill>
                <a:latin typeface="Roboto"/>
                <a:ea typeface="Roboto"/>
                <a:cs typeface="Roboto"/>
                <a:sym typeface="Roboto"/>
              </a:rPr>
              <a:t> or if you’re just passively listening. Second, you’ll need to approach it with the right </a:t>
            </a:r>
            <a:r>
              <a:rPr lang="en" sz="1200" i="1">
                <a:solidFill>
                  <a:schemeClr val="dk1"/>
                </a:solidFill>
                <a:latin typeface="Roboto"/>
                <a:ea typeface="Roboto"/>
                <a:cs typeface="Roboto"/>
                <a:sym typeface="Roboto"/>
              </a:rPr>
              <a:t>Attitude.</a:t>
            </a:r>
            <a:r>
              <a:rPr lang="en" sz="1200">
                <a:solidFill>
                  <a:schemeClr val="dk1"/>
                </a:solidFill>
                <a:latin typeface="Roboto"/>
                <a:ea typeface="Roboto"/>
                <a:cs typeface="Roboto"/>
                <a:sym typeface="Roboto"/>
              </a:rPr>
              <a:t> If you want to know what the person is saying, you’re more likely to take it in—for example, if you’re trying to hear your friend across a noisy restaurant vs. if you are tuning out your sister because she is cross with you. Third, you’ll need to be willing to </a:t>
            </a:r>
            <a:r>
              <a:rPr lang="en" sz="1200" i="1">
                <a:solidFill>
                  <a:schemeClr val="dk1"/>
                </a:solidFill>
                <a:latin typeface="Roboto"/>
                <a:ea typeface="Roboto"/>
                <a:cs typeface="Roboto"/>
                <a:sym typeface="Roboto"/>
              </a:rPr>
              <a:t>adjust</a:t>
            </a:r>
            <a:r>
              <a:rPr lang="en" sz="1200">
                <a:solidFill>
                  <a:schemeClr val="dk1"/>
                </a:solidFill>
                <a:latin typeface="Roboto"/>
                <a:ea typeface="Roboto"/>
                <a:cs typeface="Roboto"/>
                <a:sym typeface="Roboto"/>
              </a:rPr>
              <a:t> to follow the speaker’s thought. Sometimes what a speaker is saying isn’t immediately clear, but as listeners we often want the details right now. You may have to stick with it for a moment to get the point.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We experience barriers to effective listening. Some of these might have come up during your group discussions on speaking and listening. The three main barriers are </a:t>
            </a:r>
            <a:r>
              <a:rPr lang="en" sz="1200" i="1">
                <a:solidFill>
                  <a:schemeClr val="dk1"/>
                </a:solidFill>
                <a:latin typeface="Roboto"/>
                <a:ea typeface="Roboto"/>
                <a:cs typeface="Roboto"/>
                <a:sym typeface="Roboto"/>
              </a:rPr>
              <a:t>Anticipating, Judging, </a:t>
            </a:r>
            <a:r>
              <a:rPr lang="en" sz="1200">
                <a:solidFill>
                  <a:schemeClr val="dk1"/>
                </a:solidFill>
                <a:latin typeface="Roboto"/>
                <a:ea typeface="Roboto"/>
                <a:cs typeface="Roboto"/>
                <a:sym typeface="Roboto"/>
              </a:rPr>
              <a:t>and </a:t>
            </a:r>
            <a:r>
              <a:rPr lang="en" sz="1200" i="1">
                <a:solidFill>
                  <a:schemeClr val="dk1"/>
                </a:solidFill>
                <a:latin typeface="Roboto"/>
                <a:ea typeface="Roboto"/>
                <a:cs typeface="Roboto"/>
                <a:sym typeface="Roboto"/>
              </a:rPr>
              <a:t>Reacting Emotionally. </a:t>
            </a:r>
          </a:p>
          <a:p>
            <a:pPr lvl="0" rtl="0">
              <a:lnSpc>
                <a:spcPct val="150000"/>
              </a:lnSpc>
              <a:spcBef>
                <a:spcPts val="0"/>
              </a:spcBef>
              <a:buClr>
                <a:schemeClr val="dk1"/>
              </a:buClr>
              <a:buSzPct val="91666"/>
              <a:buFont typeface="Arial"/>
              <a:buNone/>
            </a:pPr>
            <a:endParaRPr sz="1200" i="1">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Have you ever found yourself finishing your friends’ sentences for them? Sometimes this happens with people who know each other well, but have you ever considered that by doing this, you actually stop listening to the other person as you’ve jumped ahead in your own mind? This can be a communication barrier.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Maybe you can also relate to judging someone’s words from time to time. We make up our own minds that we agree or that we don’t, and it becomes more of a challenge to see the other person’s point of view.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Last, but probably the most common barrier, is reacting emotionally. Sometimes a speaker will discuss a topic that hits a nerve for you. Your previous experiences have left a mark, and you feel a certain emotion (perhaps sadness or anger) around a topic. It can be a real challenge to consciously listen to what the person is saying when our thoughts are clouded by emotions.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Sometimes we do unconscious things with our voices that change the meaning or focus of our words. Part of learning to be a good speaker is about consciously using these as techniques.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For example, do you vary the pitch of your voice or go “up” at the end of sentences? This might make people think you are asking a question or are uncertain. What about volume? Have you ever listened to a speech by someone who speaks very quietly? It’s hard to concentrate on the content of their message because you are so busy trying to hear them at all! When you speak, you can put emphasis on certain words to tell your listeners that they are </a:t>
            </a:r>
            <a:r>
              <a:rPr lang="en" sz="1200" i="1">
                <a:solidFill>
                  <a:schemeClr val="dk1"/>
                </a:solidFill>
                <a:latin typeface="Roboto"/>
                <a:ea typeface="Roboto"/>
                <a:cs typeface="Roboto"/>
                <a:sym typeface="Roboto"/>
              </a:rPr>
              <a:t>very</a:t>
            </a:r>
            <a:r>
              <a:rPr lang="en" sz="1200">
                <a:solidFill>
                  <a:schemeClr val="dk1"/>
                </a:solidFill>
                <a:latin typeface="Roboto"/>
                <a:ea typeface="Roboto"/>
                <a:cs typeface="Roboto"/>
                <a:sym typeface="Roboto"/>
              </a:rPr>
              <a:t> important, or </a:t>
            </a:r>
            <a:r>
              <a:rPr lang="en" sz="1200" i="1">
                <a:solidFill>
                  <a:schemeClr val="dk1"/>
                </a:solidFill>
                <a:latin typeface="Roboto"/>
                <a:ea typeface="Roboto"/>
                <a:cs typeface="Roboto"/>
                <a:sym typeface="Roboto"/>
              </a:rPr>
              <a:t>not </a:t>
            </a:r>
            <a:r>
              <a:rPr lang="en" sz="1200">
                <a:solidFill>
                  <a:schemeClr val="dk1"/>
                </a:solidFill>
                <a:latin typeface="Roboto"/>
                <a:ea typeface="Roboto"/>
                <a:cs typeface="Roboto"/>
                <a:sym typeface="Roboto"/>
              </a:rPr>
              <a:t>important at all.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Pronunciation can be tricky for second-language speakers or if your subject is relatively new to you. Build up your confidence by making sure you know how to correctly pronounce the words in your speech. As for fillers, many of us are guilty of sticking an </a:t>
            </a:r>
            <a:r>
              <a:rPr lang="en" sz="1200" i="1">
                <a:solidFill>
                  <a:schemeClr val="dk1"/>
                </a:solidFill>
                <a:latin typeface="Roboto"/>
                <a:ea typeface="Roboto"/>
                <a:cs typeface="Roboto"/>
                <a:sym typeface="Roboto"/>
              </a:rPr>
              <a:t>ummm…. </a:t>
            </a:r>
            <a:r>
              <a:rPr lang="en" sz="1200">
                <a:solidFill>
                  <a:schemeClr val="dk1"/>
                </a:solidFill>
                <a:latin typeface="Roboto"/>
                <a:ea typeface="Roboto"/>
                <a:cs typeface="Roboto"/>
                <a:sym typeface="Roboto"/>
              </a:rPr>
              <a:t>or a </a:t>
            </a:r>
            <a:r>
              <a:rPr lang="en" sz="1200" i="1">
                <a:solidFill>
                  <a:schemeClr val="dk1"/>
                </a:solidFill>
                <a:latin typeface="Roboto"/>
                <a:ea typeface="Roboto"/>
                <a:cs typeface="Roboto"/>
                <a:sym typeface="Roboto"/>
              </a:rPr>
              <a:t>like</a:t>
            </a:r>
            <a:r>
              <a:rPr lang="en" sz="1200">
                <a:solidFill>
                  <a:schemeClr val="dk1"/>
                </a:solidFill>
                <a:latin typeface="Roboto"/>
                <a:ea typeface="Roboto"/>
                <a:cs typeface="Roboto"/>
                <a:sym typeface="Roboto"/>
              </a:rPr>
              <a:t> into our sentences sometimes. Keep this in check when you speak, as it is distracting for the listener. You’ll also need to focus on your rate of speech; many people speak quickly when they are nervous. Conversely, have you ever listened to a very slow speaker? That can be just as much of a challenge for listeners, as we get distracted and finish their sentences for them in our minds—these are not signs of a good listener.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Gestures and Facial Expressions, which we’ll come back to in a minute, are the main non-verbal cues that you’ll use while speaking. But there are also a few others to think about. First is posture. Standing up straight, rather than slouching or leaning on a podium, puts you in a position of power—this will help your audience to trust you and to see that you’re serious about what you are saying. Next is silence, which can be a very powerful tool to catch your audience’s attention, or for dramatic effect. Remember to take frequent pauses as you speak, to give yourself a chance to take a breath, and to give your audience a chance to digest your meaning. Having a glass of water with you when you speak can be a helpful reminder to do this, and it is a natural motion to pause and take a sip. Last, but equally important, is movement. This is all about the way that you use space. Depending on the level of formality of your speech, you might choose to move around a bit, for example, writing on a whiteboard, or you might stand fairly fixed behind a podium. You don’t want to come across as robotic, though. Some natural movement is a good thing, but too much can be distracting.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Play the following Toastmasters video for the class.</a:t>
            </a:r>
          </a:p>
          <a:p>
            <a:pPr lvl="0" rtl="0">
              <a:lnSpc>
                <a:spcPct val="150000"/>
              </a:lnSpc>
              <a:spcBef>
                <a:spcPts val="0"/>
              </a:spcBef>
              <a:buClr>
                <a:schemeClr val="dk1"/>
              </a:buClr>
              <a:buSzPct val="100000"/>
              <a:buFont typeface="Arial"/>
              <a:buNone/>
            </a:pPr>
            <a:r>
              <a:rPr lang="en" u="sng">
                <a:solidFill>
                  <a:srgbClr val="1155CC"/>
                </a:solidFill>
                <a:hlinkClick r:id="rId3"/>
              </a:rPr>
              <a:t>https://www.youtube.com/watch?v=-3ywrgCA-1I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In pairs, students try to convey the following using only their hands (each partner tries two):</a:t>
            </a:r>
          </a:p>
          <a:p>
            <a:pPr lvl="0" rtl="0">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1. “It’s OK.”</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2. “I give up.”</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3. “He’s crazy.”</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4. “We will be victorious.”</a:t>
            </a:r>
          </a:p>
          <a:p>
            <a:pPr lvl="0" rtl="0">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Then, the try facial expressions for the following without words or gestures: </a:t>
            </a:r>
          </a:p>
          <a:p>
            <a:pPr lvl="0" rtl="0">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1. “I am thrilled that I am getting a raise.”</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2. “I am worried about tomorrow.”</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3. “Lemons are too sour for me.”</a:t>
            </a:r>
          </a:p>
          <a:p>
            <a:pPr lvl="0" rtl="0">
              <a:spcBef>
                <a:spcPts val="0"/>
              </a:spcBef>
              <a:buClr>
                <a:schemeClr val="dk1"/>
              </a:buClr>
              <a:buSzPct val="91666"/>
              <a:buFont typeface="Arial"/>
              <a:buNone/>
            </a:pPr>
            <a:r>
              <a:rPr lang="en" sz="1200">
                <a:solidFill>
                  <a:schemeClr val="dk1"/>
                </a:solidFill>
                <a:latin typeface="Roboto"/>
                <a:ea typeface="Roboto"/>
                <a:cs typeface="Roboto"/>
                <a:sym typeface="Roboto"/>
              </a:rPr>
              <a:t>4. “I am suspicious about what he did.”</a:t>
            </a:r>
          </a:p>
          <a:p>
            <a:pPr lvl="0" rtl="0">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Which gestures were easiest to convey? How did you convey them? Which were more difficult? What about facial expressions? Do you think it is easier to control and be aware of your gestures or your facial expressions?</a:t>
            </a:r>
          </a:p>
          <a:p>
            <a:pPr lvl="0" rtl="0">
              <a:lnSpc>
                <a:spcPct val="115000"/>
              </a:lnSpc>
              <a:spcBef>
                <a:spcPts val="0"/>
              </a:spcBef>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100000"/>
              <a:buFont typeface="Arial"/>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Call on students to share their link and analysis from the pre-work activity. Students should choose two minutes of the speech to share with the class, and explain why they think it was successful. (Students will need access to the teacher’s computer/projector to do this, or could submit a link for the teacher to show their selected speech). How does the speaker use logos, pathos, and ethos? What do students notice about the arrangement and delivery of these speeches?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Each student submits their “</a:t>
            </a:r>
            <a:r>
              <a:rPr lang="en" sz="1200" u="sng">
                <a:solidFill>
                  <a:srgbClr val="00C5B9"/>
                </a:solidFill>
                <a:latin typeface="Roboto"/>
                <a:ea typeface="Roboto"/>
                <a:cs typeface="Roboto"/>
                <a:sym typeface="Roboto"/>
                <a:hlinkClick r:id="rId3"/>
              </a:rPr>
              <a:t>Speeches that Resonate with Me</a:t>
            </a:r>
            <a:r>
              <a:rPr lang="en" sz="1200">
                <a:solidFill>
                  <a:schemeClr val="dk1"/>
                </a:solidFill>
                <a:latin typeface="Roboto"/>
                <a:ea typeface="Roboto"/>
                <a:cs typeface="Roboto"/>
                <a:sym typeface="Roboto"/>
              </a:rPr>
              <a:t>” handout to the teacher.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The teacher should choose a couple of great speeches to show the class. A few suggestions are below: </a:t>
            </a:r>
          </a:p>
          <a:p>
            <a:pPr lvl="0" rtl="0">
              <a:lnSpc>
                <a:spcPct val="150000"/>
              </a:lnSpc>
              <a:spcBef>
                <a:spcPts val="0"/>
              </a:spcBef>
              <a:buClr>
                <a:schemeClr val="dk1"/>
              </a:buClr>
              <a:buSzPct val="91666"/>
              <a:buFont typeface="Arial"/>
              <a:buNone/>
            </a:pPr>
            <a:r>
              <a:rPr lang="en" sz="1200" u="sng">
                <a:solidFill>
                  <a:srgbClr val="1155CC"/>
                </a:solidFill>
                <a:latin typeface="Roboto"/>
                <a:ea typeface="Roboto"/>
                <a:cs typeface="Roboto"/>
                <a:sym typeface="Roboto"/>
                <a:hlinkClick r:id="rId3"/>
              </a:rPr>
              <a:t>Nelson Mandela</a:t>
            </a:r>
          </a:p>
          <a:p>
            <a:pPr lvl="0" rtl="0">
              <a:lnSpc>
                <a:spcPct val="150000"/>
              </a:lnSpc>
              <a:spcBef>
                <a:spcPts val="0"/>
              </a:spcBef>
              <a:buClr>
                <a:schemeClr val="dk1"/>
              </a:buClr>
              <a:buSzPct val="91666"/>
              <a:buFont typeface="Arial"/>
              <a:buNone/>
            </a:pPr>
            <a:r>
              <a:rPr lang="en" sz="1200" u="sng">
                <a:solidFill>
                  <a:srgbClr val="1155CC"/>
                </a:solidFill>
                <a:latin typeface="Roboto"/>
                <a:ea typeface="Roboto"/>
                <a:cs typeface="Roboto"/>
                <a:sym typeface="Roboto"/>
                <a:hlinkClick r:id="rId4"/>
              </a:rPr>
              <a:t>Winston Churchill</a:t>
            </a:r>
          </a:p>
          <a:p>
            <a:pPr lvl="0" rtl="0">
              <a:lnSpc>
                <a:spcPct val="150000"/>
              </a:lnSpc>
              <a:spcBef>
                <a:spcPts val="0"/>
              </a:spcBef>
              <a:buClr>
                <a:schemeClr val="dk1"/>
              </a:buClr>
              <a:buSzPct val="91666"/>
              <a:buFont typeface="Arial"/>
              <a:buNone/>
            </a:pPr>
            <a:r>
              <a:rPr lang="en" sz="1200" u="sng">
                <a:solidFill>
                  <a:srgbClr val="1155CC"/>
                </a:solidFill>
                <a:latin typeface="Roboto"/>
                <a:ea typeface="Roboto"/>
                <a:cs typeface="Roboto"/>
                <a:sym typeface="Roboto"/>
                <a:hlinkClick r:id="rId5"/>
              </a:rPr>
              <a:t>John F. Kennedy</a:t>
            </a:r>
          </a:p>
          <a:p>
            <a:pPr lvl="0" rtl="0">
              <a:lnSpc>
                <a:spcPct val="150000"/>
              </a:lnSpc>
              <a:spcBef>
                <a:spcPts val="0"/>
              </a:spcBef>
              <a:buClr>
                <a:schemeClr val="dk1"/>
              </a:buClr>
              <a:buSzPct val="91666"/>
              <a:buFont typeface="Arial"/>
              <a:buNone/>
            </a:pPr>
            <a:r>
              <a:rPr lang="en" sz="1200" u="sng">
                <a:solidFill>
                  <a:srgbClr val="1155CC"/>
                </a:solidFill>
                <a:latin typeface="Roboto"/>
                <a:ea typeface="Roboto"/>
                <a:cs typeface="Roboto"/>
                <a:sym typeface="Roboto"/>
                <a:hlinkClick r:id="rId6"/>
              </a:rPr>
              <a:t>Martin Luther King Jr.</a:t>
            </a:r>
          </a:p>
          <a:p>
            <a:pPr lvl="0">
              <a:lnSpc>
                <a:spcPct val="150000"/>
              </a:lnSpc>
              <a:spcBef>
                <a:spcPts val="0"/>
              </a:spcBef>
              <a:buClr>
                <a:schemeClr val="dk1"/>
              </a:buClr>
              <a:buSzPct val="91666"/>
              <a:buFont typeface="Arial"/>
              <a:buNone/>
            </a:pPr>
            <a:r>
              <a:rPr lang="en" sz="1200" u="sng">
                <a:solidFill>
                  <a:srgbClr val="1155CC"/>
                </a:solidFill>
                <a:latin typeface="Roboto"/>
                <a:ea typeface="Roboto"/>
                <a:cs typeface="Roboto"/>
                <a:sym typeface="Roboto"/>
                <a:hlinkClick r:id="rId7"/>
              </a:rPr>
              <a:t>Steve Jobs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Voice: Can the person be easily understood? </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Body Language: Does their body support what they’re saying? Are they confident?</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Coherent Structure: Does what they’re presenting make sense? Is it logical?</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Enthusiasm: Do they care about what they’re presenting?</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Expertise: Do they know what they’re talking about? Are they credible?</a:t>
            </a:r>
          </a:p>
          <a:p>
            <a:pPr marL="457200" lvl="0" indent="-304800" rtl="0">
              <a:lnSpc>
                <a:spcPct val="183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Practice: If they haven’t practised or sufficiently prepared, it will likely show up in one or more of the above.</a:t>
            </a:r>
          </a:p>
          <a:p>
            <a:pPr lvl="0" rtl="0">
              <a:lnSpc>
                <a:spcPct val="183000"/>
              </a:lnSpc>
              <a:spcBef>
                <a:spcPts val="0"/>
              </a:spcBef>
              <a:buClr>
                <a:schemeClr val="dk1"/>
              </a:buClr>
              <a:buSzPct val="91666"/>
              <a:buFont typeface="Arial"/>
              <a:buNone/>
            </a:pPr>
            <a:r>
              <a:rPr lang="en" sz="1200" b="1">
                <a:solidFill>
                  <a:srgbClr val="333333"/>
                </a:solidFill>
                <a:latin typeface="Roboto"/>
                <a:ea typeface="Roboto"/>
                <a:cs typeface="Roboto"/>
                <a:sym typeface="Roboto"/>
              </a:rPr>
              <a:t>Notes: </a:t>
            </a:r>
            <a:r>
              <a:rPr lang="en" sz="1200">
                <a:solidFill>
                  <a:srgbClr val="333333"/>
                </a:solidFill>
                <a:latin typeface="Roboto"/>
                <a:ea typeface="Roboto"/>
                <a:cs typeface="Roboto"/>
                <a:sym typeface="Roboto"/>
              </a:rPr>
              <a:t>Initiate a class discussion about whether or not these items were present in the speeches that resonated with the students. Was anything missing? Which speakers were the best users of each of these elements?</a:t>
            </a:r>
          </a:p>
          <a:p>
            <a:pPr marR="241300" lvl="0" rtl="0">
              <a:lnSpc>
                <a:spcPct val="150000"/>
              </a:lnSpc>
              <a:spcBef>
                <a:spcPts val="1900"/>
              </a:spcBef>
              <a:spcAft>
                <a:spcPts val="110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 Johari window was created by psychologists </a:t>
            </a:r>
            <a:r>
              <a:rPr lang="en" sz="1200">
                <a:solidFill>
                  <a:srgbClr val="333333"/>
                </a:solidFill>
                <a:latin typeface="Roboto"/>
                <a:ea typeface="Roboto"/>
                <a:cs typeface="Roboto"/>
                <a:sym typeface="Roboto"/>
              </a:rPr>
              <a:t>Joseph Luft and Harry Ingram in 1955. The bottom left quadrant (open) represents information known to you and others, such as your height or hair colour. </a:t>
            </a:r>
          </a:p>
          <a:p>
            <a:pPr lvl="0" rtl="0">
              <a:lnSpc>
                <a:spcPct val="150000"/>
              </a:lnSpc>
              <a:spcBef>
                <a:spcPts val="0"/>
              </a:spcBef>
              <a:buClr>
                <a:schemeClr val="dk1"/>
              </a:buClr>
              <a:buSzPct val="91666"/>
              <a:buFont typeface="Arial"/>
              <a:buNone/>
            </a:pPr>
            <a:endParaRPr sz="1200">
              <a:solidFill>
                <a:srgbClr val="333333"/>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rgbClr val="333333"/>
                </a:solidFill>
                <a:latin typeface="Roboto"/>
                <a:ea typeface="Roboto"/>
                <a:cs typeface="Roboto"/>
                <a:sym typeface="Roboto"/>
              </a:rPr>
              <a:t>The top left quadrant (blind) represents things others observe about us that we are unaware of, like how many times we say “umm” in the space of five minutes. </a:t>
            </a:r>
          </a:p>
          <a:p>
            <a:pPr lvl="0" rtl="0">
              <a:lnSpc>
                <a:spcPct val="150000"/>
              </a:lnSpc>
              <a:spcBef>
                <a:spcPts val="0"/>
              </a:spcBef>
              <a:buClr>
                <a:schemeClr val="dk1"/>
              </a:buClr>
              <a:buSzPct val="91666"/>
              <a:buFont typeface="Arial"/>
              <a:buNone/>
            </a:pPr>
            <a:endParaRPr sz="1200">
              <a:solidFill>
                <a:srgbClr val="333333"/>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rgbClr val="333333"/>
                </a:solidFill>
                <a:latin typeface="Roboto"/>
                <a:ea typeface="Roboto"/>
                <a:cs typeface="Roboto"/>
                <a:sym typeface="Roboto"/>
              </a:rPr>
              <a:t>The bottom right quadrant involves information that you know but do not reveal to others (secret). It may involve actively hiding or withholding information, or may involve social tact. </a:t>
            </a:r>
          </a:p>
          <a:p>
            <a:pPr lvl="0" rtl="0">
              <a:lnSpc>
                <a:spcPct val="150000"/>
              </a:lnSpc>
              <a:spcBef>
                <a:spcPts val="0"/>
              </a:spcBef>
              <a:buClr>
                <a:schemeClr val="dk1"/>
              </a:buClr>
              <a:buSzPct val="91666"/>
              <a:buFont typeface="Arial"/>
              <a:buNone/>
            </a:pPr>
            <a:endParaRPr sz="1200">
              <a:solidFill>
                <a:srgbClr val="333333"/>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rgbClr val="333333"/>
                </a:solidFill>
                <a:latin typeface="Roboto"/>
                <a:ea typeface="Roboto"/>
                <a:cs typeface="Roboto"/>
                <a:sym typeface="Roboto"/>
              </a:rPr>
              <a:t>Finally, on the top right (unknown) marks information that neither you or others are aware of. For example, a childhood experience that has been long forgotten or repressed may still motivate you.</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Divide students into pairs by chance (draw names out of a hat). Students interview each other. The pairs then introduce each other to the rest of the class. To keep the atmosphere comfortable and unthreatening, I don’t require any particular length for the speech and don’t ask the students to remove hats or otherwise alter their appearance to enhance their professionalism. This is basically an ice-breaking, getting-to-know-you activity. This will become the first reflection piece in their journal, to be assigned later.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youtube.com/v/-3ywrgCA-1I"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6.jp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hyperlink" Target="http://www.freepik.com" TargetMode="External"/><Relationship Id="rId3" Type="http://schemas.openxmlformats.org/officeDocument/2006/relationships/hyperlink" Target="http://www.slidescarnival.com/" TargetMode="External"/><Relationship Id="rId7" Type="http://schemas.openxmlformats.org/officeDocument/2006/relationships/hyperlink" Target="https://www.iconfinder.com/"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hyperlink" Target="https://www.iconfinder.com/icons/171497/bus_public_transportation_icon#size=128" TargetMode="External"/><Relationship Id="rId5" Type="http://schemas.openxmlformats.org/officeDocument/2006/relationships/hyperlink" Target="https://www.iconfinder.com/tmthymllr" TargetMode="External"/><Relationship Id="rId10" Type="http://schemas.openxmlformats.org/officeDocument/2006/relationships/image" Target="../media/image7.emf"/><Relationship Id="rId4" Type="http://schemas.openxmlformats.org/officeDocument/2006/relationships/hyperlink" Target="https://www.iconfinder.com/iconsets/devine-icons-part-2" TargetMode="External"/><Relationship Id="rId9" Type="http://schemas.openxmlformats.org/officeDocument/2006/relationships/hyperlink" Target="www.flaticon.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gvnLk96vLQE" TargetMode="External"/><Relationship Id="rId7" Type="http://schemas.openxmlformats.org/officeDocument/2006/relationships/hyperlink" Target="https://www.youtube.com/watch?v=D1R-jKKp3NA"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www.youtube.com/watch?v=3vDWWy4CMhE" TargetMode="External"/><Relationship Id="rId5" Type="http://schemas.openxmlformats.org/officeDocument/2006/relationships/hyperlink" Target="https://www.youtube.com/watch?v=RclaV_3_eOA" TargetMode="External"/><Relationship Id="rId4" Type="http://schemas.openxmlformats.org/officeDocument/2006/relationships/hyperlink" Target="https://www.youtube.com/watch?v=MkTw3_PmKtc"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YOUR PRESENTATION STYLE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Speaking and Listening</a:t>
            </a:r>
          </a:p>
        </p:txBody>
      </p:sp>
      <p:sp>
        <p:nvSpPr>
          <p:cNvPr id="134" name="Shape 134"/>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How do your speaking and listening approaches change in different situations? Discuss in small groups using the handout with the guiding questions. </a:t>
            </a:r>
          </a:p>
        </p:txBody>
      </p:sp>
      <p:pic>
        <p:nvPicPr>
          <p:cNvPr id="135" name="Shape 135"/>
          <p:cNvPicPr preferRelativeResize="0"/>
          <p:nvPr/>
        </p:nvPicPr>
        <p:blipFill>
          <a:blip r:embed="rId3">
            <a:alphaModFix/>
          </a:blip>
          <a:stretch>
            <a:fillRect/>
          </a:stretch>
        </p:blipFill>
        <p:spPr>
          <a:xfrm>
            <a:off x="3765725" y="1387444"/>
            <a:ext cx="1917350" cy="1917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Active Listening</a:t>
            </a:r>
          </a:p>
        </p:txBody>
      </p:sp>
      <p:sp>
        <p:nvSpPr>
          <p:cNvPr id="141" name="Shape 141"/>
          <p:cNvSpPr txBox="1">
            <a:spLocks noGrp="1"/>
          </p:cNvSpPr>
          <p:nvPr>
            <p:ph type="body" idx="1"/>
          </p:nvPr>
        </p:nvSpPr>
        <p:spPr>
          <a:xfrm>
            <a:off x="2707050" y="3284850"/>
            <a:ext cx="4949100" cy="786900"/>
          </a:xfrm>
          <a:prstGeom prst="rect">
            <a:avLst/>
          </a:prstGeom>
        </p:spPr>
        <p:txBody>
          <a:bodyPr lIns="91425" tIns="91425" rIns="91425" bIns="91425" anchor="t" anchorCtr="0">
            <a:noAutofit/>
          </a:bodyPr>
          <a:lstStyle/>
          <a:p>
            <a:pPr lvl="0" rtl="0">
              <a:lnSpc>
                <a:spcPct val="115000"/>
              </a:lnSpc>
              <a:spcBef>
                <a:spcPts val="0"/>
              </a:spcBef>
              <a:buNone/>
            </a:pPr>
            <a:r>
              <a:rPr lang="en" sz="3000">
                <a:solidFill>
                  <a:schemeClr val="dk1"/>
                </a:solidFill>
                <a:latin typeface="Open Sans"/>
                <a:ea typeface="Open Sans"/>
                <a:cs typeface="Open Sans"/>
                <a:sym typeface="Open Sans"/>
              </a:rPr>
              <a:t>Here’s a scenario for you...</a:t>
            </a:r>
          </a:p>
        </p:txBody>
      </p:sp>
      <p:pic>
        <p:nvPicPr>
          <p:cNvPr id="142" name="Shape 142"/>
          <p:cNvPicPr preferRelativeResize="0"/>
          <p:nvPr/>
        </p:nvPicPr>
        <p:blipFill>
          <a:blip r:embed="rId3">
            <a:alphaModFix/>
          </a:blip>
          <a:stretch>
            <a:fillRect/>
          </a:stretch>
        </p:blipFill>
        <p:spPr>
          <a:xfrm>
            <a:off x="1442075" y="3056237"/>
            <a:ext cx="1028700" cy="12477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Active Listening</a:t>
            </a:r>
          </a:p>
        </p:txBody>
      </p:sp>
      <p:sp>
        <p:nvSpPr>
          <p:cNvPr id="148" name="Shape 148"/>
          <p:cNvSpPr txBox="1">
            <a:spLocks noGrp="1"/>
          </p:cNvSpPr>
          <p:nvPr>
            <p:ph type="body" idx="1"/>
          </p:nvPr>
        </p:nvSpPr>
        <p:spPr>
          <a:xfrm>
            <a:off x="722750" y="2223975"/>
            <a:ext cx="3337200" cy="2246699"/>
          </a:xfrm>
          <a:prstGeom prst="rect">
            <a:avLst/>
          </a:prstGeom>
        </p:spPr>
        <p:txBody>
          <a:bodyPr lIns="91425" tIns="91425" rIns="91425" bIns="91425" anchor="t" anchorCtr="0">
            <a:noAutofit/>
          </a:bodyPr>
          <a:lstStyle/>
          <a:p>
            <a:pPr lvl="0" rtl="0">
              <a:lnSpc>
                <a:spcPct val="115000"/>
              </a:lnSpc>
              <a:spcBef>
                <a:spcPts val="0"/>
              </a:spcBef>
              <a:buNone/>
            </a:pPr>
            <a:r>
              <a:rPr lang="en" sz="3000" b="1">
                <a:solidFill>
                  <a:schemeClr val="dk1"/>
                </a:solidFill>
                <a:latin typeface="Open Sans"/>
                <a:ea typeface="Open Sans"/>
                <a:cs typeface="Open Sans"/>
                <a:sym typeface="Open Sans"/>
              </a:rPr>
              <a:t>The Three A’s:</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Attention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Attitude</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Adjustment</a:t>
            </a:r>
          </a:p>
        </p:txBody>
      </p:sp>
      <p:sp>
        <p:nvSpPr>
          <p:cNvPr id="149" name="Shape 149"/>
          <p:cNvSpPr txBox="1">
            <a:spLocks noGrp="1"/>
          </p:cNvSpPr>
          <p:nvPr>
            <p:ph type="body" idx="1"/>
          </p:nvPr>
        </p:nvSpPr>
        <p:spPr>
          <a:xfrm>
            <a:off x="4059950" y="2223975"/>
            <a:ext cx="5288099" cy="2246699"/>
          </a:xfrm>
          <a:prstGeom prst="rect">
            <a:avLst/>
          </a:prstGeom>
        </p:spPr>
        <p:txBody>
          <a:bodyPr lIns="91425" tIns="91425" rIns="91425" bIns="91425" anchor="t" anchorCtr="0">
            <a:noAutofit/>
          </a:bodyPr>
          <a:lstStyle/>
          <a:p>
            <a:pPr lvl="0" rtl="0">
              <a:lnSpc>
                <a:spcPct val="115000"/>
              </a:lnSpc>
              <a:spcBef>
                <a:spcPts val="0"/>
              </a:spcBef>
              <a:buNone/>
            </a:pPr>
            <a:r>
              <a:rPr lang="en" sz="3000" b="1">
                <a:solidFill>
                  <a:schemeClr val="dk1"/>
                </a:solidFill>
                <a:latin typeface="Open Sans"/>
                <a:ea typeface="Open Sans"/>
                <a:cs typeface="Open Sans"/>
                <a:sym typeface="Open Sans"/>
              </a:rPr>
              <a:t>Barriers:</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Anticipating</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Judging</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Reacting Emotionally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Verbal Communication Techniques</a:t>
            </a:r>
          </a:p>
        </p:txBody>
      </p:sp>
      <p:sp>
        <p:nvSpPr>
          <p:cNvPr id="155" name="Shape 155"/>
          <p:cNvSpPr txBox="1">
            <a:spLocks noGrp="1"/>
          </p:cNvSpPr>
          <p:nvPr>
            <p:ph type="body" idx="1"/>
          </p:nvPr>
        </p:nvSpPr>
        <p:spPr>
          <a:xfrm>
            <a:off x="829350" y="1333950"/>
            <a:ext cx="7637700" cy="3275699"/>
          </a:xfrm>
          <a:prstGeom prst="rect">
            <a:avLst/>
          </a:prstGeom>
        </p:spPr>
        <p:txBody>
          <a:bodyPr lIns="91425" tIns="91425" rIns="91425" bIns="91425" anchor="t" anchorCtr="0">
            <a:noAutofit/>
          </a:bodyPr>
          <a:lstStyle/>
          <a:p>
            <a:pPr lvl="0" rtl="0">
              <a:lnSpc>
                <a:spcPct val="150000"/>
              </a:lnSpc>
              <a:spcBef>
                <a:spcPts val="0"/>
              </a:spcBef>
              <a:buNone/>
            </a:pPr>
            <a:endParaRPr sz="3000">
              <a:solidFill>
                <a:schemeClr val="dk1"/>
              </a:solidFill>
              <a:latin typeface="Open Sans"/>
              <a:ea typeface="Open Sans"/>
              <a:cs typeface="Open Sans"/>
              <a:sym typeface="Open Sans"/>
            </a:endParaRP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Pitch</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Volume</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Emphasis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Pronunciation</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Fillers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Rate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Non-Verbal Cues</a:t>
            </a:r>
          </a:p>
        </p:txBody>
      </p:sp>
      <p:sp>
        <p:nvSpPr>
          <p:cNvPr id="161" name="Shape 161"/>
          <p:cNvSpPr txBox="1">
            <a:spLocks noGrp="1"/>
          </p:cNvSpPr>
          <p:nvPr>
            <p:ph type="body" idx="1"/>
          </p:nvPr>
        </p:nvSpPr>
        <p:spPr>
          <a:xfrm>
            <a:off x="829350" y="1333950"/>
            <a:ext cx="7637700" cy="3275699"/>
          </a:xfrm>
          <a:prstGeom prst="rect">
            <a:avLst/>
          </a:prstGeom>
        </p:spPr>
        <p:txBody>
          <a:bodyPr lIns="91425" tIns="91425" rIns="91425" bIns="91425" anchor="t" anchorCtr="0">
            <a:noAutofit/>
          </a:bodyPr>
          <a:lstStyle/>
          <a:p>
            <a:pPr lvl="0" rtl="0">
              <a:lnSpc>
                <a:spcPct val="150000"/>
              </a:lnSpc>
              <a:spcBef>
                <a:spcPts val="0"/>
              </a:spcBef>
              <a:buNone/>
            </a:pPr>
            <a:endParaRPr sz="3000">
              <a:solidFill>
                <a:schemeClr val="dk1"/>
              </a:solidFill>
              <a:latin typeface="Open Sans"/>
              <a:ea typeface="Open Sans"/>
              <a:cs typeface="Open Sans"/>
              <a:sym typeface="Open Sans"/>
            </a:endParaRP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Gestures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Facial Expressions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Posture</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Silence</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Movement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Gestures &amp; Body Language</a:t>
            </a:r>
          </a:p>
        </p:txBody>
      </p:sp>
      <p:sp>
        <p:nvSpPr>
          <p:cNvPr id="167" name="Shape 167">
            <a:hlinkClick r:id="rId3"/>
          </p:cNvPr>
          <p:cNvSpPr/>
          <p:nvPr/>
        </p:nvSpPr>
        <p:spPr>
          <a:xfrm>
            <a:off x="1746212" y="1936525"/>
            <a:ext cx="5651575" cy="4238675"/>
          </a:xfrm>
          <a:prstGeom prst="rect">
            <a:avLst/>
          </a:prstGeom>
          <a:blipFill>
            <a:blip r:embed="rId4">
              <a:alphaModFix/>
            </a:blip>
            <a:stretch>
              <a:fillRect/>
            </a:stretch>
          </a:blipFill>
          <a:ln>
            <a:noFill/>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Let’s Try Gestures &amp; Facial Expressions</a:t>
            </a:r>
          </a:p>
        </p:txBody>
      </p:sp>
      <p:sp>
        <p:nvSpPr>
          <p:cNvPr id="173" name="Shape 173"/>
          <p:cNvSpPr txBox="1">
            <a:spLocks noGrp="1"/>
          </p:cNvSpPr>
          <p:nvPr>
            <p:ph type="subTitle" idx="4294967295"/>
          </p:nvPr>
        </p:nvSpPr>
        <p:spPr>
          <a:xfrm>
            <a:off x="762450" y="1433600"/>
            <a:ext cx="7619100" cy="1110600"/>
          </a:xfrm>
          <a:prstGeom prst="rect">
            <a:avLst/>
          </a:prstGeom>
        </p:spPr>
        <p:txBody>
          <a:bodyPr lIns="91425" tIns="91425" rIns="91425" bIns="91425" anchor="t" anchorCtr="0">
            <a:noAutofit/>
          </a:bodyPr>
          <a:lstStyle/>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In pairs, try to convey the following using only your hands:</a:t>
            </a:r>
          </a:p>
          <a:p>
            <a:pPr lvl="0" rtl="0">
              <a:spcBef>
                <a:spcPts val="0"/>
              </a:spcBef>
              <a:buClr>
                <a:schemeClr val="dk1"/>
              </a:buClr>
              <a:buSzPct val="52380"/>
              <a:buFont typeface="Arial"/>
              <a:buNone/>
            </a:pPr>
            <a:endParaRPr sz="2100">
              <a:solidFill>
                <a:srgbClr val="FFFFFF"/>
              </a:solidFill>
              <a:latin typeface="Open Sans"/>
              <a:ea typeface="Open Sans"/>
              <a:cs typeface="Open Sans"/>
              <a:sym typeface="Open Sans"/>
            </a:endParaRP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1. “It’s OK.”</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2. “I give up.”</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3. “He’s crazy.”</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4. “We will be victorious.”</a:t>
            </a:r>
          </a:p>
          <a:p>
            <a:pPr lvl="0" rtl="0">
              <a:spcBef>
                <a:spcPts val="0"/>
              </a:spcBef>
              <a:buClr>
                <a:schemeClr val="dk1"/>
              </a:buClr>
              <a:buSzPct val="52380"/>
              <a:buFont typeface="Arial"/>
              <a:buNone/>
            </a:pPr>
            <a:endParaRPr sz="2100">
              <a:solidFill>
                <a:srgbClr val="FFFFFF"/>
              </a:solidFill>
              <a:latin typeface="Open Sans"/>
              <a:ea typeface="Open Sans"/>
              <a:cs typeface="Open Sans"/>
              <a:sym typeface="Open Sans"/>
            </a:endParaRP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Then, the try facial expressions for the following without words or gestures: </a:t>
            </a:r>
          </a:p>
          <a:p>
            <a:pPr lvl="0" rtl="0">
              <a:spcBef>
                <a:spcPts val="0"/>
              </a:spcBef>
              <a:buClr>
                <a:schemeClr val="dk1"/>
              </a:buClr>
              <a:buSzPct val="52380"/>
              <a:buFont typeface="Arial"/>
              <a:buNone/>
            </a:pPr>
            <a:endParaRPr sz="2100">
              <a:solidFill>
                <a:srgbClr val="FFFFFF"/>
              </a:solidFill>
              <a:latin typeface="Open Sans"/>
              <a:ea typeface="Open Sans"/>
              <a:cs typeface="Open Sans"/>
              <a:sym typeface="Open Sans"/>
            </a:endParaRP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1. “I am thrilled that I am getting a raise.”</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2. “I am worried about tomorrow.”</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3. “Lemons are too sour for me.”</a:t>
            </a:r>
          </a:p>
          <a:p>
            <a:pPr lvl="0" rtl="0">
              <a:spcBef>
                <a:spcPts val="0"/>
              </a:spcBef>
              <a:buClr>
                <a:schemeClr val="dk1"/>
              </a:buClr>
              <a:buSzPct val="52380"/>
              <a:buFont typeface="Arial"/>
              <a:buNone/>
            </a:pPr>
            <a:r>
              <a:rPr lang="en" sz="2100">
                <a:solidFill>
                  <a:srgbClr val="FFFFFF"/>
                </a:solidFill>
                <a:latin typeface="Open Sans"/>
                <a:ea typeface="Open Sans"/>
                <a:cs typeface="Open Sans"/>
                <a:sym typeface="Open Sans"/>
              </a:rPr>
              <a:t>4. “I am suspicious about what he did.”</a:t>
            </a:r>
          </a:p>
          <a:p>
            <a:pPr lvl="0" rtl="0">
              <a:lnSpc>
                <a:spcPct val="150000"/>
              </a:lnSpc>
              <a:spcBef>
                <a:spcPts val="0"/>
              </a:spcBef>
              <a:buNone/>
            </a:pPr>
            <a:endParaRPr sz="2100">
              <a:solidFill>
                <a:srgbClr val="FFFFFF"/>
              </a:solidFill>
              <a:latin typeface="Open Sans"/>
              <a:ea typeface="Open Sans"/>
              <a:cs typeface="Open Sans"/>
              <a:sym typeface="Open Sans"/>
            </a:endParaRPr>
          </a:p>
        </p:txBody>
      </p:sp>
      <p:pic>
        <p:nvPicPr>
          <p:cNvPr id="174" name="Shape 174"/>
          <p:cNvPicPr preferRelativeResize="0"/>
          <p:nvPr/>
        </p:nvPicPr>
        <p:blipFill>
          <a:blip r:embed="rId3">
            <a:alphaModFix/>
          </a:blip>
          <a:stretch>
            <a:fillRect/>
          </a:stretch>
        </p:blipFill>
        <p:spPr>
          <a:xfrm>
            <a:off x="7849292" y="435550"/>
            <a:ext cx="858775" cy="858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Presentation &amp; Public Speaking Journal</a:t>
            </a:r>
          </a:p>
        </p:txBody>
      </p:sp>
      <p:sp>
        <p:nvSpPr>
          <p:cNvPr id="180" name="Shape 180"/>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In this assignment, you will reflect on a series of in-class and take-home exercises designed to improve your skills as a speaker. You will be working on this throughout the module.</a:t>
            </a:r>
          </a:p>
        </p:txBody>
      </p:sp>
      <p:pic>
        <p:nvPicPr>
          <p:cNvPr id="181" name="Shape 181"/>
          <p:cNvPicPr preferRelativeResize="0"/>
          <p:nvPr/>
        </p:nvPicPr>
        <p:blipFill>
          <a:blip r:embed="rId3">
            <a:alphaModFix/>
          </a:blip>
          <a:stretch>
            <a:fillRect/>
          </a:stretch>
        </p:blipFill>
        <p:spPr>
          <a:xfrm>
            <a:off x="3742550" y="1294350"/>
            <a:ext cx="1658899" cy="1658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87" name="Shape 187"/>
          <p:cNvSpPr txBox="1">
            <a:spLocks noGrp="1"/>
          </p:cNvSpPr>
          <p:nvPr>
            <p:ph type="body" idx="4294967295"/>
          </p:nvPr>
        </p:nvSpPr>
        <p:spPr>
          <a:xfrm>
            <a:off x="557750" y="1670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Successful Speakers...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Voice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Body Language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Coherent Structure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Enthusiasm</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Expertise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Practice</a:t>
            </a:r>
          </a:p>
        </p:txBody>
      </p:sp>
      <p:sp>
        <p:nvSpPr>
          <p:cNvPr id="188" name="Shape 188"/>
          <p:cNvSpPr txBox="1">
            <a:spLocks noGrp="1"/>
          </p:cNvSpPr>
          <p:nvPr>
            <p:ph type="body" idx="4294967295"/>
          </p:nvPr>
        </p:nvSpPr>
        <p:spPr>
          <a:xfrm>
            <a:off x="3804600" y="1691700"/>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Active Listening</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Attention</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Attitude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Adjustment</a:t>
            </a:r>
          </a:p>
        </p:txBody>
      </p:sp>
      <p:sp>
        <p:nvSpPr>
          <p:cNvPr id="189" name="Shape 189"/>
          <p:cNvSpPr txBox="1">
            <a:spLocks noGrp="1"/>
          </p:cNvSpPr>
          <p:nvPr>
            <p:ph type="body" idx="4294967295"/>
          </p:nvPr>
        </p:nvSpPr>
        <p:spPr>
          <a:xfrm>
            <a:off x="6394475" y="1691700"/>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Barriers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Anticipating</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Judging</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Reacting Emotionally</a:t>
            </a:r>
          </a:p>
        </p:txBody>
      </p:sp>
      <p:sp>
        <p:nvSpPr>
          <p:cNvPr id="190" name="Shape 190"/>
          <p:cNvSpPr txBox="1">
            <a:spLocks noGrp="1"/>
          </p:cNvSpPr>
          <p:nvPr>
            <p:ph type="body" idx="4294967295"/>
          </p:nvPr>
        </p:nvSpPr>
        <p:spPr>
          <a:xfrm>
            <a:off x="557750" y="4061800"/>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Verbal Techniques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Pitch</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Volume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Emphasis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Pronunciation</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Fillers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Rate</a:t>
            </a:r>
          </a:p>
        </p:txBody>
      </p:sp>
      <p:sp>
        <p:nvSpPr>
          <p:cNvPr id="191" name="Shape 191"/>
          <p:cNvSpPr txBox="1">
            <a:spLocks noGrp="1"/>
          </p:cNvSpPr>
          <p:nvPr>
            <p:ph type="body" idx="4294967295"/>
          </p:nvPr>
        </p:nvSpPr>
        <p:spPr>
          <a:xfrm>
            <a:off x="3804600" y="4061800"/>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Non-Verbal Cues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Gestures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Facial Expressions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Posture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Silence</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Movement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97" name="Shape 197"/>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98" name="Shape 198"/>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Your Presentation Style</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204" name="Shape 204"/>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6"/>
              </a:rPr>
              <a:t>Danilo Demarco</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7"/>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8"/>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9"/>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1560" y="4869160"/>
            <a:ext cx="8352928" cy="147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Makes a Successful Speech or Presentation?</a:t>
            </a:r>
          </a:p>
        </p:txBody>
      </p:sp>
      <p:sp>
        <p:nvSpPr>
          <p:cNvPr id="95" name="Shape 95"/>
          <p:cNvSpPr txBox="1">
            <a:spLocks noGrp="1"/>
          </p:cNvSpPr>
          <p:nvPr>
            <p:ph type="subTitle" idx="4294967295"/>
          </p:nvPr>
        </p:nvSpPr>
        <p:spPr>
          <a:xfrm>
            <a:off x="998825" y="3324600"/>
            <a:ext cx="7619100"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400">
                <a:solidFill>
                  <a:srgbClr val="FFFFFF"/>
                </a:solidFill>
                <a:latin typeface="Open Sans"/>
                <a:ea typeface="Open Sans"/>
                <a:cs typeface="Open Sans"/>
                <a:sym typeface="Open Sans"/>
              </a:rPr>
              <a:t>Which speech or presentation resonated with you? Please share 2 minutes of your selected speech and tell us a little about your analysis. Please submit your “Speeches that Resonate with Me” handout. </a:t>
            </a:r>
          </a:p>
        </p:txBody>
      </p:sp>
      <p:pic>
        <p:nvPicPr>
          <p:cNvPr id="96" name="Shape 96"/>
          <p:cNvPicPr preferRelativeResize="0"/>
          <p:nvPr/>
        </p:nvPicPr>
        <p:blipFill>
          <a:blip r:embed="rId3">
            <a:alphaModFix/>
          </a:blip>
          <a:stretch>
            <a:fillRect/>
          </a:stretch>
        </p:blipFill>
        <p:spPr>
          <a:xfrm>
            <a:off x="3618414" y="1370550"/>
            <a:ext cx="1907175" cy="1907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Great Speakers</a:t>
            </a:r>
          </a:p>
        </p:txBody>
      </p:sp>
      <p:sp>
        <p:nvSpPr>
          <p:cNvPr id="102" name="Shape 102"/>
          <p:cNvSpPr txBox="1">
            <a:spLocks noGrp="1"/>
          </p:cNvSpPr>
          <p:nvPr>
            <p:ph type="body" idx="1"/>
          </p:nvPr>
        </p:nvSpPr>
        <p:spPr>
          <a:xfrm>
            <a:off x="753150" y="1828800"/>
            <a:ext cx="8096999" cy="3960299"/>
          </a:xfrm>
          <a:prstGeom prst="rect">
            <a:avLst/>
          </a:prstGeom>
        </p:spPr>
        <p:txBody>
          <a:bodyPr lIns="91425" tIns="91425" rIns="91425" bIns="91425" anchor="t" anchorCtr="0">
            <a:noAutofit/>
          </a:bodyPr>
          <a:lstStyle/>
          <a:p>
            <a:pPr lvl="0" rtl="0">
              <a:lnSpc>
                <a:spcPct val="115000"/>
              </a:lnSpc>
              <a:spcBef>
                <a:spcPts val="0"/>
              </a:spcBef>
              <a:buNone/>
            </a:pPr>
            <a:r>
              <a:rPr lang="en" sz="2100">
                <a:solidFill>
                  <a:schemeClr val="dk1"/>
                </a:solidFill>
                <a:latin typeface="Open Sans"/>
                <a:ea typeface="Open Sans"/>
                <a:cs typeface="Open Sans"/>
                <a:sym typeface="Open Sans"/>
              </a:rPr>
              <a:t>Some speakers are remembered long after their speeches. Here are some examples: </a:t>
            </a:r>
          </a:p>
          <a:p>
            <a:pPr lvl="0" rtl="0">
              <a:lnSpc>
                <a:spcPct val="115000"/>
              </a:lnSpc>
              <a:spcBef>
                <a:spcPts val="0"/>
              </a:spcBef>
              <a:buNone/>
            </a:pPr>
            <a:endParaRPr sz="2100">
              <a:solidFill>
                <a:schemeClr val="dk1"/>
              </a:solidFill>
              <a:latin typeface="Open Sans"/>
              <a:ea typeface="Open Sans"/>
              <a:cs typeface="Open Sans"/>
              <a:sym typeface="Open Sans"/>
            </a:endParaRPr>
          </a:p>
          <a:p>
            <a:pPr lvl="0" rtl="0">
              <a:lnSpc>
                <a:spcPct val="150000"/>
              </a:lnSpc>
              <a:spcBef>
                <a:spcPts val="0"/>
              </a:spcBef>
              <a:buClr>
                <a:schemeClr val="dk1"/>
              </a:buClr>
              <a:buSzPct val="52380"/>
              <a:buFont typeface="Arial"/>
              <a:buNone/>
            </a:pPr>
            <a:r>
              <a:rPr lang="en" sz="2100" u="sng">
                <a:solidFill>
                  <a:srgbClr val="00C5B9"/>
                </a:solidFill>
                <a:latin typeface="Open Sans"/>
                <a:ea typeface="Open Sans"/>
                <a:cs typeface="Open Sans"/>
                <a:sym typeface="Open Sans"/>
                <a:hlinkClick r:id="rId3"/>
              </a:rPr>
              <a:t>Nelson Mandela</a:t>
            </a:r>
          </a:p>
          <a:p>
            <a:pPr lvl="0" rtl="0">
              <a:lnSpc>
                <a:spcPct val="150000"/>
              </a:lnSpc>
              <a:spcBef>
                <a:spcPts val="0"/>
              </a:spcBef>
              <a:buClr>
                <a:schemeClr val="dk1"/>
              </a:buClr>
              <a:buSzPct val="52380"/>
              <a:buFont typeface="Arial"/>
              <a:buNone/>
            </a:pPr>
            <a:r>
              <a:rPr lang="en" sz="2100" u="sng">
                <a:solidFill>
                  <a:srgbClr val="00C5B9"/>
                </a:solidFill>
                <a:latin typeface="Open Sans"/>
                <a:ea typeface="Open Sans"/>
                <a:cs typeface="Open Sans"/>
                <a:sym typeface="Open Sans"/>
                <a:hlinkClick r:id="rId4"/>
              </a:rPr>
              <a:t>Winston Churchill</a:t>
            </a:r>
          </a:p>
          <a:p>
            <a:pPr lvl="0" rtl="0">
              <a:lnSpc>
                <a:spcPct val="150000"/>
              </a:lnSpc>
              <a:spcBef>
                <a:spcPts val="0"/>
              </a:spcBef>
              <a:buClr>
                <a:schemeClr val="dk1"/>
              </a:buClr>
              <a:buSzPct val="52380"/>
              <a:buFont typeface="Arial"/>
              <a:buNone/>
            </a:pPr>
            <a:r>
              <a:rPr lang="en" sz="2100" u="sng">
                <a:solidFill>
                  <a:srgbClr val="00C5B9"/>
                </a:solidFill>
                <a:latin typeface="Open Sans"/>
                <a:ea typeface="Open Sans"/>
                <a:cs typeface="Open Sans"/>
                <a:sym typeface="Open Sans"/>
                <a:hlinkClick r:id="rId5"/>
              </a:rPr>
              <a:t>John F. Kennedy</a:t>
            </a:r>
          </a:p>
          <a:p>
            <a:pPr lvl="0" rtl="0">
              <a:lnSpc>
                <a:spcPct val="150000"/>
              </a:lnSpc>
              <a:spcBef>
                <a:spcPts val="0"/>
              </a:spcBef>
              <a:buClr>
                <a:schemeClr val="dk1"/>
              </a:buClr>
              <a:buSzPct val="52380"/>
              <a:buFont typeface="Arial"/>
              <a:buNone/>
            </a:pPr>
            <a:r>
              <a:rPr lang="en" sz="2100" u="sng">
                <a:solidFill>
                  <a:srgbClr val="00C5B9"/>
                </a:solidFill>
                <a:latin typeface="Open Sans"/>
                <a:ea typeface="Open Sans"/>
                <a:cs typeface="Open Sans"/>
                <a:sym typeface="Open Sans"/>
                <a:hlinkClick r:id="rId6"/>
              </a:rPr>
              <a:t>Martin Luther King Jr.</a:t>
            </a:r>
          </a:p>
          <a:p>
            <a:pPr lvl="0" rtl="0">
              <a:lnSpc>
                <a:spcPct val="150000"/>
              </a:lnSpc>
              <a:spcBef>
                <a:spcPts val="0"/>
              </a:spcBef>
              <a:buNone/>
            </a:pPr>
            <a:r>
              <a:rPr lang="en" sz="2100" u="sng">
                <a:solidFill>
                  <a:srgbClr val="00C5B9"/>
                </a:solidFill>
                <a:latin typeface="Open Sans"/>
                <a:ea typeface="Open Sans"/>
                <a:cs typeface="Open Sans"/>
                <a:sym typeface="Open Sans"/>
                <a:hlinkClick r:id="rId7"/>
              </a:rPr>
              <a:t>Steve Jobs</a:t>
            </a:r>
          </a:p>
          <a:p>
            <a:pPr lvl="0" rtl="0">
              <a:lnSpc>
                <a:spcPct val="150000"/>
              </a:lnSpc>
              <a:spcBef>
                <a:spcPts val="0"/>
              </a:spcBef>
              <a:buNone/>
            </a:pPr>
            <a:endParaRPr sz="2100">
              <a:solidFill>
                <a:schemeClr val="dk1"/>
              </a:solidFill>
              <a:latin typeface="Open Sans"/>
              <a:ea typeface="Open Sans"/>
              <a:cs typeface="Open Sans"/>
              <a:sym typeface="Open Sans"/>
            </a:endParaRPr>
          </a:p>
          <a:p>
            <a:pPr lvl="0" rtl="0">
              <a:lnSpc>
                <a:spcPct val="150000"/>
              </a:lnSpc>
              <a:spcBef>
                <a:spcPts val="0"/>
              </a:spcBef>
              <a:buClr>
                <a:schemeClr val="dk1"/>
              </a:buClr>
              <a:buSzPct val="52380"/>
              <a:buFont typeface="Arial"/>
              <a:buNone/>
            </a:pPr>
            <a:r>
              <a:rPr lang="en" sz="2100">
                <a:solidFill>
                  <a:schemeClr val="dk1"/>
                </a:solidFill>
                <a:latin typeface="Open Sans"/>
                <a:ea typeface="Open Sans"/>
                <a:cs typeface="Open Sans"/>
                <a:sym typeface="Open Sans"/>
              </a:rPr>
              <a:t>What techniques do they 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Successful Speakers...</a:t>
            </a:r>
          </a:p>
        </p:txBody>
      </p:sp>
      <p:sp>
        <p:nvSpPr>
          <p:cNvPr id="108" name="Shape 108"/>
          <p:cNvSpPr txBox="1">
            <a:spLocks noGrp="1"/>
          </p:cNvSpPr>
          <p:nvPr>
            <p:ph type="body" idx="1"/>
          </p:nvPr>
        </p:nvSpPr>
        <p:spPr>
          <a:xfrm>
            <a:off x="753150" y="1905000"/>
            <a:ext cx="7637700" cy="2900100"/>
          </a:xfrm>
          <a:prstGeom prst="rect">
            <a:avLst/>
          </a:prstGeom>
        </p:spPr>
        <p:txBody>
          <a:bodyPr lIns="91425" tIns="91425" rIns="91425" bIns="91425" anchor="t" anchorCtr="0">
            <a:noAutofit/>
          </a:bodyPr>
          <a:lstStyle/>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Voice</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Body Language</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Coherent Structure</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Enthusiasm</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Expertise</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Practice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Self-Knowledge</a:t>
            </a:r>
          </a:p>
        </p:txBody>
      </p:sp>
      <p:pic>
        <p:nvPicPr>
          <p:cNvPr id="114" name="Shape 114"/>
          <p:cNvPicPr preferRelativeResize="0"/>
          <p:nvPr/>
        </p:nvPicPr>
        <p:blipFill>
          <a:blip r:embed="rId3">
            <a:alphaModFix/>
          </a:blip>
          <a:stretch>
            <a:fillRect/>
          </a:stretch>
        </p:blipFill>
        <p:spPr>
          <a:xfrm>
            <a:off x="2594383" y="2055975"/>
            <a:ext cx="3955250" cy="39389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The Johari Window</a:t>
            </a:r>
          </a:p>
        </p:txBody>
      </p:sp>
      <p:sp>
        <p:nvSpPr>
          <p:cNvPr id="120" name="Shape 120"/>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Download the Johari window worksheet and select 5 or 6 adjectives that you would use to describe yourself. Then, ask 3 classmates for their feedback.</a:t>
            </a:r>
          </a:p>
        </p:txBody>
      </p:sp>
      <p:pic>
        <p:nvPicPr>
          <p:cNvPr id="121" name="Shape 121"/>
          <p:cNvPicPr preferRelativeResize="0"/>
          <p:nvPr/>
        </p:nvPicPr>
        <p:blipFill>
          <a:blip r:embed="rId3">
            <a:alphaModFix/>
          </a:blip>
          <a:stretch>
            <a:fillRect/>
          </a:stretch>
        </p:blipFill>
        <p:spPr>
          <a:xfrm>
            <a:off x="3742550" y="1294350"/>
            <a:ext cx="1658899" cy="1658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Warming Up: Introducing a Classmate</a:t>
            </a:r>
          </a:p>
        </p:txBody>
      </p:sp>
      <p:sp>
        <p:nvSpPr>
          <p:cNvPr id="127" name="Shape 127"/>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Interview each other using the handout to guide you. You will then make a short speech to introduce your partner to the rest of the class. </a:t>
            </a:r>
          </a:p>
        </p:txBody>
      </p:sp>
      <p:pic>
        <p:nvPicPr>
          <p:cNvPr id="128" name="Shape 128"/>
          <p:cNvPicPr preferRelativeResize="0"/>
          <p:nvPr/>
        </p:nvPicPr>
        <p:blipFill>
          <a:blip r:embed="rId3">
            <a:alphaModFix/>
          </a:blip>
          <a:stretch>
            <a:fillRect/>
          </a:stretch>
        </p:blipFill>
        <p:spPr>
          <a:xfrm>
            <a:off x="3423262" y="1294350"/>
            <a:ext cx="2297474" cy="2297474"/>
          </a:xfrm>
          <a:prstGeom prst="rect">
            <a:avLst/>
          </a:prstGeom>
          <a:noFill/>
          <a:ln>
            <a:noFill/>
          </a:ln>
        </p:spPr>
      </p:pic>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2486</Words>
  <Application>Microsoft Office PowerPoint</Application>
  <PresentationFormat>On-screen Show (4:3)</PresentationFormat>
  <Paragraphs>190</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Source Sans Pro</vt:lpstr>
      <vt:lpstr>Roboto</vt:lpstr>
      <vt:lpstr>Open Sans</vt:lpstr>
      <vt:lpstr>Benedick template</vt:lpstr>
      <vt:lpstr>YOUR PRESENTATION STYLE</vt:lpstr>
      <vt:lpstr>Welcome!</vt:lpstr>
      <vt:lpstr>[Video]</vt:lpstr>
      <vt:lpstr>What Makes a Successful Speech or Presentation?</vt:lpstr>
      <vt:lpstr>Great Speakers</vt:lpstr>
      <vt:lpstr>Successful Speakers...</vt:lpstr>
      <vt:lpstr>Self-Knowledge</vt:lpstr>
      <vt:lpstr>The Johari Window</vt:lpstr>
      <vt:lpstr>Warming Up: Introducing a Classmate</vt:lpstr>
      <vt:lpstr>Speaking and Listening</vt:lpstr>
      <vt:lpstr>Active Listening</vt:lpstr>
      <vt:lpstr>Active Listening</vt:lpstr>
      <vt:lpstr>Verbal Communication Techniques</vt:lpstr>
      <vt:lpstr>Non-Verbal Cues</vt:lpstr>
      <vt:lpstr>Gestures &amp; Body Language</vt:lpstr>
      <vt:lpstr>Let’s Try Gestures &amp; Facial Expressions</vt:lpstr>
      <vt:lpstr>Presentation &amp; Public Speaking Journal</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PRESENTATION STYLE</dc:title>
  <cp:lastModifiedBy>D2 Academy</cp:lastModifiedBy>
  <cp:revision>1</cp:revision>
  <dcterms:modified xsi:type="dcterms:W3CDTF">2016-12-05T17:28:39Z</dcterms:modified>
</cp:coreProperties>
</file>