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embeddedFontLst>
    <p:embeddedFont>
      <p:font typeface="Open Sans" panose="020B0604020202020204" charset="0"/>
      <p:regular r:id="rId17"/>
      <p:bold r:id="rId18"/>
      <p:italic r:id="rId19"/>
      <p:boldItalic r:id="rId20"/>
    </p:embeddedFont>
    <p:embeddedFont>
      <p:font typeface="Roboto" panose="020B0604020202020204" charset="0"/>
      <p:regular r:id="rId21"/>
      <p:bold r:id="rId22"/>
      <p:italic r:id="rId23"/>
      <p:boldItalic r:id="rId24"/>
    </p:embeddedFont>
    <p:embeddedFont>
      <p:font typeface="Source Sans Pro"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6895892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Yl_FJAOcFgQ"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Look for a way to introduce your speech that will get your audience to sit up and listen to your message. Capture their attention in the first few seconds and aim to hold it all the way through your speech. Here are some techniques that you can use to do this. </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Subject Statement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Audience Reference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Quotation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Current Event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Historical Event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Anecdote, Parable, or Fable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Surprising Statement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Question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Humour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Personal Reference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Occasion Reference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Let’s watch a short Toastmasters video on keeping your audience engaged.</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p>
          <a:p>
            <a:pPr lvl="0" rtl="0">
              <a:lnSpc>
                <a:spcPct val="150000"/>
              </a:lnSpc>
              <a:spcBef>
                <a:spcPts val="0"/>
              </a:spcBef>
              <a:buClr>
                <a:schemeClr val="dk1"/>
              </a:buClr>
              <a:buSzPct val="91666"/>
              <a:buFont typeface="Arial"/>
              <a:buNone/>
            </a:pPr>
            <a:r>
              <a:rPr lang="en" sz="1200">
                <a:solidFill>
                  <a:schemeClr val="dk1"/>
                </a:solidFill>
                <a:highlight>
                  <a:srgbClr val="FFFF00"/>
                </a:highlight>
                <a:latin typeface="Roboto"/>
                <a:ea typeface="Roboto"/>
                <a:cs typeface="Roboto"/>
                <a:sym typeface="Roboto"/>
              </a:rPr>
              <a:t>https://www.youtube.com/watch?v=JHl4yUQMBYA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100000"/>
              <a:buFont typeface="Arial"/>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Just as you did in in your written documents, you can also use FAST to help you prepare your presentations. First, we’ll think about </a:t>
            </a:r>
            <a:r>
              <a:rPr lang="en" sz="1200" i="1">
                <a:solidFill>
                  <a:schemeClr val="dk1"/>
                </a:solidFill>
                <a:latin typeface="Roboto"/>
                <a:ea typeface="Roboto"/>
                <a:cs typeface="Roboto"/>
                <a:sym typeface="Roboto"/>
              </a:rPr>
              <a:t>format</a:t>
            </a:r>
            <a:r>
              <a:rPr lang="en" sz="1200">
                <a:solidFill>
                  <a:schemeClr val="dk1"/>
                </a:solidFill>
                <a:latin typeface="Roboto"/>
                <a:ea typeface="Roboto"/>
                <a:cs typeface="Roboto"/>
                <a:sym typeface="Roboto"/>
              </a:rPr>
              <a:t>. In a speaking and presenting context, </a:t>
            </a:r>
            <a:r>
              <a:rPr lang="en" sz="1200" i="1">
                <a:solidFill>
                  <a:schemeClr val="dk1"/>
                </a:solidFill>
                <a:latin typeface="Roboto"/>
                <a:ea typeface="Roboto"/>
                <a:cs typeface="Roboto"/>
                <a:sym typeface="Roboto"/>
              </a:rPr>
              <a:t>format</a:t>
            </a:r>
            <a:r>
              <a:rPr lang="en" sz="1200">
                <a:solidFill>
                  <a:schemeClr val="dk1"/>
                </a:solidFill>
                <a:latin typeface="Roboto"/>
                <a:ea typeface="Roboto"/>
                <a:cs typeface="Roboto"/>
                <a:sym typeface="Roboto"/>
              </a:rPr>
              <a:t> is the type of presentation you choose. It might be a speech, presentation with visual aids, panel, meeting, teleconference, workshop, webinar, podcast, or some other method of communicating verbally. Just like in all other forms of communication, you’ll need to think about what your </a:t>
            </a:r>
            <a:r>
              <a:rPr lang="en" sz="1200" i="1">
                <a:solidFill>
                  <a:schemeClr val="dk1"/>
                </a:solidFill>
                <a:latin typeface="Roboto"/>
                <a:ea typeface="Roboto"/>
                <a:cs typeface="Roboto"/>
                <a:sym typeface="Roboto"/>
              </a:rPr>
              <a:t>audience</a:t>
            </a:r>
            <a:r>
              <a:rPr lang="en" sz="1200">
                <a:solidFill>
                  <a:schemeClr val="dk1"/>
                </a:solidFill>
                <a:latin typeface="Roboto"/>
                <a:ea typeface="Roboto"/>
                <a:cs typeface="Roboto"/>
                <a:sym typeface="Roboto"/>
              </a:rPr>
              <a:t> needs and expects, as you choose a format and the content of your presentation. The </a:t>
            </a:r>
            <a:r>
              <a:rPr lang="en" sz="1200" i="1">
                <a:solidFill>
                  <a:schemeClr val="dk1"/>
                </a:solidFill>
                <a:latin typeface="Roboto"/>
                <a:ea typeface="Roboto"/>
                <a:cs typeface="Roboto"/>
                <a:sym typeface="Roboto"/>
              </a:rPr>
              <a:t>style</a:t>
            </a:r>
            <a:r>
              <a:rPr lang="en" sz="1200">
                <a:solidFill>
                  <a:schemeClr val="dk1"/>
                </a:solidFill>
                <a:latin typeface="Roboto"/>
                <a:ea typeface="Roboto"/>
                <a:cs typeface="Roboto"/>
                <a:sym typeface="Roboto"/>
              </a:rPr>
              <a:t> of your presentation has a lot to do with your personality and the required formality of your speech. Perhaps you want something quite formal, or maybe you’d prefer an informal, conversational style. You’ll also think about </a:t>
            </a:r>
            <a:r>
              <a:rPr lang="en" sz="1200" i="1">
                <a:solidFill>
                  <a:schemeClr val="dk1"/>
                </a:solidFill>
                <a:latin typeface="Roboto"/>
                <a:ea typeface="Roboto"/>
                <a:cs typeface="Roboto"/>
                <a:sym typeface="Roboto"/>
              </a:rPr>
              <a:t>tone</a:t>
            </a:r>
            <a:r>
              <a:rPr lang="en" sz="1200">
                <a:solidFill>
                  <a:schemeClr val="dk1"/>
                </a:solidFill>
                <a:latin typeface="Roboto"/>
                <a:ea typeface="Roboto"/>
                <a:cs typeface="Roboto"/>
                <a:sym typeface="Roboto"/>
              </a:rPr>
              <a:t>, deciding what mood you want your presentation to take on. When you think about this, ask yourself, “How do I want my audience to feel when they leave?” Your style of dress, voice, body language, use of space, and other elements contribute to the tone of your talk.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To work out the timing of your speech, there are a few things you can do. You can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set a timer while you do a few practice runs and take an average,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run your speech text through an online speech timer, and</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estimate the length based on the number of words (the average person speaks at about 120 words per minute).</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Aim to speak for 90 percent of your allotted time if you’re allowing for a Q&amp;A at the end, or 95% of your time, if you are not taking questions.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 may want to mark your notes with approximate timings so that when you are delivering your speech, you can estimate how much time you have left.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100000"/>
              <a:buFont typeface="Arial"/>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At the end of this module, you will be making a speech on a topic of your choice. At this occasion and others, you may need to choose a topic for your speech. Here are a few questions that you can ask yourself when you are thinking about a topic that will appeal to your audience.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What important events are occurring locally, nationally, and internationally?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What do I care about most?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Is there someone or something I can advocate for?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What makes me angry/happy?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What beliefs/attitudes do I want to share?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Is there some information the audience needs to know?</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Speeches or presentations follow a linear path, from introduction (which includes an attention-grabber), through the body (which usually has two to three main points), then a conclusion with a closing statement. The way you open and close a speech is key to making sure your audience is engaged all the way through and that they remember the key points you make.</a:t>
            </a:r>
            <a:br>
              <a:rPr lang="en" sz="1200">
                <a:solidFill>
                  <a:schemeClr val="dk1"/>
                </a:solidFill>
                <a:latin typeface="Roboto"/>
                <a:ea typeface="Roboto"/>
                <a:cs typeface="Roboto"/>
                <a:sym typeface="Roboto"/>
              </a:rPr>
            </a:b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Introduction (Attention-grabber)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Body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Conclusion (Closer)</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How to Open and Close a Speech (Toastmasters)</a:t>
            </a:r>
          </a:p>
          <a:p>
            <a:pPr lvl="0" rtl="0">
              <a:lnSpc>
                <a:spcPct val="150000"/>
              </a:lnSpc>
              <a:spcBef>
                <a:spcPts val="0"/>
              </a:spcBef>
              <a:buClr>
                <a:schemeClr val="dk1"/>
              </a:buClr>
              <a:buSzPct val="91666"/>
              <a:buFont typeface="Arial"/>
              <a:buNone/>
            </a:pPr>
            <a:r>
              <a:rPr lang="en" sz="1200" u="sng">
                <a:solidFill>
                  <a:srgbClr val="1155CC"/>
                </a:solidFill>
                <a:highlight>
                  <a:srgbClr val="FFFF00"/>
                </a:highlight>
                <a:latin typeface="Roboto"/>
                <a:ea typeface="Roboto"/>
                <a:cs typeface="Roboto"/>
                <a:sym typeface="Roboto"/>
                <a:hlinkClick r:id="rId3"/>
              </a:rPr>
              <a:t>https://www.youtube.com/watch?v=Yl_FJAOcFgQ</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youtube.com/v/JHl4yUQMBYA"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4.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youtube.com/v/Yl_FJAOcFgQ"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PRESENTATION</a:t>
            </a:r>
            <a:br>
              <a:rPr lang="en">
                <a:latin typeface="Roboto"/>
                <a:ea typeface="Roboto"/>
                <a:cs typeface="Roboto"/>
                <a:sym typeface="Roboto"/>
              </a:rPr>
            </a:br>
            <a:r>
              <a:rPr lang="en">
                <a:latin typeface="Roboto"/>
                <a:ea typeface="Roboto"/>
                <a:cs typeface="Roboto"/>
                <a:sym typeface="Roboto"/>
              </a:rPr>
              <a:t>STRATEGY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is an Attention-Grabber?</a:t>
            </a:r>
          </a:p>
        </p:txBody>
      </p:sp>
      <p:sp>
        <p:nvSpPr>
          <p:cNvPr id="133" name="Shape 133"/>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Subject Statement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Audience Reference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Quotation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Current Event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Historical Event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Anecdote, Parable, or Fable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Surprising Statement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Question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Humour</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Personal Reference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Occasion Reference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Engaging your Audience</a:t>
            </a:r>
          </a:p>
        </p:txBody>
      </p:sp>
      <p:sp>
        <p:nvSpPr>
          <p:cNvPr id="139" name="Shape 139">
            <a:hlinkClick r:id="rId3"/>
          </p:cNvPr>
          <p:cNvSpPr/>
          <p:nvPr/>
        </p:nvSpPr>
        <p:spPr>
          <a:xfrm>
            <a:off x="1333400" y="1567150"/>
            <a:ext cx="6477200" cy="4857900"/>
          </a:xfrm>
          <a:prstGeom prst="rect">
            <a:avLst/>
          </a:prstGeom>
          <a:blipFill>
            <a:blip r:embed="rId4">
              <a:alphaModFix/>
            </a:blip>
            <a:stretch>
              <a:fillRect/>
            </a:stretch>
          </a:blipFill>
          <a:ln>
            <a:noFill/>
          </a:ln>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45" name="Shape 145"/>
          <p:cNvSpPr txBox="1">
            <a:spLocks noGrp="1"/>
          </p:cNvSpPr>
          <p:nvPr>
            <p:ph type="body" idx="4294967295"/>
          </p:nvPr>
        </p:nvSpPr>
        <p:spPr>
          <a:xfrm>
            <a:off x="710150" y="1670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Incorporating FAST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Format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Audience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Style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Tone</a:t>
            </a:r>
          </a:p>
        </p:txBody>
      </p:sp>
      <p:sp>
        <p:nvSpPr>
          <p:cNvPr id="146" name="Shape 146"/>
          <p:cNvSpPr txBox="1">
            <a:spLocks noGrp="1"/>
          </p:cNvSpPr>
          <p:nvPr>
            <p:ph type="body" idx="4294967295"/>
          </p:nvPr>
        </p:nvSpPr>
        <p:spPr>
          <a:xfrm>
            <a:off x="3391000" y="1670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Rhetoric</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Logos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Pathos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Ethos</a:t>
            </a:r>
          </a:p>
        </p:txBody>
      </p:sp>
      <p:sp>
        <p:nvSpPr>
          <p:cNvPr id="147" name="Shape 147"/>
          <p:cNvSpPr txBox="1">
            <a:spLocks noGrp="1"/>
          </p:cNvSpPr>
          <p:nvPr>
            <p:ph type="body" idx="4294967295"/>
          </p:nvPr>
        </p:nvSpPr>
        <p:spPr>
          <a:xfrm>
            <a:off x="5292525" y="169502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Structure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Introduction (Attention-grabber)</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Body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Conclusion (Closer)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53" name="Shape 153"/>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54" name="Shape 154"/>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160" name="Shape 160"/>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4088" y="4437112"/>
            <a:ext cx="8352928" cy="147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Presentation Strategy</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Incorporating FAST</a:t>
            </a:r>
          </a:p>
        </p:txBody>
      </p:sp>
      <p:sp>
        <p:nvSpPr>
          <p:cNvPr id="95" name="Shape 95"/>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lvl="0" rtl="0">
              <a:lnSpc>
                <a:spcPct val="115000"/>
              </a:lnSpc>
              <a:spcBef>
                <a:spcPts val="0"/>
              </a:spcBef>
              <a:buNone/>
            </a:pPr>
            <a:endParaRPr sz="2400">
              <a:solidFill>
                <a:schemeClr val="dk1"/>
              </a:solidFill>
              <a:latin typeface="Open Sans"/>
              <a:ea typeface="Open Sans"/>
              <a:cs typeface="Open Sans"/>
              <a:sym typeface="Open Sans"/>
            </a:endParaRP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Format</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Audience</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Style</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Timing Your Speech</a:t>
            </a:r>
          </a:p>
        </p:txBody>
      </p:sp>
      <p:sp>
        <p:nvSpPr>
          <p:cNvPr id="101" name="Shape 101"/>
          <p:cNvSpPr txBox="1">
            <a:spLocks noGrp="1"/>
          </p:cNvSpPr>
          <p:nvPr>
            <p:ph type="body" idx="1"/>
          </p:nvPr>
        </p:nvSpPr>
        <p:spPr>
          <a:xfrm>
            <a:off x="600750" y="1828800"/>
            <a:ext cx="7951799" cy="3960299"/>
          </a:xfrm>
          <a:prstGeom prst="rect">
            <a:avLst/>
          </a:prstGeom>
        </p:spPr>
        <p:txBody>
          <a:bodyPr lIns="91425" tIns="91425" rIns="91425" bIns="91425" anchor="t" anchorCtr="0">
            <a:noAutofit/>
          </a:bodyPr>
          <a:lstStyle/>
          <a:p>
            <a:pPr lvl="0" rtl="0">
              <a:lnSpc>
                <a:spcPct val="150000"/>
              </a:lnSpc>
              <a:spcBef>
                <a:spcPts val="0"/>
              </a:spcBef>
              <a:buClr>
                <a:srgbClr val="000000"/>
              </a:buClr>
              <a:buSzPct val="52380"/>
              <a:buFont typeface="Arial"/>
              <a:buNone/>
            </a:pPr>
            <a:r>
              <a:rPr lang="en" sz="2100">
                <a:solidFill>
                  <a:schemeClr val="dk1"/>
                </a:solidFill>
                <a:latin typeface="Open Sans"/>
                <a:ea typeface="Open Sans"/>
                <a:cs typeface="Open Sans"/>
                <a:sym typeface="Open Sans"/>
              </a:rPr>
              <a:t>To assess the timing of your speech as you prepare, you can</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set a timer while you do a few practice runs and take an average, </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run your speech text through an online speech timer, and</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estimate the length based on the number of words (the average person speaks at about 120 words per minute).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Using Rhetoric &amp; Argument</a:t>
            </a:r>
          </a:p>
        </p:txBody>
      </p:sp>
      <p:sp>
        <p:nvSpPr>
          <p:cNvPr id="107" name="Shape 107"/>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61950" rtl="0">
              <a:lnSpc>
                <a:spcPct val="150000"/>
              </a:lnSpc>
              <a:spcBef>
                <a:spcPts val="0"/>
              </a:spcBef>
              <a:buClr>
                <a:schemeClr val="dk1"/>
              </a:buClr>
              <a:buSzPct val="100000"/>
              <a:buFont typeface="Open Sans"/>
            </a:pPr>
            <a:r>
              <a:rPr lang="en" sz="2100" b="1">
                <a:solidFill>
                  <a:schemeClr val="dk1"/>
                </a:solidFill>
                <a:latin typeface="Open Sans"/>
                <a:ea typeface="Open Sans"/>
                <a:cs typeface="Open Sans"/>
                <a:sym typeface="Open Sans"/>
              </a:rPr>
              <a:t>Logos </a:t>
            </a:r>
            <a:r>
              <a:rPr lang="en" sz="2100">
                <a:solidFill>
                  <a:schemeClr val="dk1"/>
                </a:solidFill>
                <a:latin typeface="Open Sans"/>
                <a:ea typeface="Open Sans"/>
                <a:cs typeface="Open Sans"/>
                <a:sym typeface="Open Sans"/>
              </a:rPr>
              <a:t>- Logic</a:t>
            </a:r>
          </a:p>
          <a:p>
            <a:pPr marL="457200" lvl="0" indent="-361950" rtl="0">
              <a:lnSpc>
                <a:spcPct val="150000"/>
              </a:lnSpc>
              <a:spcBef>
                <a:spcPts val="0"/>
              </a:spcBef>
              <a:buClr>
                <a:schemeClr val="dk1"/>
              </a:buClr>
              <a:buSzPct val="100000"/>
              <a:buFont typeface="Open Sans"/>
            </a:pPr>
            <a:r>
              <a:rPr lang="en" sz="2100" b="1">
                <a:solidFill>
                  <a:schemeClr val="dk1"/>
                </a:solidFill>
                <a:latin typeface="Open Sans"/>
                <a:ea typeface="Open Sans"/>
                <a:cs typeface="Open Sans"/>
                <a:sym typeface="Open Sans"/>
              </a:rPr>
              <a:t>Pathos</a:t>
            </a:r>
            <a:r>
              <a:rPr lang="en" sz="2100">
                <a:solidFill>
                  <a:schemeClr val="dk1"/>
                </a:solidFill>
                <a:latin typeface="Open Sans"/>
                <a:ea typeface="Open Sans"/>
                <a:cs typeface="Open Sans"/>
                <a:sym typeface="Open Sans"/>
              </a:rPr>
              <a:t> - Emotion </a:t>
            </a:r>
          </a:p>
          <a:p>
            <a:pPr marL="457200" lvl="0" indent="-361950" rtl="0">
              <a:lnSpc>
                <a:spcPct val="150000"/>
              </a:lnSpc>
              <a:spcBef>
                <a:spcPts val="0"/>
              </a:spcBef>
              <a:buClr>
                <a:schemeClr val="dk1"/>
              </a:buClr>
              <a:buSzPct val="100000"/>
              <a:buFont typeface="Open Sans"/>
            </a:pPr>
            <a:r>
              <a:rPr lang="en" sz="2100" b="1">
                <a:solidFill>
                  <a:schemeClr val="dk1"/>
                </a:solidFill>
                <a:latin typeface="Open Sans"/>
                <a:ea typeface="Open Sans"/>
                <a:cs typeface="Open Sans"/>
                <a:sym typeface="Open Sans"/>
              </a:rPr>
              <a:t>Ethos</a:t>
            </a:r>
            <a:r>
              <a:rPr lang="en" sz="2100">
                <a:solidFill>
                  <a:schemeClr val="dk1"/>
                </a:solidFill>
                <a:latin typeface="Open Sans"/>
                <a:ea typeface="Open Sans"/>
                <a:cs typeface="Open Sans"/>
                <a:sym typeface="Open Sans"/>
              </a:rPr>
              <a:t> - Credibility</a:t>
            </a:r>
          </a:p>
          <a:p>
            <a:pPr lvl="0" rtl="0">
              <a:lnSpc>
                <a:spcPct val="150000"/>
              </a:lnSpc>
              <a:spcBef>
                <a:spcPts val="0"/>
              </a:spcBef>
              <a:buNone/>
            </a:pPr>
            <a:endParaRPr sz="2100">
              <a:solidFill>
                <a:schemeClr val="dk1"/>
              </a:solidFill>
              <a:latin typeface="Open Sans"/>
              <a:ea typeface="Open Sans"/>
              <a:cs typeface="Open Sans"/>
              <a:sym typeface="Open Sans"/>
            </a:endParaRPr>
          </a:p>
          <a:p>
            <a:pPr lvl="0" rtl="0">
              <a:lnSpc>
                <a:spcPct val="150000"/>
              </a:lnSpc>
              <a:spcBef>
                <a:spcPts val="0"/>
              </a:spcBef>
              <a:buNone/>
            </a:pPr>
            <a:r>
              <a:rPr lang="en" sz="2100">
                <a:solidFill>
                  <a:schemeClr val="dk1"/>
                </a:solidFill>
                <a:latin typeface="Open Sans"/>
                <a:ea typeface="Open Sans"/>
                <a:cs typeface="Open Sans"/>
                <a:sym typeface="Open Sans"/>
              </a:rPr>
              <a:t>How could you use these appeals in a speech? Who can give examples?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idx="4294967295"/>
          </p:nvPr>
        </p:nvSpPr>
        <p:spPr>
          <a:xfrm>
            <a:off x="6800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Self-Introduction</a:t>
            </a:r>
          </a:p>
        </p:txBody>
      </p:sp>
      <p:sp>
        <p:nvSpPr>
          <p:cNvPr id="113" name="Shape 113"/>
          <p:cNvSpPr txBox="1">
            <a:spLocks noGrp="1"/>
          </p:cNvSpPr>
          <p:nvPr>
            <p:ph type="subTitle" idx="4294967295"/>
          </p:nvPr>
        </p:nvSpPr>
        <p:spPr>
          <a:xfrm>
            <a:off x="762450" y="2774425"/>
            <a:ext cx="7619700" cy="1110600"/>
          </a:xfrm>
          <a:prstGeom prst="rect">
            <a:avLst/>
          </a:prstGeom>
        </p:spPr>
        <p:txBody>
          <a:bodyPr lIns="91425" tIns="91425" rIns="91425" bIns="91425" anchor="t" anchorCtr="0">
            <a:noAutofit/>
          </a:bodyPr>
          <a:lstStyle/>
          <a:p>
            <a:pPr lvl="0" rtl="0">
              <a:lnSpc>
                <a:spcPct val="150000"/>
              </a:lnSpc>
              <a:spcBef>
                <a:spcPts val="0"/>
              </a:spcBef>
              <a:buNone/>
            </a:pPr>
            <a:endParaRPr sz="1800">
              <a:solidFill>
                <a:srgbClr val="FFFFFF"/>
              </a:solidFill>
              <a:latin typeface="Roboto"/>
              <a:ea typeface="Roboto"/>
              <a:cs typeface="Roboto"/>
              <a:sym typeface="Roboto"/>
            </a:endParaRPr>
          </a:p>
          <a:p>
            <a:pPr marL="457200" lvl="0" indent="-342900" rtl="0">
              <a:lnSpc>
                <a:spcPct val="150000"/>
              </a:lnSpc>
              <a:spcBef>
                <a:spcPts val="0"/>
              </a:spcBef>
              <a:buClr>
                <a:srgbClr val="FFFFFF"/>
              </a:buClr>
              <a:buSzPct val="100000"/>
              <a:buFont typeface="Roboto"/>
            </a:pPr>
            <a:r>
              <a:rPr lang="en" sz="1800">
                <a:solidFill>
                  <a:srgbClr val="FFFFFF"/>
                </a:solidFill>
                <a:latin typeface="Roboto"/>
                <a:ea typeface="Roboto"/>
                <a:cs typeface="Roboto"/>
                <a:sym typeface="Roboto"/>
              </a:rPr>
              <a:t>Prepare a self-introduction speech to be delivered next class.</a:t>
            </a:r>
          </a:p>
          <a:p>
            <a:pPr marL="457200" lvl="0" indent="-342900" rtl="0">
              <a:lnSpc>
                <a:spcPct val="150000"/>
              </a:lnSpc>
              <a:spcBef>
                <a:spcPts val="0"/>
              </a:spcBef>
              <a:buClr>
                <a:srgbClr val="FFFFFF"/>
              </a:buClr>
              <a:buSzPct val="100000"/>
              <a:buFont typeface="Roboto"/>
            </a:pPr>
            <a:r>
              <a:rPr lang="en" sz="1800">
                <a:solidFill>
                  <a:srgbClr val="FFFFFF"/>
                </a:solidFill>
                <a:latin typeface="Roboto"/>
                <a:ea typeface="Roboto"/>
                <a:cs typeface="Roboto"/>
                <a:sym typeface="Roboto"/>
              </a:rPr>
              <a:t>3–5 minutes. Time your speech for 4 minutes.</a:t>
            </a:r>
          </a:p>
          <a:p>
            <a:pPr marL="457200" lvl="0" indent="-342900" rtl="0">
              <a:lnSpc>
                <a:spcPct val="150000"/>
              </a:lnSpc>
              <a:spcBef>
                <a:spcPts val="0"/>
              </a:spcBef>
              <a:buClr>
                <a:srgbClr val="FFFFFF"/>
              </a:buClr>
              <a:buSzPct val="100000"/>
              <a:buFont typeface="Roboto"/>
            </a:pPr>
            <a:r>
              <a:rPr lang="en" sz="1800">
                <a:solidFill>
                  <a:srgbClr val="FFFFFF"/>
                </a:solidFill>
                <a:latin typeface="Roboto"/>
                <a:ea typeface="Roboto"/>
                <a:cs typeface="Roboto"/>
                <a:sym typeface="Roboto"/>
              </a:rPr>
              <a:t>Limit notes to three note cards with keywords only. No written speeches or heavy use of notes.</a:t>
            </a:r>
          </a:p>
          <a:p>
            <a:pPr marL="457200" lvl="0" indent="-342900" rtl="0">
              <a:lnSpc>
                <a:spcPct val="150000"/>
              </a:lnSpc>
              <a:spcBef>
                <a:spcPts val="0"/>
              </a:spcBef>
              <a:buClr>
                <a:srgbClr val="FFFFFF"/>
              </a:buClr>
              <a:buSzPct val="100000"/>
              <a:buFont typeface="Roboto"/>
            </a:pPr>
            <a:r>
              <a:rPr lang="en" sz="1800">
                <a:solidFill>
                  <a:srgbClr val="FFFFFF"/>
                </a:solidFill>
                <a:latin typeface="Roboto"/>
                <a:ea typeface="Roboto"/>
                <a:cs typeface="Roboto"/>
                <a:sym typeface="Roboto"/>
              </a:rPr>
              <a:t>You will need an effective introduction, body, and conclusion.</a:t>
            </a:r>
          </a:p>
          <a:p>
            <a:pPr marL="457200" lvl="0" indent="-342900" rtl="0">
              <a:lnSpc>
                <a:spcPct val="150000"/>
              </a:lnSpc>
              <a:spcBef>
                <a:spcPts val="0"/>
              </a:spcBef>
              <a:buClr>
                <a:srgbClr val="FFFFFF"/>
              </a:buClr>
              <a:buSzPct val="100000"/>
              <a:buFont typeface="Roboto"/>
            </a:pPr>
            <a:r>
              <a:rPr lang="en" sz="1800">
                <a:solidFill>
                  <a:srgbClr val="FFFFFF"/>
                </a:solidFill>
                <a:latin typeface="Roboto"/>
                <a:ea typeface="Roboto"/>
                <a:cs typeface="Roboto"/>
                <a:sym typeface="Roboto"/>
              </a:rPr>
              <a:t>Avoid selecting topics that require setup time, props, or rearrangement of the room.</a:t>
            </a:r>
          </a:p>
        </p:txBody>
      </p:sp>
      <p:pic>
        <p:nvPicPr>
          <p:cNvPr id="114" name="Shape 114"/>
          <p:cNvPicPr preferRelativeResize="0"/>
          <p:nvPr/>
        </p:nvPicPr>
        <p:blipFill>
          <a:blip r:embed="rId3">
            <a:alphaModFix/>
          </a:blip>
          <a:stretch>
            <a:fillRect/>
          </a:stretch>
        </p:blipFill>
        <p:spPr>
          <a:xfrm>
            <a:off x="3618414" y="1065750"/>
            <a:ext cx="1907175" cy="1907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Selecting a Topic for a Speech</a:t>
            </a:r>
          </a:p>
        </p:txBody>
      </p:sp>
      <p:sp>
        <p:nvSpPr>
          <p:cNvPr id="120" name="Shape 120"/>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What important events are occurring locally, nationally, and internationally?</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What do I care about most?</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Is there someone or something I can advocate for?</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What makes me angry/happy?</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What beliefs/attitudes do I want to share?</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Is there some information the audience needs to know?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Structuring a Speech</a:t>
            </a:r>
          </a:p>
        </p:txBody>
      </p:sp>
      <p:sp>
        <p:nvSpPr>
          <p:cNvPr id="126" name="Shape 126"/>
          <p:cNvSpPr txBox="1">
            <a:spLocks noGrp="1"/>
          </p:cNvSpPr>
          <p:nvPr>
            <p:ph type="body" idx="1"/>
          </p:nvPr>
        </p:nvSpPr>
        <p:spPr>
          <a:xfrm>
            <a:off x="753150" y="1828800"/>
            <a:ext cx="7637700" cy="1617600"/>
          </a:xfrm>
          <a:prstGeom prst="rect">
            <a:avLst/>
          </a:prstGeom>
        </p:spPr>
        <p:txBody>
          <a:bodyPr lIns="91425" tIns="91425" rIns="91425" bIns="91425" anchor="t" anchorCtr="0">
            <a:noAutofit/>
          </a:bodyPr>
          <a:lstStyle/>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Introduction (Attention-Grabber)</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Body (Main Points)</a:t>
            </a:r>
          </a:p>
          <a:p>
            <a:pPr marL="457200" lvl="0" indent="-361950" rtl="0">
              <a:lnSpc>
                <a:spcPct val="150000"/>
              </a:lnSpc>
              <a:spcBef>
                <a:spcPts val="0"/>
              </a:spcBef>
              <a:buClr>
                <a:schemeClr val="dk1"/>
              </a:buClr>
              <a:buSzPct val="100000"/>
              <a:buFont typeface="Open Sans"/>
            </a:pPr>
            <a:r>
              <a:rPr lang="en" sz="2100">
                <a:solidFill>
                  <a:schemeClr val="dk1"/>
                </a:solidFill>
                <a:latin typeface="Open Sans"/>
                <a:ea typeface="Open Sans"/>
                <a:cs typeface="Open Sans"/>
                <a:sym typeface="Open Sans"/>
              </a:rPr>
              <a:t>Conclusion (Summary and Close)</a:t>
            </a:r>
          </a:p>
        </p:txBody>
      </p:sp>
      <p:sp>
        <p:nvSpPr>
          <p:cNvPr id="127" name="Shape 127">
            <a:hlinkClick r:id="rId3"/>
          </p:cNvPr>
          <p:cNvSpPr/>
          <p:nvPr/>
        </p:nvSpPr>
        <p:spPr>
          <a:xfrm>
            <a:off x="978675" y="3446400"/>
            <a:ext cx="3870625" cy="2902975"/>
          </a:xfrm>
          <a:prstGeom prst="rect">
            <a:avLst/>
          </a:prstGeom>
          <a:blipFill>
            <a:blip r:embed="rId4">
              <a:alphaModFix/>
            </a:blip>
            <a:stretch>
              <a:fillRect/>
            </a:stretch>
          </a:blipFill>
          <a:ln>
            <a:noFill/>
          </a:ln>
        </p:spPr>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981</Words>
  <Application>Microsoft Office PowerPoint</Application>
  <PresentationFormat>On-screen Show (4:3)</PresentationFormat>
  <Paragraphs>112</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Open Sans</vt:lpstr>
      <vt:lpstr>Roboto</vt:lpstr>
      <vt:lpstr>Source Sans Pro</vt:lpstr>
      <vt:lpstr>Benedick template</vt:lpstr>
      <vt:lpstr>PRESENTATION STRATEGY</vt:lpstr>
      <vt:lpstr>Welcome!</vt:lpstr>
      <vt:lpstr>[Video]</vt:lpstr>
      <vt:lpstr>Incorporating FAST</vt:lpstr>
      <vt:lpstr>Timing Your Speech</vt:lpstr>
      <vt:lpstr>Using Rhetoric &amp; Argument</vt:lpstr>
      <vt:lpstr>Self-Introduction</vt:lpstr>
      <vt:lpstr>Selecting a Topic for a Speech</vt:lpstr>
      <vt:lpstr>Structuring a Speech</vt:lpstr>
      <vt:lpstr>What is an Attention-Grabber?</vt:lpstr>
      <vt:lpstr>Engaging your Audience</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STRATEGY</dc:title>
  <cp:lastModifiedBy>D2 Academy</cp:lastModifiedBy>
  <cp:revision>1</cp:revision>
  <dcterms:modified xsi:type="dcterms:W3CDTF">2016-12-05T17:28:29Z</dcterms:modified>
</cp:coreProperties>
</file>