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47"/>
  </p:notesMasterIdLst>
  <p:sldIdLst>
    <p:sldId id="293" r:id="rId2"/>
    <p:sldId id="300" r:id="rId3"/>
    <p:sldId id="301" r:id="rId4"/>
    <p:sldId id="302" r:id="rId5"/>
    <p:sldId id="303" r:id="rId6"/>
    <p:sldId id="304" r:id="rId7"/>
    <p:sldId id="311" r:id="rId8"/>
    <p:sldId id="312" r:id="rId9"/>
    <p:sldId id="313" r:id="rId10"/>
    <p:sldId id="314" r:id="rId11"/>
    <p:sldId id="315" r:id="rId12"/>
    <p:sldId id="316" r:id="rId13"/>
    <p:sldId id="317" r:id="rId14"/>
    <p:sldId id="364" r:id="rId15"/>
    <p:sldId id="365" r:id="rId16"/>
    <p:sldId id="366" r:id="rId17"/>
    <p:sldId id="363" r:id="rId18"/>
    <p:sldId id="367" r:id="rId19"/>
    <p:sldId id="368" r:id="rId20"/>
    <p:sldId id="369" r:id="rId21"/>
    <p:sldId id="370" r:id="rId22"/>
    <p:sldId id="371" r:id="rId23"/>
    <p:sldId id="372" r:id="rId24"/>
    <p:sldId id="373" r:id="rId25"/>
    <p:sldId id="374" r:id="rId26"/>
    <p:sldId id="375" r:id="rId27"/>
    <p:sldId id="376" r:id="rId28"/>
    <p:sldId id="378" r:id="rId29"/>
    <p:sldId id="379" r:id="rId30"/>
    <p:sldId id="380" r:id="rId31"/>
    <p:sldId id="377" r:id="rId32"/>
    <p:sldId id="381" r:id="rId33"/>
    <p:sldId id="382" r:id="rId34"/>
    <p:sldId id="383" r:id="rId35"/>
    <p:sldId id="384" r:id="rId36"/>
    <p:sldId id="385" r:id="rId37"/>
    <p:sldId id="386" r:id="rId38"/>
    <p:sldId id="387" r:id="rId39"/>
    <p:sldId id="388" r:id="rId40"/>
    <p:sldId id="392" r:id="rId41"/>
    <p:sldId id="393" r:id="rId42"/>
    <p:sldId id="389" r:id="rId43"/>
    <p:sldId id="390" r:id="rId44"/>
    <p:sldId id="394" r:id="rId45"/>
    <p:sldId id="391"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Roboto" panose="02000000000000000000"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gK+K/dvVqX6JqSDKozkVwsXCzd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6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622E44-DCC6-47C1-8A3A-365ABA50825D}">
  <a:tblStyle styleId="{4A622E44-DCC6-47C1-8A3A-365ABA50825D}"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81146" autoAdjust="0"/>
  </p:normalViewPr>
  <p:slideViewPr>
    <p:cSldViewPr snapToGrid="0" snapToObjects="1">
      <p:cViewPr varScale="1">
        <p:scale>
          <a:sx n="73" d="100"/>
          <a:sy n="73" d="100"/>
        </p:scale>
        <p:origin x="3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pentextbc.ca/svmconsen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creativecommons.org/licenses/by/4.0/"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150.statcan.gc.ca/n1/en/pub/85-002-x/2020001/article/00005-eng.pdf?st=2pX9QRn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150.statcan.gc.ca/n1/pub/85-002-x/2017001/article/14842-eng.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_XiMtPFJigc"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youtu.be/oQbei5JGiT8" TargetMode="External"/><Relationship Id="rId5" Type="http://schemas.openxmlformats.org/officeDocument/2006/relationships/hyperlink" Target="https://youtu.be/7SWFM0NMhvw" TargetMode="External"/><Relationship Id="rId4" Type="http://schemas.openxmlformats.org/officeDocument/2006/relationships/hyperlink" Target="https://youtu.be/TBFCeGDVAdQ"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_XiMtPFJigc"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youtu.be/oQbei5JGiT8" TargetMode="External"/><Relationship Id="rId5" Type="http://schemas.openxmlformats.org/officeDocument/2006/relationships/hyperlink" Target="https://youtu.be/7SWFM0NMhvw" TargetMode="External"/><Relationship Id="rId4" Type="http://schemas.openxmlformats.org/officeDocument/2006/relationships/hyperlink" Target="https://youtu.be/TBFCeGDVAdQ"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_XiMtPFJigc"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youtu.be/oQbei5JGiT8" TargetMode="External"/><Relationship Id="rId5" Type="http://schemas.openxmlformats.org/officeDocument/2006/relationships/hyperlink" Target="https://youtu.be/7SWFM0NMhvw" TargetMode="External"/><Relationship Id="rId4" Type="http://schemas.openxmlformats.org/officeDocument/2006/relationships/hyperlink" Target="https://youtu.be/TBFCeGDVAdQ"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_XiMtPFJigc"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youtu.be/oQbei5JGiT8" TargetMode="External"/><Relationship Id="rId5" Type="http://schemas.openxmlformats.org/officeDocument/2006/relationships/hyperlink" Target="https://youtu.be/7SWFM0NMhvw" TargetMode="External"/><Relationship Id="rId4" Type="http://schemas.openxmlformats.org/officeDocument/2006/relationships/hyperlink" Target="https://youtu.be/TBFCeGDVAdQ"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u="sng" dirty="0">
                <a:solidFill>
                  <a:srgbClr val="FFFFFF"/>
                </a:solidFill>
                <a:latin typeface="Roboto"/>
                <a:ea typeface="Roboto"/>
                <a:cs typeface="Roboto"/>
                <a:sym typeface="Roboto"/>
                <a:hlinkClick r:id="rId3">
                  <a:extLst>
                    <a:ext uri="{A12FA001-AC4F-418D-AE19-62706E023703}">
                      <ahyp:hlinkClr xmlns:ahyp="http://schemas.microsoft.com/office/drawing/2018/hyperlinkcolor" val="tx"/>
                    </a:ext>
                  </a:extLst>
                </a:hlinkClick>
              </a:rPr>
              <a:t>Consent &amp; Sexual Violence Training and Facilitator Guide: Preventing and Responding to Sexual Violence in BC Post-Secondary Institutions</a:t>
            </a:r>
            <a:r>
              <a:rPr lang="en-US" sz="1200" i="1" dirty="0">
                <a:solidFill>
                  <a:srgbClr val="FFFFFF"/>
                </a:solidFill>
                <a:latin typeface="Roboto"/>
                <a:ea typeface="Roboto"/>
                <a:cs typeface="Roboto"/>
                <a:sym typeface="Roboto"/>
              </a:rPr>
              <a:t>, Sexual Violence Training Development Team</a:t>
            </a:r>
            <a:r>
              <a:rPr lang="en-US" sz="1200" dirty="0">
                <a:solidFill>
                  <a:srgbClr val="FFFFFF"/>
                </a:solidFill>
                <a:latin typeface="Roboto"/>
                <a:ea typeface="Roboto"/>
                <a:cs typeface="Roboto"/>
                <a:sym typeface="Roboto"/>
              </a:rPr>
              <a:t> is licensed under a </a:t>
            </a:r>
            <a:r>
              <a:rPr lang="en-US" sz="1200" u="sng" dirty="0">
                <a:solidFill>
                  <a:srgbClr val="FFFFFF"/>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International License</a:t>
            </a:r>
            <a:r>
              <a:rPr lang="en-US" sz="1200" dirty="0">
                <a:solidFill>
                  <a:srgbClr val="FFFFFF"/>
                </a:solidFill>
                <a:latin typeface="Roboto"/>
                <a:ea typeface="Roboto"/>
                <a:cs typeface="Roboto"/>
                <a:sym typeface="Roboto"/>
              </a:rPr>
              <a:t>, except where otherwise noted.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Mountain image </a:t>
            </a:r>
            <a:r>
              <a:rPr lang="en-CA" sz="1200" dirty="0"/>
              <a:t>by Mads Schmidt Rasmussen on Unsplash</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250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262626"/>
              </a:buClr>
              <a:buSzPts val="1100"/>
              <a:buFont typeface="Arial"/>
              <a:buNone/>
            </a:pPr>
            <a:r>
              <a:rPr lang="en-US" b="1" dirty="0">
                <a:solidFill>
                  <a:srgbClr val="262626"/>
                </a:solidFill>
              </a:rPr>
              <a:t>2 minutes: </a:t>
            </a:r>
          </a:p>
          <a:p>
            <a:pPr marL="0" lvl="0" indent="0" algn="l" rtl="0">
              <a:lnSpc>
                <a:spcPct val="100000"/>
              </a:lnSpc>
              <a:spcBef>
                <a:spcPts val="0"/>
              </a:spcBef>
              <a:spcAft>
                <a:spcPts val="0"/>
              </a:spcAft>
              <a:buClr>
                <a:srgbClr val="262626"/>
              </a:buClr>
              <a:buSzPts val="1100"/>
              <a:buFont typeface="Arial"/>
              <a:buNone/>
            </a:pPr>
            <a:r>
              <a:rPr lang="en-US" dirty="0">
                <a:solidFill>
                  <a:srgbClr val="262626"/>
                </a:solidFill>
              </a:rPr>
              <a:t>It’s important to note that we believe these numbers are underestimates. Sexual violence is one of the most underreported crimes, as a result of numerous barriers victims/survivors face in reaching out for support.</a:t>
            </a:r>
            <a:endParaRPr lang="en-US" dirty="0">
              <a:solidFill>
                <a:srgbClr val="262626"/>
              </a:solidFill>
              <a:highlight>
                <a:srgbClr val="FFFF00"/>
              </a:highlight>
            </a:endParaRPr>
          </a:p>
          <a:p>
            <a:pPr marL="0" lvl="0" indent="0" algn="l" rtl="0">
              <a:lnSpc>
                <a:spcPct val="100000"/>
              </a:lnSpc>
              <a:spcBef>
                <a:spcPts val="0"/>
              </a:spcBef>
              <a:spcAft>
                <a:spcPts val="0"/>
              </a:spcAft>
              <a:buClr>
                <a:srgbClr val="262626"/>
              </a:buClr>
              <a:buSzPts val="1100"/>
              <a:buFont typeface="Arial"/>
              <a:buNone/>
            </a:pPr>
            <a:endParaRPr lang="en-US" dirty="0">
              <a:solidFill>
                <a:srgbClr val="262626"/>
              </a:solidFill>
              <a:highlight>
                <a:srgbClr val="FFFF00"/>
              </a:highlight>
            </a:endParaRPr>
          </a:p>
          <a:p>
            <a:pPr marL="457200" lvl="0" indent="-301625" algn="l" rtl="0">
              <a:lnSpc>
                <a:spcPct val="142857"/>
              </a:lnSpc>
              <a:spcBef>
                <a:spcPts val="0"/>
              </a:spcBef>
              <a:spcAft>
                <a:spcPts val="0"/>
              </a:spcAft>
              <a:buClr>
                <a:srgbClr val="262626"/>
              </a:buClr>
              <a:buSzPts val="1150"/>
              <a:buChar char="-"/>
            </a:pPr>
            <a:r>
              <a:rPr lang="en-US" sz="1400" dirty="0">
                <a:solidFill>
                  <a:srgbClr val="262626"/>
                </a:solidFill>
                <a:highlight>
                  <a:schemeClr val="lt1"/>
                </a:highlight>
                <a:latin typeface="Arial"/>
                <a:ea typeface="Arial"/>
                <a:cs typeface="Arial"/>
                <a:sym typeface="Arial"/>
              </a:rPr>
              <a:t>share that sexual assault is the least reported and disclosed by international students; acknowledge that there are victims/survivors who choose not to disclose and report due to language barrier, don't know about resources and help available, alone and isolated from supports</a:t>
            </a:r>
            <a:endParaRPr lang="en-US" dirty="0">
              <a:solidFill>
                <a:srgbClr val="262626"/>
              </a:solidFill>
              <a:highlight>
                <a:srgbClr val="FFFF00"/>
              </a:highlight>
            </a:endParaRPr>
          </a:p>
          <a:p>
            <a:pPr marL="457200" lvl="0" indent="-304800" algn="l" rtl="0">
              <a:lnSpc>
                <a:spcPct val="100000"/>
              </a:lnSpc>
              <a:spcBef>
                <a:spcPts val="0"/>
              </a:spcBef>
              <a:spcAft>
                <a:spcPts val="0"/>
              </a:spcAft>
              <a:buClr>
                <a:srgbClr val="262626"/>
              </a:buClr>
              <a:buSzPts val="1200"/>
              <a:buFont typeface="Calibri"/>
              <a:buChar char="-"/>
            </a:pPr>
            <a:r>
              <a:rPr lang="en-US" dirty="0">
                <a:solidFill>
                  <a:srgbClr val="262626"/>
                </a:solidFill>
              </a:rPr>
              <a:t>Sexual violence is a huge issue on college and university campuses </a:t>
            </a:r>
          </a:p>
          <a:p>
            <a:pPr marL="0" lvl="0" indent="0" algn="l" rtl="0">
              <a:lnSpc>
                <a:spcPct val="100000"/>
              </a:lnSpc>
              <a:spcBef>
                <a:spcPts val="0"/>
              </a:spcBef>
              <a:spcAft>
                <a:spcPts val="0"/>
              </a:spcAft>
              <a:buClr>
                <a:srgbClr val="262626"/>
              </a:buClr>
              <a:buSzPts val="1100"/>
              <a:buFont typeface="Arial"/>
              <a:buNone/>
            </a:pPr>
            <a:endParaRPr lang="en-US" sz="1200" dirty="0">
              <a:solidFill>
                <a:srgbClr val="262626"/>
              </a:solidFill>
              <a:latin typeface="Arial"/>
              <a:ea typeface="Arial"/>
              <a:cs typeface="Arial"/>
              <a:sym typeface="Arial"/>
            </a:endParaRPr>
          </a:p>
          <a:p>
            <a:pPr marL="457200" lvl="0" indent="-317500" algn="l" rtl="0">
              <a:lnSpc>
                <a:spcPct val="100000"/>
              </a:lnSpc>
              <a:spcBef>
                <a:spcPts val="0"/>
              </a:spcBef>
              <a:spcAft>
                <a:spcPts val="0"/>
              </a:spcAft>
              <a:buClr>
                <a:srgbClr val="262626"/>
              </a:buClr>
              <a:buSzPts val="1400"/>
              <a:buChar char="-"/>
            </a:pPr>
            <a:r>
              <a:rPr lang="en-US" sz="1200" dirty="0">
                <a:solidFill>
                  <a:srgbClr val="262626"/>
                </a:solidFill>
                <a:latin typeface="Arial"/>
                <a:ea typeface="Arial"/>
                <a:cs typeface="Arial"/>
                <a:sym typeface="Arial"/>
              </a:rPr>
              <a:t>Read through statistics, all of these are based on 2019 so these are the rates within one year</a:t>
            </a:r>
          </a:p>
          <a:p>
            <a:pPr marL="0" lvl="0" indent="0" algn="l" rtl="0">
              <a:lnSpc>
                <a:spcPct val="100000"/>
              </a:lnSpc>
              <a:spcBef>
                <a:spcPts val="0"/>
              </a:spcBef>
              <a:spcAft>
                <a:spcPts val="0"/>
              </a:spcAft>
              <a:buClr>
                <a:srgbClr val="262626"/>
              </a:buClr>
              <a:buSzPts val="1100"/>
              <a:buFont typeface="Arial"/>
              <a:buNone/>
            </a:pPr>
            <a:endParaRPr lang="en-US" sz="1200"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Sources:</a:t>
            </a:r>
          </a:p>
          <a:p>
            <a:pPr marL="0" lvl="0" indent="0" algn="l" rtl="0">
              <a:lnSpc>
                <a:spcPct val="100000"/>
              </a:lnSpc>
              <a:spcBef>
                <a:spcPts val="0"/>
              </a:spcBef>
              <a:spcAft>
                <a:spcPts val="0"/>
              </a:spcAft>
              <a:buClr>
                <a:srgbClr val="262626"/>
              </a:buClr>
              <a:buSzPts val="1100"/>
              <a:buFont typeface="Arial"/>
              <a:buNone/>
            </a:pPr>
            <a:r>
              <a:rPr lang="en-US" sz="1200" dirty="0">
                <a:solidFill>
                  <a:srgbClr val="262626"/>
                </a:solidFill>
                <a:latin typeface="Roboto"/>
                <a:ea typeface="Roboto"/>
                <a:cs typeface="Roboto"/>
                <a:sym typeface="Roboto"/>
              </a:rPr>
              <a:t> </a:t>
            </a:r>
          </a:p>
          <a:p>
            <a:pPr marL="457200" lvl="0" indent="-298450" algn="l" rtl="0">
              <a:lnSpc>
                <a:spcPct val="100000"/>
              </a:lnSpc>
              <a:spcBef>
                <a:spcPts val="0"/>
              </a:spcBef>
              <a:spcAft>
                <a:spcPts val="0"/>
              </a:spcAft>
              <a:buSzPts val="1100"/>
              <a:buFont typeface="Roboto"/>
              <a:buChar char="●"/>
            </a:pPr>
            <a:r>
              <a:rPr lang="en-US" sz="1200" dirty="0">
                <a:solidFill>
                  <a:srgbClr val="262626"/>
                </a:solidFill>
                <a:highlight>
                  <a:srgbClr val="FFFFFF"/>
                </a:highlight>
                <a:latin typeface="Roboto"/>
                <a:ea typeface="Roboto"/>
                <a:cs typeface="Roboto"/>
                <a:sym typeface="Roboto"/>
              </a:rPr>
              <a:t>Burczycka, M. (2020). Students’ experiences of unwanted sexualized behaviours and sexual assault at postsecondary schools in the Canadian provinces, 2019. Canadian Centre for Justice and Community Safety Statistics. </a:t>
            </a:r>
            <a:r>
              <a:rPr lang="en-US" sz="1200" dirty="0">
                <a:solidFill>
                  <a:srgbClr val="3D9991"/>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https://www150.statcan.gc.ca/n1/en/pub/85-002-x/2020001/article/00005-eng.pdf?st=2pX9QRnP</a:t>
            </a:r>
            <a:endParaRPr lang="en-US" sz="1200" dirty="0">
              <a:solidFill>
                <a:srgbClr val="262626"/>
              </a:solidFill>
              <a:latin typeface="Roboto"/>
              <a:ea typeface="Roboto"/>
              <a:cs typeface="Roboto"/>
              <a:sym typeface="Roboto"/>
            </a:endParaRPr>
          </a:p>
          <a:p>
            <a:pPr marL="457200" lvl="0" indent="-298450" algn="l" rtl="0">
              <a:lnSpc>
                <a:spcPct val="100000"/>
              </a:lnSpc>
              <a:spcBef>
                <a:spcPts val="0"/>
              </a:spcBef>
              <a:spcAft>
                <a:spcPts val="0"/>
              </a:spcAft>
              <a:buClr>
                <a:srgbClr val="262626"/>
              </a:buClr>
              <a:buSzPts val="1100"/>
              <a:buFont typeface="Roboto"/>
              <a:buChar char="●"/>
            </a:pPr>
            <a:r>
              <a:rPr lang="en-US" sz="1200" dirty="0">
                <a:solidFill>
                  <a:srgbClr val="262626"/>
                </a:solidFill>
                <a:highlight>
                  <a:srgbClr val="FFFFFF"/>
                </a:highlight>
                <a:latin typeface="Roboto"/>
                <a:ea typeface="Roboto"/>
                <a:cs typeface="Roboto"/>
                <a:sym typeface="Roboto"/>
              </a:rPr>
              <a:t>DeKeseredy, W.S. (2011). Violence Against Women: Myths, Facts, Controversies. Toronto, ON: University of Toronto Press.</a:t>
            </a:r>
            <a:endParaRPr lang="en-US" sz="1200" dirty="0">
              <a:solidFill>
                <a:srgbClr val="262626"/>
              </a:solidFill>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200" dirty="0">
                <a:solidFill>
                  <a:srgbClr val="262626"/>
                </a:solidFill>
                <a:highlight>
                  <a:srgbClr val="FFFFFF"/>
                </a:highlight>
                <a:latin typeface="Roboto"/>
                <a:ea typeface="Roboto"/>
                <a:cs typeface="Roboto"/>
                <a:sym typeface="Roboto"/>
              </a:rPr>
              <a:t>Statistics Canada (2017). Self-reported sexual assault in Canada, 2014. Retrieved from </a:t>
            </a:r>
            <a:r>
              <a:rPr lang="en-US" sz="1200" dirty="0">
                <a:solidFill>
                  <a:srgbClr val="3D9991"/>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https://www150.statcan.gc.ca/n1/pub/85-002-x/2017001/article/14842-eng.htm</a:t>
            </a:r>
            <a:endParaRPr lang="en-US"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8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500"/>
              </a:spcBef>
              <a:spcAft>
                <a:spcPts val="0"/>
              </a:spcAft>
              <a:buNone/>
            </a:pPr>
            <a:r>
              <a:rPr lang="en-US" sz="1200" b="1" dirty="0">
                <a:latin typeface="Arial"/>
                <a:ea typeface="Arial"/>
                <a:cs typeface="Arial"/>
                <a:sym typeface="Arial"/>
              </a:rPr>
              <a:t>4 minutes</a:t>
            </a: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Usually, when we think about consent, we think about consent in sexual relationships or about how consent is defined legally. And we’ll be talking about these things later on.</a:t>
            </a: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It also can be helpful to think about consent as something that shapes all parts of lives. We can think about consent in our daily relationships – like when we ask someone if it’s okay to hug them or to post a photo of them online. We can also think about consent in terms of our relationships in society.</a:t>
            </a: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We started today with a land acknowledgement of the traditional territory of the Indigenous peoples whose lands who learn and work and live together.</a:t>
            </a: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We can also start our conversation about consent by considering Indigenous worldview.</a:t>
            </a: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Although there is a great diversity in Indigenous worldviews, there are also many commonalities. Many Indigenous cultures include the concept of “All my relations.” </a:t>
            </a: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Read quote from Thomas King on next slide.</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125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262626"/>
                </a:solidFill>
                <a:latin typeface="Arial"/>
                <a:ea typeface="Arial"/>
                <a:cs typeface="Arial"/>
                <a:sym typeface="Arial"/>
              </a:rPr>
              <a:t>King, T. (1990). </a:t>
            </a:r>
            <a:r>
              <a:rPr lang="en-US" sz="1200" i="1" dirty="0">
                <a:solidFill>
                  <a:srgbClr val="262626"/>
                </a:solidFill>
                <a:latin typeface="Arial"/>
                <a:ea typeface="Arial"/>
                <a:cs typeface="Arial"/>
                <a:sym typeface="Arial"/>
              </a:rPr>
              <a:t>All My Relations: An Anthology of Contemporary Canadian Native Prose</a:t>
            </a:r>
            <a:r>
              <a:rPr lang="en-US" sz="1200" dirty="0">
                <a:solidFill>
                  <a:srgbClr val="262626"/>
                </a:solidFill>
                <a:latin typeface="Arial"/>
                <a:ea typeface="Arial"/>
                <a:cs typeface="Arial"/>
                <a:sym typeface="Arial"/>
              </a:rPr>
              <a:t>. McClelland &amp; Stewart.</a:t>
            </a:r>
            <a:endParaRPr lang="en-US"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74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262626"/>
                </a:solidFill>
                <a:latin typeface="Arial"/>
                <a:ea typeface="Arial"/>
                <a:cs typeface="Arial"/>
                <a:sym typeface="Arial"/>
              </a:rPr>
              <a:t>King, T. (1990). </a:t>
            </a:r>
            <a:r>
              <a:rPr lang="en-US" sz="1200" i="1" dirty="0">
                <a:solidFill>
                  <a:srgbClr val="262626"/>
                </a:solidFill>
                <a:latin typeface="Arial"/>
                <a:ea typeface="Arial"/>
                <a:cs typeface="Arial"/>
                <a:sym typeface="Arial"/>
              </a:rPr>
              <a:t>All My Relations: An Anthology of Contemporary Canadian Native Prose</a:t>
            </a:r>
            <a:r>
              <a:rPr lang="en-US" sz="1200" dirty="0">
                <a:solidFill>
                  <a:srgbClr val="262626"/>
                </a:solidFill>
                <a:latin typeface="Arial"/>
                <a:ea typeface="Arial"/>
                <a:cs typeface="Arial"/>
                <a:sym typeface="Arial"/>
              </a:rPr>
              <a:t>. McClelland &amp; Stewart.</a:t>
            </a:r>
            <a:endParaRPr lang="en-US"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02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Preventing sexual violence requires us to change our relationships with the people in our lives and our communities and to also think about our relationships with other communities and Nations and with the land and world around us.</a:t>
            </a:r>
          </a:p>
          <a:p>
            <a:pPr marL="0" lvl="0" indent="0" algn="l" rtl="0">
              <a:lnSpc>
                <a:spcPct val="115000"/>
              </a:lnSpc>
              <a:spcBef>
                <a:spcPts val="1500"/>
              </a:spcBef>
              <a:spcAft>
                <a:spcPts val="1500"/>
              </a:spcAft>
              <a:buNone/>
            </a:pPr>
            <a:r>
              <a:rPr lang="en-US" sz="1200" dirty="0">
                <a:latin typeface="Arial"/>
                <a:ea typeface="Arial"/>
                <a:cs typeface="Arial"/>
                <a:sym typeface="Arial"/>
              </a:rPr>
              <a:t>The image on this slide by artist David Bernie (www.davidbernie.com/indian-country-52/). </a:t>
            </a:r>
            <a:r>
              <a:rPr lang="en-US" sz="1200" dirty="0">
                <a:highlight>
                  <a:srgbClr val="FFFFFF"/>
                </a:highlight>
                <a:latin typeface="Arial"/>
                <a:ea typeface="Arial"/>
                <a:cs typeface="Arial"/>
                <a:sym typeface="Arial"/>
              </a:rPr>
              <a:t>The REDress Project was started by Winnipeg-based Métis artist Jaime Black in 2010 which uses red dresses hanging from trees as a reminder of missing and murdered Indigenous girls and women in Canada. </a:t>
            </a:r>
            <a:endParaRPr lang="en-US"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56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500"/>
              </a:spcBef>
              <a:spcAft>
                <a:spcPts val="0"/>
              </a:spcAft>
              <a:buNone/>
            </a:pPr>
            <a:r>
              <a:rPr lang="en-US" sz="1200" dirty="0">
                <a:latin typeface="Arial"/>
                <a:ea typeface="Arial"/>
                <a:cs typeface="Arial"/>
                <a:sym typeface="Arial"/>
              </a:rPr>
              <a:t>In Canada, Indigenous women, girls, Two Spirit and transgender peoples currently experience disproportionate rates of violence due to the ongoing legacies of this history</a:t>
            </a:r>
          </a:p>
          <a:p>
            <a:pPr marL="0" lvl="0" indent="0" algn="l" rtl="0">
              <a:lnSpc>
                <a:spcPct val="115000"/>
              </a:lnSpc>
              <a:spcBef>
                <a:spcPts val="1500"/>
              </a:spcBef>
              <a:spcAft>
                <a:spcPts val="0"/>
              </a:spcAft>
              <a:buNone/>
            </a:pPr>
            <a:r>
              <a:rPr lang="en-US" sz="1200" dirty="0">
                <a:latin typeface="Arial"/>
                <a:ea typeface="Arial"/>
                <a:cs typeface="Arial"/>
                <a:sym typeface="Arial"/>
              </a:rPr>
              <a:t>Sexual violence and colonialism are interconnected through concepts such as self-determination, autonomy and consent.</a:t>
            </a:r>
          </a:p>
          <a:p>
            <a:pPr marL="0" lvl="0" indent="0" algn="l" rtl="0">
              <a:lnSpc>
                <a:spcPct val="115000"/>
              </a:lnSpc>
              <a:spcBef>
                <a:spcPts val="1500"/>
              </a:spcBef>
              <a:spcAft>
                <a:spcPts val="0"/>
              </a:spcAft>
              <a:buNone/>
            </a:pPr>
            <a:r>
              <a:rPr lang="en-US" sz="1200" dirty="0">
                <a:latin typeface="Arial"/>
                <a:ea typeface="Arial"/>
                <a:cs typeface="Arial"/>
                <a:sym typeface="Arial"/>
              </a:rPr>
              <a:t>Each section of this Colonial Violence Wheel, created by </a:t>
            </a:r>
            <a:r>
              <a:rPr lang="en-US" sz="1200" dirty="0">
                <a:solidFill>
                  <a:schemeClr val="dk1"/>
                </a:solidFill>
              </a:rPr>
              <a:t>Jewell Gillies, Musgamgw Dzawada’enux, </a:t>
            </a:r>
            <a:r>
              <a:rPr lang="en-US" sz="1200" dirty="0">
                <a:latin typeface="Arial"/>
                <a:ea typeface="Arial"/>
                <a:cs typeface="Arial"/>
                <a:sym typeface="Arial"/>
              </a:rPr>
              <a:t> provides examples of strategies, policies, and laws that have been enacted by the Canadian government to colonize and assimilate Indigenous people.</a:t>
            </a:r>
          </a:p>
          <a:p>
            <a:pPr marL="0" lvl="0" indent="0" algn="l" rtl="0">
              <a:lnSpc>
                <a:spcPct val="115000"/>
              </a:lnSpc>
              <a:spcBef>
                <a:spcPts val="1500"/>
              </a:spcBef>
              <a:spcAft>
                <a:spcPts val="0"/>
              </a:spcAft>
              <a:buNone/>
            </a:pPr>
            <a:r>
              <a:rPr lang="en-US" sz="1200" dirty="0">
                <a:latin typeface="Arial"/>
                <a:ea typeface="Arial"/>
                <a:cs typeface="Arial"/>
                <a:sym typeface="Arial"/>
              </a:rPr>
              <a:t>While considering the tremendous amount of trauma Indigenous Peoples have endured for hundreds of years, it is important to note and celebrate the resiliency and resurgence of Indigenous autonomy in all aspects of their societies. From language revitalization, to advocating for justice reform on matters regarding territory resources, the medical system, social welfare and the need for trauma informed care and education in all levels of the education system.</a:t>
            </a:r>
          </a:p>
          <a:p>
            <a:pPr marL="0" lvl="0" indent="0" algn="l" rtl="0">
              <a:lnSpc>
                <a:spcPct val="115000"/>
              </a:lnSpc>
              <a:spcBef>
                <a:spcPts val="1500"/>
              </a:spcBef>
              <a:spcAft>
                <a:spcPts val="0"/>
              </a:spcAft>
              <a:buNone/>
            </a:pPr>
            <a:r>
              <a:rPr lang="en-US" sz="1200" b="1" dirty="0">
                <a:latin typeface="Arial"/>
                <a:ea typeface="Arial"/>
                <a:cs typeface="Arial"/>
                <a:sym typeface="Arial"/>
              </a:rPr>
              <a:t>See Section 2 of the Facilitator Guide for discussion questions about the Colonial Violence Wheel and to download the Wheel as a handout. </a:t>
            </a:r>
          </a:p>
          <a:p>
            <a:pPr marL="0" lvl="0" indent="0" algn="l" rtl="0">
              <a:lnSpc>
                <a:spcPct val="115000"/>
              </a:lnSpc>
              <a:spcBef>
                <a:spcPts val="1500"/>
              </a:spcBef>
              <a:spcAft>
                <a:spcPts val="0"/>
              </a:spcAft>
              <a:buNone/>
            </a:pPr>
            <a:endParaRPr lang="en-US" sz="1200" b="1" dirty="0">
              <a:solidFill>
                <a:schemeClr val="dk1"/>
              </a:solidFill>
              <a:latin typeface="Arial"/>
              <a:cs typeface="Arial"/>
              <a:sym typeface="Arial"/>
            </a:endParaRPr>
          </a:p>
          <a:p>
            <a:pPr marL="0" lvl="0" indent="0" algn="l" rtl="0">
              <a:lnSpc>
                <a:spcPct val="115000"/>
              </a:lnSpc>
              <a:spcBef>
                <a:spcPts val="1500"/>
              </a:spcBef>
              <a:spcAft>
                <a:spcPts val="0"/>
              </a:spcAft>
              <a:buNone/>
            </a:pPr>
            <a:r>
              <a:rPr lang="en-US" sz="1200" dirty="0">
                <a:solidFill>
                  <a:schemeClr val="dk1"/>
                </a:solidFill>
              </a:rPr>
              <a:t>"Colonial Violence Wheel." Copyright, 2021, Jewell Gillies, Musgamgw Dzawada’enux. Used with permission under CC BY 4.0 License.</a:t>
            </a:r>
            <a:endParaRPr lang="en-US"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0020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262626"/>
              </a:buClr>
              <a:buSzPts val="1100"/>
              <a:buFont typeface="Arial"/>
              <a:buNone/>
            </a:pPr>
            <a:r>
              <a:rPr lang="en-US" sz="1200" b="1" dirty="0">
                <a:solidFill>
                  <a:srgbClr val="262626"/>
                </a:solidFill>
                <a:latin typeface="Arial"/>
                <a:ea typeface="Arial"/>
                <a:cs typeface="Arial"/>
                <a:sym typeface="Arial"/>
              </a:rPr>
              <a:t>8 minutes </a:t>
            </a:r>
          </a:p>
          <a:p>
            <a:pPr marL="0" lvl="0" indent="0" algn="l" rtl="0">
              <a:lnSpc>
                <a:spcPct val="100000"/>
              </a:lnSpc>
              <a:spcBef>
                <a:spcPts val="0"/>
              </a:spcBef>
              <a:spcAft>
                <a:spcPts val="0"/>
              </a:spcAft>
              <a:buClr>
                <a:srgbClr val="262626"/>
              </a:buClr>
              <a:buSzPts val="1100"/>
              <a:buFont typeface="Arial"/>
              <a:buNone/>
            </a:pPr>
            <a:endParaRPr lang="en-US" sz="1200" b="1" dirty="0">
              <a:solidFill>
                <a:srgbClr val="262626"/>
              </a:solidFill>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en-US" sz="1200" dirty="0">
                <a:latin typeface="Arial"/>
                <a:ea typeface="Arial"/>
                <a:cs typeface="Arial"/>
                <a:sym typeface="Arial"/>
              </a:rPr>
              <a:t>While it is important to begin our conversation about the relationship between colonial violence and sexual violence, it’s important that we also talk about how these realities shape the experiences that of many non-Indigenous peoples as well</a:t>
            </a:r>
          </a:p>
          <a:p>
            <a:pPr marL="0" lvl="0" indent="0" algn="l" rtl="0">
              <a:lnSpc>
                <a:spcPct val="115000"/>
              </a:lnSpc>
              <a:spcBef>
                <a:spcPts val="1500"/>
              </a:spcBef>
              <a:spcAft>
                <a:spcPts val="0"/>
              </a:spcAft>
              <a:buClr>
                <a:schemeClr val="dk1"/>
              </a:buClr>
              <a:buSzPts val="1100"/>
              <a:buFont typeface="Arial"/>
              <a:buNone/>
            </a:pPr>
            <a:r>
              <a:rPr lang="en-US" sz="1200" dirty="0">
                <a:solidFill>
                  <a:srgbClr val="262626"/>
                </a:solidFill>
                <a:latin typeface="Arial"/>
                <a:ea typeface="Arial"/>
                <a:cs typeface="Arial"/>
                <a:sym typeface="Arial"/>
              </a:rPr>
              <a:t>In addition to the relationship between colonialism and sexual violence, there are numerous hierarchies within our communities that impact both Indigenous and non-Indigenous people’s abilities to relate to one another, and that also determine what groups have access to power and privilege within our society, and which groups of people do not. </a:t>
            </a:r>
          </a:p>
          <a:p>
            <a:pPr marL="0" lvl="0" indent="0" algn="l" rtl="0">
              <a:lnSpc>
                <a:spcPct val="115000"/>
              </a:lnSpc>
              <a:spcBef>
                <a:spcPts val="1500"/>
              </a:spcBef>
              <a:spcAft>
                <a:spcPts val="0"/>
              </a:spcAft>
              <a:buClr>
                <a:schemeClr val="dk1"/>
              </a:buClr>
              <a:buSzPts val="1100"/>
              <a:buFont typeface="Arial"/>
              <a:buNone/>
            </a:pPr>
            <a:r>
              <a:rPr lang="en-US" sz="1200" dirty="0">
                <a:solidFill>
                  <a:srgbClr val="262626"/>
                </a:solidFill>
                <a:latin typeface="Arial"/>
                <a:ea typeface="Arial"/>
                <a:cs typeface="Arial"/>
                <a:sym typeface="Arial"/>
              </a:rPr>
              <a:t>Intersectionality is a lens that can help us understand how people’s experiences of gender violence are informed by multiple forces in our society. </a:t>
            </a:r>
          </a:p>
          <a:p>
            <a:pPr marL="0" lvl="0" indent="0" algn="l" rtl="0">
              <a:lnSpc>
                <a:spcPct val="115000"/>
              </a:lnSpc>
              <a:spcBef>
                <a:spcPts val="1500"/>
              </a:spcBef>
              <a:spcAft>
                <a:spcPts val="0"/>
              </a:spcAft>
              <a:buClr>
                <a:schemeClr val="dk1"/>
              </a:buClr>
              <a:buSzPts val="1100"/>
              <a:buFont typeface="Arial"/>
              <a:buNone/>
            </a:pPr>
            <a:r>
              <a:rPr lang="en-US" sz="1200" dirty="0">
                <a:solidFill>
                  <a:srgbClr val="262626"/>
                </a:solidFill>
                <a:latin typeface="Arial"/>
                <a:ea typeface="Arial"/>
                <a:cs typeface="Arial"/>
                <a:sym typeface="Arial"/>
              </a:rPr>
              <a:t>This wheel illustrates what intersectionality means, and how it operates within different settings. In the realm of sexual violence, it helps us to see how people’s diverse experience of violence in their personal lives are magnified by forms of structural oppression including racism, colonialism, classism, homophobia, transphobia, and ableism.</a:t>
            </a:r>
          </a:p>
          <a:p>
            <a:pPr marL="0" lvl="0" indent="0" algn="l" rtl="0">
              <a:lnSpc>
                <a:spcPct val="100000"/>
              </a:lnSpc>
              <a:spcBef>
                <a:spcPts val="1500"/>
              </a:spcBef>
              <a:spcAft>
                <a:spcPts val="0"/>
              </a:spcAft>
              <a:buClr>
                <a:srgbClr val="262626"/>
              </a:buClr>
              <a:buSzPts val="1100"/>
              <a:buFont typeface="Arial"/>
              <a:buNone/>
            </a:pPr>
            <a:endParaRPr lang="en-US" sz="1200"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4285F4"/>
              </a:buClr>
              <a:buSzPts val="1100"/>
              <a:buFont typeface="Arial"/>
              <a:buNone/>
            </a:pPr>
            <a:r>
              <a:rPr lang="en-US" sz="1200" b="1" dirty="0">
                <a:solidFill>
                  <a:srgbClr val="262626"/>
                </a:solidFill>
                <a:latin typeface="Arial"/>
                <a:ea typeface="Arial"/>
                <a:cs typeface="Arial"/>
                <a:sym typeface="Arial"/>
              </a:rPr>
              <a:t>Refer to the Activities section of the Facilitator Guide: </a:t>
            </a:r>
            <a:r>
              <a:rPr lang="en-US" b="1" dirty="0">
                <a:solidFill>
                  <a:srgbClr val="262626"/>
                </a:solidFill>
                <a:latin typeface="Arial"/>
                <a:ea typeface="Arial"/>
                <a:cs typeface="Arial"/>
                <a:sym typeface="Arial"/>
              </a:rPr>
              <a:t>Slide 12: Sexual violence, consent, and power &amp; control </a:t>
            </a:r>
            <a:endParaRPr lang="en-US" sz="1200" b="1"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endParaRPr lang="en-US" sz="1200"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endParaRPr lang="en-US" sz="1100" dirty="0">
              <a:solidFill>
                <a:srgbClr val="262626"/>
              </a:solidFill>
              <a:highlight>
                <a:schemeClr val="lt1"/>
              </a:highlight>
              <a:latin typeface="Arial"/>
              <a:ea typeface="Arial"/>
              <a:cs typeface="Arial"/>
              <a:sym typeface="Arial"/>
            </a:endParaRPr>
          </a:p>
          <a:p>
            <a:pPr marL="0" lvl="0" indent="0" algn="l" rtl="0">
              <a:lnSpc>
                <a:spcPct val="100000"/>
              </a:lnSpc>
              <a:spcBef>
                <a:spcPts val="0"/>
              </a:spcBef>
              <a:spcAft>
                <a:spcPts val="0"/>
              </a:spcAft>
              <a:buClr>
                <a:srgbClr val="4285F4"/>
              </a:buClr>
              <a:buSzPts val="1100"/>
              <a:buFont typeface="Arial"/>
              <a:buNone/>
            </a:pPr>
            <a:r>
              <a:rPr lang="en-US" sz="1100" dirty="0">
                <a:solidFill>
                  <a:srgbClr val="262626"/>
                </a:solidFill>
                <a:highlight>
                  <a:schemeClr val="lt1"/>
                </a:highlight>
                <a:latin typeface="Arial"/>
                <a:ea typeface="Arial"/>
                <a:cs typeface="Arial"/>
                <a:sym typeface="Arial"/>
              </a:rPr>
              <a:t>[original graphic] </a:t>
            </a:r>
            <a:endParaRPr lang="en-US" sz="1200" dirty="0">
              <a:solidFill>
                <a:srgbClr val="262626"/>
              </a:solidFill>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7375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5 minutes </a:t>
            </a: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Slide is from SASC RTD training </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853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lnSpc>
                <a:spcPct val="100000"/>
              </a:lnSpc>
              <a:spcBef>
                <a:spcPts val="0"/>
              </a:spcBef>
              <a:spcAft>
                <a:spcPts val="0"/>
              </a:spcAft>
              <a:buClr>
                <a:srgbClr val="4285F4"/>
              </a:buClr>
              <a:buSzPts val="1100"/>
              <a:buFont typeface="Arial"/>
              <a:buNone/>
            </a:pPr>
            <a:r>
              <a:rPr lang="en-US" sz="1200" b="1" dirty="0">
                <a:latin typeface="Arial"/>
                <a:ea typeface="Arial"/>
                <a:cs typeface="Arial"/>
                <a:sym typeface="Arial"/>
              </a:rPr>
              <a:t>3 minutes</a:t>
            </a:r>
            <a:r>
              <a:rPr lang="en-US" sz="1200" dirty="0">
                <a:latin typeface="Arial"/>
                <a:ea typeface="Arial"/>
                <a:cs typeface="Arial"/>
                <a:sym typeface="Arial"/>
              </a:rPr>
              <a:t> </a:t>
            </a:r>
          </a:p>
          <a:p>
            <a:pPr marL="139700" lvl="0" indent="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139700" lvl="0" indent="0" algn="l" rtl="0">
              <a:lnSpc>
                <a:spcPct val="100000"/>
              </a:lnSpc>
              <a:spcBef>
                <a:spcPts val="0"/>
              </a:spcBef>
              <a:spcAft>
                <a:spcPts val="0"/>
              </a:spcAft>
              <a:buClr>
                <a:srgbClr val="4285F4"/>
              </a:buClr>
              <a:buSzPts val="1100"/>
              <a:buFont typeface="Arial"/>
              <a:buNone/>
            </a:pPr>
            <a:r>
              <a:rPr lang="en-US" sz="1200" dirty="0">
                <a:latin typeface="Arial"/>
                <a:ea typeface="Arial"/>
                <a:cs typeface="Arial"/>
                <a:sym typeface="Arial"/>
              </a:rPr>
              <a:t>Now that we have defined sexual violence, let’s talk about what consent means, and what it looks like in our personal lives and communities.</a:t>
            </a:r>
          </a:p>
          <a:p>
            <a:pPr marL="139700" lvl="0" indent="0" algn="l" rtl="0">
              <a:lnSpc>
                <a:spcPct val="100000"/>
              </a:lnSpc>
              <a:spcBef>
                <a:spcPts val="0"/>
              </a:spcBef>
              <a:spcAft>
                <a:spcPts val="0"/>
              </a:spcAft>
              <a:buClr>
                <a:srgbClr val="4285F4"/>
              </a:buClr>
              <a:buSzPts val="1100"/>
              <a:buFont typeface="Arial"/>
              <a:buNone/>
            </a:pPr>
            <a:endParaRPr lang="en-US" sz="1200" b="1" dirty="0">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sz="1200" dirty="0">
                <a:latin typeface="Arial"/>
                <a:ea typeface="Arial"/>
                <a:cs typeface="Arial"/>
                <a:sym typeface="Arial"/>
              </a:rPr>
              <a:t>[Facilitators are encouraged to share the definition of sexual violence from their institutional policy]</a:t>
            </a:r>
          </a:p>
          <a:p>
            <a:pPr marL="139700" lvl="0" indent="0" algn="l" rtl="0">
              <a:lnSpc>
                <a:spcPct val="100000"/>
              </a:lnSpc>
              <a:spcBef>
                <a:spcPts val="0"/>
              </a:spcBef>
              <a:spcAft>
                <a:spcPts val="0"/>
              </a:spcAft>
              <a:buClr>
                <a:srgbClr val="4285F4"/>
              </a:buClr>
              <a:buSzPts val="1100"/>
              <a:buFont typeface="Arial"/>
              <a:buNone/>
            </a:pPr>
            <a:endParaRPr lang="en-US" sz="1200" b="1" dirty="0">
              <a:latin typeface="Arial"/>
              <a:ea typeface="Arial"/>
              <a:cs typeface="Arial"/>
              <a:sym typeface="Arial"/>
            </a:endParaRPr>
          </a:p>
          <a:p>
            <a:pPr marL="139700" lvl="0" indent="0" algn="l" rtl="0">
              <a:lnSpc>
                <a:spcPct val="100000"/>
              </a:lnSpc>
              <a:spcBef>
                <a:spcPts val="0"/>
              </a:spcBef>
              <a:spcAft>
                <a:spcPts val="0"/>
              </a:spcAft>
              <a:buClr>
                <a:srgbClr val="4285F4"/>
              </a:buClr>
              <a:buSzPts val="1100"/>
              <a:buFont typeface="Arial"/>
              <a:buNone/>
            </a:pPr>
            <a:endParaRPr lang="en-US" sz="1200" b="1" dirty="0">
              <a:latin typeface="Arial"/>
              <a:ea typeface="Arial"/>
              <a:cs typeface="Arial"/>
              <a:sym typeface="Arial"/>
            </a:endParaRPr>
          </a:p>
          <a:p>
            <a:pPr marL="139700" lvl="0" indent="0" algn="l" rtl="0">
              <a:lnSpc>
                <a:spcPct val="100000"/>
              </a:lnSpc>
              <a:spcBef>
                <a:spcPts val="0"/>
              </a:spcBef>
              <a:spcAft>
                <a:spcPts val="0"/>
              </a:spcAft>
              <a:buClr>
                <a:srgbClr val="4285F4"/>
              </a:buClr>
              <a:buSzPts val="1100"/>
              <a:buFont typeface="Arial"/>
              <a:buNone/>
            </a:pPr>
            <a:r>
              <a:rPr lang="en-US" sz="1200" b="1" dirty="0">
                <a:latin typeface="Arial"/>
                <a:ea typeface="Arial"/>
                <a:cs typeface="Arial"/>
                <a:sym typeface="Arial"/>
              </a:rPr>
              <a:t>Consent is voluntary </a:t>
            </a:r>
            <a:endParaRPr lang="en-US" sz="1200" dirty="0">
              <a:latin typeface="Arial"/>
              <a:ea typeface="Arial"/>
              <a:cs typeface="Arial"/>
              <a:sym typeface="Arial"/>
            </a:endParaRPr>
          </a:p>
          <a:p>
            <a:pPr marL="139700" lvl="0" indent="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Consent must be voluntary and freely given without pressure, guilt, or force. </a:t>
            </a:r>
          </a:p>
          <a:p>
            <a:pPr marL="457200" lvl="0" indent="-22860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There is no voluntary consent when you are asked over and over again until you give someone the answer they want to hear; or in situations where you are made to feel guilty for giving a particular answer. If someone is being pressured or manipulated, that is not consent</a:t>
            </a:r>
            <a:br>
              <a:rPr lang="en-US" sz="1200" dirty="0">
                <a:latin typeface="Arial"/>
                <a:ea typeface="Arial"/>
                <a:cs typeface="Arial"/>
                <a:sym typeface="Arial"/>
              </a:rPr>
            </a:br>
            <a:endParaRPr lang="en-US" sz="12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There is also no voluntary consent when someone uses their power or authority to manipulate another person’s answer. For example, you cannot give consent to someone who has power or authority over you, such as an RA, TA, professor or someone you work for.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(Encouraged to connect this to PSI policy)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Legally, someone cannot consent when they are under the influence of drugs or alcohol</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rgbClr val="4285F4"/>
              </a:buClr>
              <a:buSzPts val="1400"/>
              <a:buFont typeface="Arial"/>
              <a:buNone/>
            </a:pPr>
            <a:r>
              <a:rPr lang="en-US" sz="1200" b="1" dirty="0">
                <a:latin typeface="Arial"/>
                <a:ea typeface="Arial"/>
                <a:cs typeface="Arial"/>
                <a:sym typeface="Arial"/>
              </a:rPr>
              <a:t>Consent is ongoing and continuously talked about </a:t>
            </a: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400"/>
              <a:buFont typeface="Arial"/>
              <a:buNone/>
            </a:pP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You must get consent before and at each stage of an sexual interaction</a:t>
            </a:r>
            <a:br>
              <a:rPr lang="en-US" sz="1200" dirty="0">
                <a:latin typeface="Arial"/>
                <a:ea typeface="Arial"/>
                <a:cs typeface="Arial"/>
                <a:sym typeface="Arial"/>
              </a:rPr>
            </a:b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You must get consent when the activity changes – like going from making out to touching their bum. </a:t>
            </a:r>
          </a:p>
          <a:p>
            <a:pPr marL="171450" lvl="0" indent="-82550" algn="l" rtl="0">
              <a:lnSpc>
                <a:spcPct val="100000"/>
              </a:lnSpc>
              <a:spcBef>
                <a:spcPts val="0"/>
              </a:spcBef>
              <a:spcAft>
                <a:spcPts val="0"/>
              </a:spcAft>
              <a:buClr>
                <a:srgbClr val="4285F4"/>
              </a:buClr>
              <a:buSzPts val="1400"/>
              <a:buFont typeface="Arial"/>
              <a:buNone/>
            </a:pP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You must get consent even if you have had a sexual interaction before, and even if you are dating or married. </a:t>
            </a:r>
            <a:br>
              <a:rPr lang="en-US" sz="1200" dirty="0">
                <a:latin typeface="Arial"/>
                <a:ea typeface="Arial"/>
                <a:cs typeface="Arial"/>
                <a:sym typeface="Arial"/>
              </a:rPr>
            </a:b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You should always pay attention to the other person’s body language. Even if you’ve been kissing for a while, and you notice changes, it’s important to check in with them about their needs. </a:t>
            </a:r>
            <a:br>
              <a:rPr lang="en-US" sz="1200" dirty="0">
                <a:latin typeface="Arial"/>
                <a:ea typeface="Arial"/>
                <a:cs typeface="Arial"/>
                <a:sym typeface="Arial"/>
              </a:rPr>
            </a:b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You should always check in with yourself, too!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400"/>
              <a:buFont typeface="Arial"/>
              <a:buNone/>
            </a:pPr>
            <a:r>
              <a:rPr lang="en-US" sz="1200" b="1" dirty="0">
                <a:latin typeface="Arial"/>
                <a:ea typeface="Arial"/>
                <a:cs typeface="Arial"/>
                <a:sym typeface="Arial"/>
              </a:rPr>
              <a:t>Consent can be taken away at any time </a:t>
            </a: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400"/>
              <a:buFont typeface="Arial"/>
              <a:buNone/>
            </a:pP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Nobody owes another person intimacy or sex. Not even if you are married or dating, if they bought you dinner, or if you have had sex before. </a:t>
            </a:r>
            <a:br>
              <a:rPr lang="en-US" sz="1200" dirty="0">
                <a:latin typeface="Arial"/>
                <a:ea typeface="Arial"/>
                <a:cs typeface="Arial"/>
                <a:sym typeface="Arial"/>
              </a:rPr>
            </a:b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100"/>
              <a:buChar char="•"/>
            </a:pPr>
            <a:r>
              <a:rPr lang="en-US" sz="1200" dirty="0">
                <a:latin typeface="Arial"/>
                <a:ea typeface="Arial"/>
                <a:cs typeface="Arial"/>
                <a:sym typeface="Arial"/>
              </a:rPr>
              <a:t>Everybody has the right to change their mind, take away consent, and have their needs respected. </a:t>
            </a:r>
            <a:br>
              <a:rPr lang="en-US" sz="1200" dirty="0">
                <a:latin typeface="Arial"/>
                <a:ea typeface="Arial"/>
                <a:cs typeface="Arial"/>
                <a:sym typeface="Arial"/>
              </a:rPr>
            </a:br>
            <a:endParaRPr lang="en-US" sz="1200" dirty="0">
              <a:latin typeface="Arial"/>
              <a:ea typeface="Arial"/>
              <a:cs typeface="Arial"/>
              <a:sym typeface="Arial"/>
            </a:endParaRPr>
          </a:p>
          <a:p>
            <a:pPr marL="171450" lvl="0" indent="-17145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Some people might use their words to take away consent; but silence and changes in their body language are also ways to communicate that message</a:t>
            </a:r>
          </a:p>
          <a:p>
            <a:pPr marL="457200" lvl="0" indent="0" algn="l" rtl="0">
              <a:lnSpc>
                <a:spcPct val="100000"/>
              </a:lnSpc>
              <a:spcBef>
                <a:spcPts val="0"/>
              </a:spcBef>
              <a:spcAft>
                <a:spcPts val="0"/>
              </a:spcAft>
              <a:buSzPts val="1400"/>
              <a:buNone/>
            </a:pPr>
            <a:endParaRPr lang="en-US" sz="1200" dirty="0">
              <a:latin typeface="Arial"/>
              <a:ea typeface="Arial"/>
              <a:cs typeface="Arial"/>
              <a:sym typeface="Arial"/>
            </a:endParaRPr>
          </a:p>
          <a:p>
            <a:pPr marL="0" lvl="0" indent="0" algn="l" rtl="0">
              <a:lnSpc>
                <a:spcPct val="100000"/>
              </a:lnSpc>
              <a:spcBef>
                <a:spcPts val="0"/>
              </a:spcBef>
              <a:spcAft>
                <a:spcPts val="0"/>
              </a:spcAft>
              <a:buSzPts val="1400"/>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2354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3 minutes (2 slides – Consent and SV in the Law; Age of Consent in Canada)</a:t>
            </a: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It’s important to note that there are many inadequacies with the legal definitions of sexual violence that leave many survivors out of the legal scope. For instance, there are many ways that people with disabilities are marginalized by definitions of incapability and capability to consent. (As well, women and girls with disabilities are disproportionately impacted by various forms of violence and abuse (DAWN Canada, 2019).) </a:t>
            </a:r>
            <a:endParaRPr lang="en-US" sz="8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89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100" b="1" dirty="0">
                <a:latin typeface="Arial"/>
                <a:ea typeface="Arial"/>
                <a:cs typeface="Arial"/>
                <a:sym typeface="Arial"/>
              </a:rPr>
              <a:t>5 minutes</a:t>
            </a:r>
          </a:p>
          <a:p>
            <a:pPr marL="0" lvl="0" indent="0" algn="l" rtl="0">
              <a:lnSpc>
                <a:spcPct val="100000"/>
              </a:lnSpc>
              <a:spcBef>
                <a:spcPts val="0"/>
              </a:spcBef>
              <a:spcAft>
                <a:spcPts val="0"/>
              </a:spcAft>
              <a:buClr>
                <a:schemeClr val="dk1"/>
              </a:buClr>
              <a:buSzPts val="1100"/>
              <a:buFont typeface="Arial"/>
              <a:buNone/>
            </a:pPr>
            <a:r>
              <a:rPr lang="en-US" sz="1100" b="1" dirty="0">
                <a:latin typeface="Arial"/>
                <a:ea typeface="Arial"/>
                <a:cs typeface="Arial"/>
                <a:sym typeface="Arial"/>
              </a:rPr>
              <a:t>Land Acknowledgement</a:t>
            </a:r>
          </a:p>
          <a:p>
            <a:pPr marL="457200" lvl="0"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Will have to be specific to location of facilitator as well as learners if training is delivered online</a:t>
            </a:r>
          </a:p>
          <a:p>
            <a:pPr marL="457200" lvl="0"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Share the link to: native-land.ca and encourage participants to visit, utilize and share </a:t>
            </a:r>
          </a:p>
          <a:p>
            <a:pPr marL="457200" lvl="0"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Facilitators are encouraged to discuss how their institution and/or campus unit/department is demonstrating accountability to the Indigenous communities and peoples whose land they are on</a:t>
            </a:r>
          </a:p>
          <a:p>
            <a:pPr marL="914400" lvl="1"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Specific work and collaborative projects in this area </a:t>
            </a:r>
          </a:p>
          <a:p>
            <a:pPr marL="457200" lvl="0"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Make a connection between land and consent - how this is an important connection because Canada as a nation is built upon a fundamental lack of consent of Indigenous peoples </a:t>
            </a:r>
          </a:p>
          <a:p>
            <a:pPr marL="0" lvl="0" indent="0" algn="l" rtl="0">
              <a:lnSpc>
                <a:spcPct val="100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“It is important to recognize the land today because some of the topics we are going to talk include boundaries and respect. This connects to which groups have power in our society. In particular, we continue to witness the historical and ongoing ways in which Indigenous peoples are denied land and bodily sovereignty within Canada by violence and force.”</a:t>
            </a:r>
          </a:p>
          <a:p>
            <a:pPr marL="457200" lvl="0" indent="-317500" algn="l" rtl="0">
              <a:lnSpc>
                <a:spcPct val="100000"/>
              </a:lnSpc>
              <a:spcBef>
                <a:spcPts val="0"/>
              </a:spcBef>
              <a:spcAft>
                <a:spcPts val="0"/>
              </a:spcAft>
              <a:buClr>
                <a:schemeClr val="dk1"/>
              </a:buClr>
              <a:buSzPts val="1400"/>
              <a:buChar char="-"/>
            </a:pPr>
            <a:r>
              <a:rPr lang="en-US" sz="1100" dirty="0">
                <a:latin typeface="Arial"/>
                <a:ea typeface="Arial"/>
                <a:cs typeface="Arial"/>
                <a:sym typeface="Arial"/>
              </a:rPr>
              <a:t>“Today we will talk about creating communities and cultures of care of respect, where everyone can learn and grow. We start by acknowledging the importance of recognizing the impacts on the land and lives of Indigenous peoples in Canada as our personal and collective action towards reconciliation.” </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557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4285F4"/>
              </a:buClr>
              <a:buSzPts val="1100"/>
              <a:buFont typeface="Arial"/>
              <a:buNone/>
            </a:pPr>
            <a:r>
              <a:rPr lang="en-US" sz="1200" b="1" dirty="0">
                <a:latin typeface="Arial"/>
                <a:ea typeface="Arial"/>
                <a:cs typeface="Arial"/>
                <a:sym typeface="Arial"/>
              </a:rPr>
              <a:t>3 minutes</a:t>
            </a:r>
          </a:p>
          <a:p>
            <a:pPr marL="0" lvl="0" indent="0" algn="l" rtl="0">
              <a:lnSpc>
                <a:spcPct val="100000"/>
              </a:lnSpc>
              <a:spcBef>
                <a:spcPts val="0"/>
              </a:spcBef>
              <a:spcAft>
                <a:spcPts val="0"/>
              </a:spcAft>
              <a:buClr>
                <a:srgbClr val="4285F4"/>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rgbClr val="4285F4"/>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rgbClr val="4285F4"/>
              </a:buClr>
              <a:buSzPts val="1100"/>
              <a:buFont typeface="Arial"/>
              <a:buNone/>
            </a:pPr>
            <a:r>
              <a:rPr lang="en-US" sz="1200" dirty="0">
                <a:latin typeface="Arial"/>
                <a:ea typeface="Arial"/>
                <a:cs typeface="Arial"/>
                <a:sym typeface="Arial"/>
              </a:rPr>
              <a:t>[Graphic adapted from </a:t>
            </a:r>
            <a:r>
              <a:rPr lang="en-US" sz="1200" i="1" dirty="0">
                <a:latin typeface="Arial"/>
                <a:ea typeface="Arial"/>
                <a:cs typeface="Arial"/>
                <a:sym typeface="Arial"/>
              </a:rPr>
              <a:t>Repairing Harm</a:t>
            </a:r>
            <a:r>
              <a:rPr lang="en-US" sz="1200" dirty="0">
                <a:latin typeface="Arial"/>
                <a:ea typeface="Arial"/>
                <a:cs typeface="Arial"/>
                <a:sym typeface="Arial"/>
              </a:rPr>
              <a:t> resource, April 2020, Thompson Rivers University]</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242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3 minutes </a:t>
            </a: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15000"/>
              </a:lnSpc>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[Image adapted from Repairing Harm Resource (April 2020) by Meaghan Haggerty and Amber Huva from Thompson Rivers University.]</a:t>
            </a:r>
            <a:endParaRPr lang="en-US" sz="1200" b="1"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7687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3 minutes</a:t>
            </a:r>
            <a:r>
              <a:rPr lang="en-US" sz="1200" dirty="0">
                <a:latin typeface="Arial"/>
                <a:ea typeface="Arial"/>
                <a:cs typeface="Arial"/>
                <a:sym typeface="Arial"/>
              </a:rPr>
              <a:t> </a:t>
            </a:r>
          </a:p>
          <a:p>
            <a:pPr marL="0" lvl="0" indent="0" algn="l" rtl="0">
              <a:lnSpc>
                <a:spcPct val="100000"/>
              </a:lnSpc>
              <a:spcBef>
                <a:spcPts val="0"/>
              </a:spcBef>
              <a:spcAft>
                <a:spcPts val="0"/>
              </a:spcAft>
              <a:buClr>
                <a:schemeClr val="dk1"/>
              </a:buClr>
              <a:buSzPts val="1100"/>
              <a:buFont typeface="Arial"/>
              <a:buNone/>
            </a:pPr>
            <a:r>
              <a:rPr lang="en-US" i="1" dirty="0">
                <a:solidFill>
                  <a:srgbClr val="FFFFFF"/>
                </a:solidFill>
                <a:latin typeface="Roboto"/>
                <a:ea typeface="Roboto"/>
                <a:cs typeface="Roboto"/>
                <a:sym typeface="Roboto"/>
              </a:rPr>
              <a:t>Note to facilitators: Choose one video depending on time, audience, etc.]</a:t>
            </a: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This and the following three videos can be a “conversation starter” about definitions of consent, asking for and giving consent, and building communities of consent. Provide a content warning to learners. While the videos use safe language to discuss sexual violence and consent, acknowledge that it still might be trauma reminder for some people. </a:t>
            </a:r>
            <a:endParaRPr lang="en-US" sz="1200" dirty="0">
              <a:solidFill>
                <a:srgbClr val="262626"/>
              </a:solidFill>
              <a:latin typeface="Arial"/>
              <a:ea typeface="Arial"/>
              <a:cs typeface="Arial"/>
              <a:sym typeface="Arial"/>
            </a:endParaRP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F2F: “We encourage you to take care of yourself and step aside if that feels safe or reach out to the facilitator during the upcoming break for a check-in.”</a:t>
            </a: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Online: “We invite you to take care of yourself and choose to no watch the video by silencing it or looking away from your computer screen for the next few minutes.” </a:t>
            </a: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Video Options:</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Have the Conversation” (</a:t>
            </a:r>
            <a:r>
              <a:rPr lang="en-US" sz="1200" u="sng" dirty="0">
                <a:solidFill>
                  <a:srgbClr val="4FC3F7"/>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https://www.youtube.com/watch?v=_XiMtPFJigc</a:t>
            </a:r>
            <a:r>
              <a:rPr lang="en-US" sz="1200" dirty="0">
                <a:latin typeface="Arial"/>
                <a:ea typeface="Arial"/>
                <a:cs typeface="Arial"/>
                <a:sym typeface="Arial"/>
              </a:rPr>
              <a:t>). This video was created by the University of Carleton and contains an encouraging, diverse and assertive message promoting the practice of consent. (2012, 1:36)</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“Let’s Talk About Consent” (</a:t>
            </a:r>
            <a:r>
              <a:rPr lang="en-US" sz="1200" u="sng" dirty="0">
                <a:solidFill>
                  <a:schemeClr val="hlink"/>
                </a:solidFill>
                <a:latin typeface="Arial"/>
                <a:ea typeface="Arial"/>
                <a:cs typeface="Arial"/>
                <a:sym typeface="Arial"/>
                <a:hlinkClick r:id="rId4"/>
              </a:rPr>
              <a:t>https://youtu.be/TBFCeGDVAdQ</a:t>
            </a:r>
            <a:r>
              <a:rPr lang="en-US" sz="1200" dirty="0">
                <a:latin typeface="Arial"/>
                <a:ea typeface="Arial"/>
                <a:cs typeface="Arial"/>
                <a:sym typeface="Arial"/>
              </a:rPr>
              <a:t>). </a:t>
            </a:r>
            <a:r>
              <a:rPr lang="en-US" sz="1100" dirty="0">
                <a:solidFill>
                  <a:srgbClr val="030303"/>
                </a:solidFill>
                <a:latin typeface="Roboto"/>
                <a:ea typeface="Roboto"/>
                <a:cs typeface="Roboto"/>
                <a:sym typeface="Roboto"/>
              </a:rPr>
              <a:t>Written, produced, and directed by NYU students and alumni, this short video reflects 18 hours of interviews with students and recent grads at NYU and across New York City who shared what consent means to them, and the importance of starting a brave conversation on campus (2014, 3:43)</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a:t>
            </a:r>
            <a:r>
              <a:rPr lang="en-US" sz="1200" u="sng" dirty="0">
                <a:solidFill>
                  <a:schemeClr val="hlink"/>
                </a:solidFill>
                <a:latin typeface="Arial"/>
                <a:ea typeface="Arial"/>
                <a:cs typeface="Arial"/>
                <a:sym typeface="Arial"/>
                <a:hlinkClick r:id="rId5"/>
              </a:rPr>
              <a:t>https://youtu.be/7SWFM0NMhvw</a:t>
            </a:r>
            <a:r>
              <a:rPr lang="en-US" sz="1200" dirty="0">
                <a:latin typeface="Arial"/>
                <a:ea typeface="Arial"/>
                <a:cs typeface="Arial"/>
                <a:sym typeface="Arial"/>
              </a:rPr>
              <a:t>). This animated video developed by </a:t>
            </a:r>
            <a:r>
              <a:rPr lang="en-US" sz="1200" dirty="0">
                <a:solidFill>
                  <a:srgbClr val="262626"/>
                </a:solidFill>
                <a:latin typeface="Arial"/>
                <a:ea typeface="Arial"/>
                <a:cs typeface="Arial"/>
                <a:sym typeface="Arial"/>
              </a:rPr>
              <a:t>Thompson Rivers University defines consent and describes consent in both everyday and sexual relationships (2018, 3:01).</a:t>
            </a:r>
          </a:p>
          <a:p>
            <a:pPr marL="457200" lvl="0" indent="-298450" algn="l" rtl="0">
              <a:lnSpc>
                <a:spcPct val="100000"/>
              </a:lnSpc>
              <a:spcBef>
                <a:spcPts val="0"/>
              </a:spcBef>
              <a:spcAft>
                <a:spcPts val="0"/>
              </a:spcAft>
              <a:buClr>
                <a:srgbClr val="262626"/>
              </a:buClr>
              <a:buSzPts val="1100"/>
              <a:buFont typeface="Arial"/>
              <a:buAutoNum type="arabicPeriod"/>
            </a:pPr>
            <a:r>
              <a:rPr lang="en-US" sz="1200" dirty="0">
                <a:solidFill>
                  <a:srgbClr val="262626"/>
                </a:solidFill>
                <a:latin typeface="Arial"/>
                <a:ea typeface="Arial"/>
                <a:cs typeface="Arial"/>
                <a:sym typeface="Arial"/>
              </a:rPr>
              <a:t>“Tea Consent” (</a:t>
            </a:r>
            <a:r>
              <a:rPr lang="en-US" sz="1200" u="sng" dirty="0">
                <a:solidFill>
                  <a:schemeClr val="hlink"/>
                </a:solidFill>
                <a:latin typeface="Arial"/>
                <a:ea typeface="Arial"/>
                <a:cs typeface="Arial"/>
                <a:sym typeface="Arial"/>
                <a:hlinkClick r:id="rId6"/>
              </a:rPr>
              <a:t>https://youtu.be/oQbei5JGiT8</a:t>
            </a:r>
            <a:r>
              <a:rPr lang="en-US" sz="1200" dirty="0">
                <a:solidFill>
                  <a:srgbClr val="262626"/>
                </a:solidFill>
                <a:latin typeface="Arial"/>
                <a:ea typeface="Arial"/>
                <a:cs typeface="Arial"/>
                <a:sym typeface="Arial"/>
              </a:rPr>
              <a:t>). This viral video asks viewers to think about consent as a cup of tea. (2014, 2:50)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128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3 minutes</a:t>
            </a:r>
            <a:r>
              <a:rPr lang="en-US" sz="1200" dirty="0">
                <a:latin typeface="Arial"/>
                <a:ea typeface="Arial"/>
                <a:cs typeface="Arial"/>
                <a:sym typeface="Arial"/>
              </a:rPr>
              <a:t>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Each of these short videos can be a “conversation starter” about definitions of consent, asking for and giving consent, and building communities of consent. Provide a content warning to learners. While the videos use safe language to discuss sexual violence and consent, acknowledge that it still might be trauma reminder for some people. </a:t>
            </a:r>
            <a:endParaRPr lang="en-US" sz="1200" dirty="0">
              <a:solidFill>
                <a:srgbClr val="262626"/>
              </a:solidFill>
              <a:latin typeface="Arial"/>
              <a:ea typeface="Arial"/>
              <a:cs typeface="Arial"/>
              <a:sym typeface="Arial"/>
            </a:endParaRP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F2F: “We encourage you to take care of yourself and step aside if that feels safe or reach out to the facilitator during the upcoming break for a check-in.”</a:t>
            </a: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Online: “We invite you to take care of yourself and choose to no watch the video by silencing it or looking away from your computer screen for the next few minutes.” </a:t>
            </a: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Video Options:</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Have the Conversation” (</a:t>
            </a:r>
            <a:r>
              <a:rPr lang="en-US" sz="1200" u="sng" dirty="0">
                <a:solidFill>
                  <a:srgbClr val="4FC3F7"/>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https://www.youtube.com/watch?v=_XiMtPFJigc</a:t>
            </a:r>
            <a:r>
              <a:rPr lang="en-US" sz="1200" dirty="0">
                <a:latin typeface="Arial"/>
                <a:ea typeface="Arial"/>
                <a:cs typeface="Arial"/>
                <a:sym typeface="Arial"/>
              </a:rPr>
              <a:t>). This video was created by the University of Carleton and contains an encouraging, diverse and assertive message promoting the practice of consent. (2012, 1:36)</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“Let’s Talk About Consent” (</a:t>
            </a:r>
            <a:r>
              <a:rPr lang="en-US" sz="1200" u="sng" dirty="0">
                <a:solidFill>
                  <a:schemeClr val="hlink"/>
                </a:solidFill>
                <a:latin typeface="Arial"/>
                <a:ea typeface="Arial"/>
                <a:cs typeface="Arial"/>
                <a:sym typeface="Arial"/>
                <a:hlinkClick r:id="rId4"/>
              </a:rPr>
              <a:t>https://youtu.be/TBFCeGDVAdQ</a:t>
            </a:r>
            <a:r>
              <a:rPr lang="en-US" sz="1200" dirty="0">
                <a:latin typeface="Arial"/>
                <a:ea typeface="Arial"/>
                <a:cs typeface="Arial"/>
                <a:sym typeface="Arial"/>
              </a:rPr>
              <a:t>). </a:t>
            </a:r>
            <a:r>
              <a:rPr lang="en-US" sz="1100" dirty="0">
                <a:solidFill>
                  <a:srgbClr val="030303"/>
                </a:solidFill>
                <a:latin typeface="Roboto"/>
                <a:ea typeface="Roboto"/>
                <a:cs typeface="Roboto"/>
                <a:sym typeface="Roboto"/>
              </a:rPr>
              <a:t>Written, produced, and directed by NYU students and alumni, this short video reflects 18 hours of interviews with students and recent grads at NYU and across New York City who shared what consent means to them, and the importance of starting a brave conversation on campus (2014, 3:43)</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a:t>
            </a:r>
            <a:r>
              <a:rPr lang="en-US" sz="1200" u="sng" dirty="0">
                <a:solidFill>
                  <a:schemeClr val="hlink"/>
                </a:solidFill>
                <a:latin typeface="Arial"/>
                <a:ea typeface="Arial"/>
                <a:cs typeface="Arial"/>
                <a:sym typeface="Arial"/>
                <a:hlinkClick r:id="rId5"/>
              </a:rPr>
              <a:t>https://youtu.be/7SWFM0NMhvw</a:t>
            </a:r>
            <a:r>
              <a:rPr lang="en-US" sz="1200" dirty="0">
                <a:latin typeface="Arial"/>
                <a:ea typeface="Arial"/>
                <a:cs typeface="Arial"/>
                <a:sym typeface="Arial"/>
              </a:rPr>
              <a:t>). This animated video developed by </a:t>
            </a:r>
            <a:r>
              <a:rPr lang="en-US" sz="1200" dirty="0">
                <a:solidFill>
                  <a:srgbClr val="262626"/>
                </a:solidFill>
                <a:latin typeface="Arial"/>
                <a:ea typeface="Arial"/>
                <a:cs typeface="Arial"/>
                <a:sym typeface="Arial"/>
              </a:rPr>
              <a:t>Thompson Rivers University defines consent and describes consent in both everyday and sexual relationships (2018, 3:01).</a:t>
            </a:r>
          </a:p>
          <a:p>
            <a:pPr marL="457200" lvl="0" indent="-298450" algn="l" rtl="0">
              <a:lnSpc>
                <a:spcPct val="100000"/>
              </a:lnSpc>
              <a:spcBef>
                <a:spcPts val="0"/>
              </a:spcBef>
              <a:spcAft>
                <a:spcPts val="0"/>
              </a:spcAft>
              <a:buClr>
                <a:srgbClr val="262626"/>
              </a:buClr>
              <a:buSzPts val="1100"/>
              <a:buFont typeface="Arial"/>
              <a:buAutoNum type="arabicPeriod"/>
            </a:pPr>
            <a:r>
              <a:rPr lang="en-US" sz="1200" dirty="0">
                <a:solidFill>
                  <a:srgbClr val="262626"/>
                </a:solidFill>
                <a:latin typeface="Arial"/>
                <a:ea typeface="Arial"/>
                <a:cs typeface="Arial"/>
                <a:sym typeface="Arial"/>
              </a:rPr>
              <a:t>“Tea Consent” (</a:t>
            </a:r>
            <a:r>
              <a:rPr lang="en-US" sz="1200" u="sng" dirty="0">
                <a:solidFill>
                  <a:schemeClr val="hlink"/>
                </a:solidFill>
                <a:latin typeface="Arial"/>
                <a:ea typeface="Arial"/>
                <a:cs typeface="Arial"/>
                <a:sym typeface="Arial"/>
                <a:hlinkClick r:id="rId6"/>
              </a:rPr>
              <a:t>https://youtu.be/oQbei5JGiT8</a:t>
            </a:r>
            <a:r>
              <a:rPr lang="en-US" sz="1200" dirty="0">
                <a:solidFill>
                  <a:srgbClr val="262626"/>
                </a:solidFill>
                <a:latin typeface="Arial"/>
                <a:ea typeface="Arial"/>
                <a:cs typeface="Arial"/>
                <a:sym typeface="Arial"/>
              </a:rPr>
              <a:t>). This viral video asks viewers to think about consent as a cup of tea. (2014, 2:50)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938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3 minutes</a:t>
            </a:r>
            <a:r>
              <a:rPr lang="en-US" sz="1200" dirty="0">
                <a:latin typeface="Arial"/>
                <a:ea typeface="Arial"/>
                <a:cs typeface="Arial"/>
                <a:sym typeface="Arial"/>
              </a:rPr>
              <a:t>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Each of these short videos can be a “conversation starter” about definitions of consent, asking for and giving consent, and building communities of consent. Provide a content warning to learners. While the videos use safe language to discuss sexual violence and consent, acknowledge that it still might be trauma reminder for some people. </a:t>
            </a:r>
            <a:endParaRPr lang="en-US" sz="1200" dirty="0">
              <a:solidFill>
                <a:srgbClr val="262626"/>
              </a:solidFill>
              <a:latin typeface="Arial"/>
              <a:ea typeface="Arial"/>
              <a:cs typeface="Arial"/>
              <a:sym typeface="Arial"/>
            </a:endParaRP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F2F: “We encourage you to take care of yourself and step aside if that feels safe or reach out to the facilitator during the upcoming break for a check-in.”</a:t>
            </a: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Online: “We invite you to take care of yourself and choose to no watch the video by silencing it or looking away from your computer screen for the next few minutes.” </a:t>
            </a: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Video Options:</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Have the Conversation” (</a:t>
            </a:r>
            <a:r>
              <a:rPr lang="en-US" sz="1200" u="sng" dirty="0">
                <a:solidFill>
                  <a:srgbClr val="4FC3F7"/>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https://www.youtube.com/watch?v=_XiMtPFJigc</a:t>
            </a:r>
            <a:r>
              <a:rPr lang="en-US" sz="1200" dirty="0">
                <a:latin typeface="Arial"/>
                <a:ea typeface="Arial"/>
                <a:cs typeface="Arial"/>
                <a:sym typeface="Arial"/>
              </a:rPr>
              <a:t>). This video was created by the University of Carleton and contains an encouraging, diverse and assertive message promoting the practice of consent. (2012, 1:36)</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“Let’s Talk About Consent” (</a:t>
            </a:r>
            <a:r>
              <a:rPr lang="en-US" sz="1200" u="sng" dirty="0">
                <a:solidFill>
                  <a:schemeClr val="hlink"/>
                </a:solidFill>
                <a:latin typeface="Arial"/>
                <a:ea typeface="Arial"/>
                <a:cs typeface="Arial"/>
                <a:sym typeface="Arial"/>
                <a:hlinkClick r:id="rId4"/>
              </a:rPr>
              <a:t>https://youtu.be/TBFCeGDVAdQ</a:t>
            </a:r>
            <a:r>
              <a:rPr lang="en-US" sz="1200" dirty="0">
                <a:latin typeface="Arial"/>
                <a:ea typeface="Arial"/>
                <a:cs typeface="Arial"/>
                <a:sym typeface="Arial"/>
              </a:rPr>
              <a:t>). </a:t>
            </a:r>
            <a:r>
              <a:rPr lang="en-US" sz="1100" dirty="0">
                <a:solidFill>
                  <a:srgbClr val="030303"/>
                </a:solidFill>
                <a:latin typeface="Roboto"/>
                <a:ea typeface="Roboto"/>
                <a:cs typeface="Roboto"/>
                <a:sym typeface="Roboto"/>
              </a:rPr>
              <a:t>Written, produced, and directed by NYU students and alumni, this short video reflects 18 hours of interviews with students and recent grads at NYU and across New York City who shared what consent means to them, and the importance of starting a brave conversation on campus (2014, 3:43)</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a:t>
            </a:r>
            <a:r>
              <a:rPr lang="en-US" sz="1200" u="sng" dirty="0">
                <a:solidFill>
                  <a:schemeClr val="hlink"/>
                </a:solidFill>
                <a:latin typeface="Arial"/>
                <a:ea typeface="Arial"/>
                <a:cs typeface="Arial"/>
                <a:sym typeface="Arial"/>
                <a:hlinkClick r:id="rId5"/>
              </a:rPr>
              <a:t>https://youtu.be/7SWFM0NMhvw</a:t>
            </a:r>
            <a:r>
              <a:rPr lang="en-US" sz="1200" dirty="0">
                <a:latin typeface="Arial"/>
                <a:ea typeface="Arial"/>
                <a:cs typeface="Arial"/>
                <a:sym typeface="Arial"/>
              </a:rPr>
              <a:t>). This animated video developed by </a:t>
            </a:r>
            <a:r>
              <a:rPr lang="en-US" sz="1200" dirty="0">
                <a:solidFill>
                  <a:srgbClr val="262626"/>
                </a:solidFill>
                <a:latin typeface="Arial"/>
                <a:ea typeface="Arial"/>
                <a:cs typeface="Arial"/>
                <a:sym typeface="Arial"/>
              </a:rPr>
              <a:t>Thompson Rivers University defines consent and describes consent in both everyday and sexual relationships (2018, 3:01).</a:t>
            </a:r>
          </a:p>
          <a:p>
            <a:pPr marL="457200" lvl="0" indent="-298450" algn="l" rtl="0">
              <a:lnSpc>
                <a:spcPct val="100000"/>
              </a:lnSpc>
              <a:spcBef>
                <a:spcPts val="0"/>
              </a:spcBef>
              <a:spcAft>
                <a:spcPts val="0"/>
              </a:spcAft>
              <a:buClr>
                <a:srgbClr val="262626"/>
              </a:buClr>
              <a:buSzPts val="1100"/>
              <a:buFont typeface="Arial"/>
              <a:buAutoNum type="arabicPeriod"/>
            </a:pPr>
            <a:r>
              <a:rPr lang="en-US" sz="1200" dirty="0">
                <a:solidFill>
                  <a:srgbClr val="262626"/>
                </a:solidFill>
                <a:latin typeface="Arial"/>
                <a:ea typeface="Arial"/>
                <a:cs typeface="Arial"/>
                <a:sym typeface="Arial"/>
              </a:rPr>
              <a:t>“Tea Consent” (</a:t>
            </a:r>
            <a:r>
              <a:rPr lang="en-US" sz="1200" u="sng" dirty="0">
                <a:solidFill>
                  <a:schemeClr val="hlink"/>
                </a:solidFill>
                <a:latin typeface="Arial"/>
                <a:ea typeface="Arial"/>
                <a:cs typeface="Arial"/>
                <a:sym typeface="Arial"/>
                <a:hlinkClick r:id="rId6"/>
              </a:rPr>
              <a:t>https://youtu.be/oQbei5JGiT8</a:t>
            </a:r>
            <a:r>
              <a:rPr lang="en-US" sz="1200" dirty="0">
                <a:solidFill>
                  <a:srgbClr val="262626"/>
                </a:solidFill>
                <a:latin typeface="Arial"/>
                <a:ea typeface="Arial"/>
                <a:cs typeface="Arial"/>
                <a:sym typeface="Arial"/>
              </a:rPr>
              <a:t>). This viral video asks viewers to think about consent as a cup of tea. (2014, 2:50)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111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3 minutes</a:t>
            </a:r>
            <a:r>
              <a:rPr lang="en-US" sz="1200" dirty="0">
                <a:latin typeface="Arial"/>
                <a:ea typeface="Arial"/>
                <a:cs typeface="Arial"/>
                <a:sym typeface="Arial"/>
              </a:rPr>
              <a:t>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Each of these short videos can be a “conversation starter” about definitions of consent, asking for and giving consent, and building communities of consent. Provide a content warning to learners. While the videos use safe language to discuss sexual violence and consent, acknowledge that it still might be trauma reminder for some people. </a:t>
            </a:r>
            <a:endParaRPr lang="en-US" sz="1200" dirty="0">
              <a:solidFill>
                <a:srgbClr val="262626"/>
              </a:solidFill>
              <a:latin typeface="Arial"/>
              <a:ea typeface="Arial"/>
              <a:cs typeface="Arial"/>
              <a:sym typeface="Arial"/>
            </a:endParaRP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F2F: “We encourage you to take care of yourself and step aside if that feels safe or reach out to the facilitator during the upcoming break for a check-in.”</a:t>
            </a:r>
          </a:p>
          <a:p>
            <a:pPr marL="457200" lvl="0" indent="0" algn="l" rtl="0">
              <a:spcBef>
                <a:spcPts val="0"/>
              </a:spcBef>
              <a:spcAft>
                <a:spcPts val="0"/>
              </a:spcAft>
              <a:buClr>
                <a:srgbClr val="262626"/>
              </a:buClr>
              <a:buSzPts val="1100"/>
              <a:buFont typeface="Arial"/>
              <a:buNone/>
            </a:pPr>
            <a:r>
              <a:rPr lang="en-US" sz="1200" dirty="0">
                <a:solidFill>
                  <a:srgbClr val="262626"/>
                </a:solidFill>
                <a:latin typeface="Arial"/>
                <a:ea typeface="Arial"/>
                <a:cs typeface="Arial"/>
                <a:sym typeface="Arial"/>
              </a:rPr>
              <a:t>Online: “We invite you to take care of yourself and choose to no watch the video by silencing it or looking away from your computer screen for the next few minutes.” </a:t>
            </a: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Video Options:</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Have the Conversation” (</a:t>
            </a:r>
            <a:r>
              <a:rPr lang="en-US" sz="1200" u="sng" dirty="0">
                <a:solidFill>
                  <a:srgbClr val="4FC3F7"/>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https://www.youtube.com/watch?v=_XiMtPFJigc</a:t>
            </a:r>
            <a:r>
              <a:rPr lang="en-US" sz="1200" dirty="0">
                <a:latin typeface="Arial"/>
                <a:ea typeface="Arial"/>
                <a:cs typeface="Arial"/>
                <a:sym typeface="Arial"/>
              </a:rPr>
              <a:t>). This video was created by the University of Carleton and contains an encouraging, diverse and assertive message promoting the practice of consent. (2012, 1:36)</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“Let’s Talk About Consent” (</a:t>
            </a:r>
            <a:r>
              <a:rPr lang="en-US" sz="1200" u="sng" dirty="0">
                <a:solidFill>
                  <a:schemeClr val="hlink"/>
                </a:solidFill>
                <a:latin typeface="Arial"/>
                <a:ea typeface="Arial"/>
                <a:cs typeface="Arial"/>
                <a:sym typeface="Arial"/>
                <a:hlinkClick r:id="rId4"/>
              </a:rPr>
              <a:t>https://youtu.be/TBFCeGDVAdQ</a:t>
            </a:r>
            <a:r>
              <a:rPr lang="en-US" sz="1200" dirty="0">
                <a:latin typeface="Arial"/>
                <a:ea typeface="Arial"/>
                <a:cs typeface="Arial"/>
                <a:sym typeface="Arial"/>
              </a:rPr>
              <a:t>). </a:t>
            </a:r>
            <a:r>
              <a:rPr lang="en-US" sz="1100" dirty="0">
                <a:solidFill>
                  <a:srgbClr val="030303"/>
                </a:solidFill>
                <a:latin typeface="Roboto"/>
                <a:ea typeface="Roboto"/>
                <a:cs typeface="Roboto"/>
                <a:sym typeface="Roboto"/>
              </a:rPr>
              <a:t>Written, produced, and directed by NYU students and alumni, this short video reflects 18 hours of interviews with students and recent grads at NYU and across New York City who shared what consent means to them, and the importance of starting a brave conversation on campus (2014, 3:43)</a:t>
            </a:r>
          </a:p>
          <a:p>
            <a:pPr marL="457200" lvl="0" indent="-298450" algn="l" rtl="0">
              <a:lnSpc>
                <a:spcPct val="100000"/>
              </a:lnSpc>
              <a:spcBef>
                <a:spcPts val="0"/>
              </a:spcBef>
              <a:spcAft>
                <a:spcPts val="0"/>
              </a:spcAft>
              <a:buSzPts val="1100"/>
              <a:buFont typeface="Arial"/>
              <a:buAutoNum type="arabicPeriod"/>
            </a:pPr>
            <a:r>
              <a:rPr lang="en-US" sz="1200" dirty="0">
                <a:latin typeface="Arial"/>
                <a:ea typeface="Arial"/>
                <a:cs typeface="Arial"/>
                <a:sym typeface="Arial"/>
              </a:rPr>
              <a:t>“Consent.” (</a:t>
            </a:r>
            <a:r>
              <a:rPr lang="en-US" sz="1200" u="sng" dirty="0">
                <a:solidFill>
                  <a:schemeClr val="hlink"/>
                </a:solidFill>
                <a:latin typeface="Arial"/>
                <a:ea typeface="Arial"/>
                <a:cs typeface="Arial"/>
                <a:sym typeface="Arial"/>
                <a:hlinkClick r:id="rId5"/>
              </a:rPr>
              <a:t>https://youtu.be/7SWFM0NMhvw</a:t>
            </a:r>
            <a:r>
              <a:rPr lang="en-US" sz="1200" dirty="0">
                <a:latin typeface="Arial"/>
                <a:ea typeface="Arial"/>
                <a:cs typeface="Arial"/>
                <a:sym typeface="Arial"/>
              </a:rPr>
              <a:t>). This animated video developed by </a:t>
            </a:r>
            <a:r>
              <a:rPr lang="en-US" sz="1200" dirty="0">
                <a:solidFill>
                  <a:srgbClr val="262626"/>
                </a:solidFill>
                <a:latin typeface="Arial"/>
                <a:ea typeface="Arial"/>
                <a:cs typeface="Arial"/>
                <a:sym typeface="Arial"/>
              </a:rPr>
              <a:t>Thompson Rivers University defines consent and describes consent in both everyday and sexual relationships (2018, 3:01).</a:t>
            </a:r>
          </a:p>
          <a:p>
            <a:pPr marL="457200" lvl="0" indent="-298450" algn="l" rtl="0">
              <a:lnSpc>
                <a:spcPct val="100000"/>
              </a:lnSpc>
              <a:spcBef>
                <a:spcPts val="0"/>
              </a:spcBef>
              <a:spcAft>
                <a:spcPts val="0"/>
              </a:spcAft>
              <a:buClr>
                <a:srgbClr val="262626"/>
              </a:buClr>
              <a:buSzPts val="1100"/>
              <a:buFont typeface="Arial"/>
              <a:buAutoNum type="arabicPeriod"/>
            </a:pPr>
            <a:r>
              <a:rPr lang="en-US" sz="1200" dirty="0">
                <a:solidFill>
                  <a:srgbClr val="262626"/>
                </a:solidFill>
                <a:latin typeface="Arial"/>
                <a:ea typeface="Arial"/>
                <a:cs typeface="Arial"/>
                <a:sym typeface="Arial"/>
              </a:rPr>
              <a:t>“Tea Consent” (</a:t>
            </a:r>
            <a:r>
              <a:rPr lang="en-US" sz="1200" u="sng" dirty="0">
                <a:solidFill>
                  <a:schemeClr val="hlink"/>
                </a:solidFill>
                <a:latin typeface="Arial"/>
                <a:ea typeface="Arial"/>
                <a:cs typeface="Arial"/>
                <a:sym typeface="Arial"/>
                <a:hlinkClick r:id="rId6"/>
              </a:rPr>
              <a:t>https://youtu.be/oQbei5JGiT8</a:t>
            </a:r>
            <a:r>
              <a:rPr lang="en-US" sz="1200" dirty="0">
                <a:solidFill>
                  <a:srgbClr val="262626"/>
                </a:solidFill>
                <a:latin typeface="Arial"/>
                <a:ea typeface="Arial"/>
                <a:cs typeface="Arial"/>
                <a:sym typeface="Arial"/>
              </a:rPr>
              <a:t>). This viral video asks viewers to think about consent as a cup of tea. (2014, 2:50)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630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8 minutes </a:t>
            </a: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Facilitate a large group discussion with learners. Ask for their reflections on consent and what it looks like when initiating relationships, friendships, flirting, online dating, dating, kissing, in sexual connections and so on…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Make connections between learners’ responses and the themes in this training - how can learners continue to keep practicing consent or engaging in a consent based culture.</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marR="114300" lvl="0" indent="0" algn="l" rtl="0">
              <a:lnSpc>
                <a:spcPct val="142857"/>
              </a:lnSpc>
              <a:spcBef>
                <a:spcPts val="500"/>
              </a:spcBef>
              <a:spcAft>
                <a:spcPts val="0"/>
              </a:spcAft>
              <a:buClr>
                <a:srgbClr val="4285F4"/>
              </a:buClr>
              <a:buSzPts val="1100"/>
              <a:buFont typeface="Arial"/>
              <a:buNone/>
            </a:pPr>
            <a:r>
              <a:rPr lang="en-US" sz="1100" dirty="0">
                <a:solidFill>
                  <a:srgbClr val="3C4043"/>
                </a:solidFill>
                <a:highlight>
                  <a:schemeClr val="lt1"/>
                </a:highlight>
                <a:latin typeface="Roboto"/>
                <a:ea typeface="Roboto"/>
                <a:cs typeface="Roboto"/>
                <a:sym typeface="Roboto"/>
              </a:rPr>
              <a:t>This activity will allow for everyone's participation, and should elicit specific details about what the individual understands or does not understand about what is consent</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Online: Have this activity presented in the white board so people can type if they feel shy or have a limitation to chat/conversation. </a:t>
            </a: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F2F: Have box and sticky notes of the same color ready for people to drop their questions and comments to this box in case they feel much safer that way.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85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We’ve started off today exploring what consent means in a large context, and now we will look at how power dynamics and consent play out in our everyday lives and relationships </a:t>
            </a:r>
          </a:p>
          <a:p>
            <a:pPr marL="45720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Like in a movie or TV show, scripts are a set of expectations about how we </a:t>
            </a:r>
            <a:r>
              <a:rPr lang="en-US" sz="1200" i="1" dirty="0">
                <a:latin typeface="Arial"/>
                <a:ea typeface="Arial"/>
                <a:cs typeface="Arial"/>
                <a:sym typeface="Arial"/>
              </a:rPr>
              <a:t>should</a:t>
            </a:r>
            <a:r>
              <a:rPr lang="en-US" sz="1200" dirty="0">
                <a:latin typeface="Arial"/>
                <a:ea typeface="Arial"/>
                <a:cs typeface="Arial"/>
                <a:sym typeface="Arial"/>
              </a:rPr>
              <a:t> act in social situations. </a:t>
            </a:r>
            <a:br>
              <a:rPr lang="en-US" sz="1200" dirty="0">
                <a:latin typeface="Arial"/>
                <a:ea typeface="Arial"/>
                <a:cs typeface="Arial"/>
                <a:sym typeface="Arial"/>
              </a:rPr>
            </a:br>
            <a:endParaRPr lang="en-US" sz="1200" dirty="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Social scripts can be helpful when we first visit or move to a new community to help us navigate situations we might not be familiar with. But there are also social scripts that might not help us as much. Instead, it can create some challenges for us – especially when we want to go against the script. </a:t>
            </a: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In addition, many of these scripts are based on </a:t>
            </a:r>
            <a:r>
              <a:rPr lang="en-US" sz="1200" i="1" dirty="0">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stereotypes</a:t>
            </a:r>
            <a:r>
              <a:rPr lang="en-US" sz="1200" dirty="0">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 socially perpetuated ideas about how certain groups of people should behave, and who deserves to be heard or not in different situations </a:t>
            </a:r>
            <a:endParaRPr lang="en-US" sz="1200" dirty="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US" sz="1200" dirty="0">
                <a:latin typeface="Arial"/>
                <a:ea typeface="Arial"/>
                <a:cs typeface="Arial"/>
                <a:sym typeface="Arial"/>
              </a:rPr>
              <a:t>In many cases, these scripts impact our ability to say or to hear “no”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[Facilitators are encouraged to use examples from pop culture, for instance, as examples of a place where we might learn dating scripts. Adapt examples so they are relevant to audience; the discussion should focus on how power and control show up in social norms portrayed around dating and sex]</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[image is from SASC RTD presentation]</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3516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4285F4"/>
              </a:buClr>
              <a:buSzPts val="1100"/>
              <a:buFont typeface="Arial"/>
              <a:buNone/>
            </a:pPr>
            <a:r>
              <a:rPr lang="en-US" sz="1200" b="1" dirty="0">
                <a:latin typeface="Arial"/>
                <a:ea typeface="Arial"/>
                <a:cs typeface="Arial"/>
                <a:sym typeface="Arial"/>
              </a:rPr>
              <a:t>2 mins</a:t>
            </a: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In order for us to build communities of consent and relationships of consent with one another, it’s really important to learn about and practice our own boundaries. </a:t>
            </a: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This is also about developing different scripts that we can keep in our back pocket to navigate future situations </a:t>
            </a:r>
          </a:p>
          <a:p>
            <a:pPr marL="457200" lvl="0" indent="-317500" algn="l" rtl="0">
              <a:lnSpc>
                <a:spcPct val="100000"/>
              </a:lnSpc>
              <a:spcBef>
                <a:spcPts val="0"/>
              </a:spcBef>
              <a:spcAft>
                <a:spcPts val="0"/>
              </a:spcAft>
              <a:buClr>
                <a:schemeClr val="dk1"/>
              </a:buClr>
              <a:buSzPts val="1400"/>
              <a:buChar char="-"/>
            </a:pPr>
            <a:r>
              <a:rPr lang="en-US" sz="1200" dirty="0">
                <a:latin typeface="Arial"/>
                <a:ea typeface="Arial"/>
                <a:cs typeface="Arial"/>
                <a:sym typeface="Arial"/>
              </a:rPr>
              <a:t>Boundaries are about how we know what we want to say no and yes to and how we communicate these with one another. This includes our ability to receive a no from someone else</a:t>
            </a:r>
          </a:p>
          <a:p>
            <a:pPr marL="0" lvl="0" indent="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100"/>
              <a:buFont typeface="Arial"/>
              <a:buNone/>
            </a:pPr>
            <a:r>
              <a:rPr lang="en-US" sz="1200" dirty="0">
                <a:latin typeface="Arial"/>
                <a:ea typeface="Arial"/>
                <a:cs typeface="Arial"/>
                <a:sym typeface="Arial"/>
              </a:rPr>
              <a:t>[images from Supporting Survivors presentation]</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0574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sz="1100" b="1" dirty="0">
                <a:latin typeface="Arial"/>
                <a:ea typeface="Arial"/>
                <a:cs typeface="Arial"/>
                <a:sym typeface="Arial"/>
              </a:rPr>
              <a:t>Please refer to the Activities section of the Facilitator Guide: Building Communities of Consent</a:t>
            </a:r>
          </a:p>
          <a:p>
            <a:pPr marL="0" lvl="0" indent="0" algn="l" rtl="0">
              <a:lnSpc>
                <a:spcPct val="100000"/>
              </a:lnSpc>
              <a:spcBef>
                <a:spcPts val="0"/>
              </a:spcBef>
              <a:spcAft>
                <a:spcPts val="0"/>
              </a:spcAft>
              <a:buClr>
                <a:schemeClr val="dk1"/>
              </a:buClr>
              <a:buSzPts val="1400"/>
              <a:buFont typeface="Arial"/>
              <a:buNone/>
            </a:pPr>
            <a:endParaRPr lang="en-US" sz="1100" b="1" dirty="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r>
              <a:rPr lang="en-US" i="1" dirty="0">
                <a:latin typeface="Arial"/>
                <a:ea typeface="Arial"/>
                <a:cs typeface="Arial"/>
                <a:sym typeface="Arial"/>
              </a:rPr>
              <a:t>“There are many opportunities to practice consent in our everyday lives and hopefully after this activity you will have some skills you can take with you, to have in your back pocket to reference and practice with others. activity is a learning and practice opportunity to obtain consent and to practice setting boundaries” </a:t>
            </a: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This activity can be done in groups of 3-5. </a:t>
            </a:r>
          </a:p>
          <a:p>
            <a:pPr marL="914400" lvl="0" indent="-304800" algn="l" rtl="0">
              <a:lnSpc>
                <a:spcPct val="115000"/>
              </a:lnSpc>
              <a:spcBef>
                <a:spcPts val="0"/>
              </a:spcBef>
              <a:spcAft>
                <a:spcPts val="0"/>
              </a:spcAft>
              <a:buClr>
                <a:schemeClr val="dk1"/>
              </a:buClr>
              <a:buSzPts val="1200"/>
              <a:buChar char="●"/>
            </a:pPr>
            <a:r>
              <a:rPr lang="en-US" b="1" dirty="0">
                <a:latin typeface="Arial"/>
                <a:ea typeface="Arial"/>
                <a:cs typeface="Arial"/>
                <a:sym typeface="Arial"/>
              </a:rPr>
              <a:t>Person 1:</a:t>
            </a:r>
            <a:r>
              <a:rPr lang="en-US" dirty="0">
                <a:latin typeface="Arial"/>
                <a:ea typeface="Arial"/>
                <a:cs typeface="Arial"/>
                <a:sym typeface="Arial"/>
              </a:rPr>
              <a:t> Asks for consent.</a:t>
            </a:r>
          </a:p>
          <a:p>
            <a:pPr marL="914400" lvl="0" indent="-304800" algn="l" rtl="0">
              <a:lnSpc>
                <a:spcPct val="115000"/>
              </a:lnSpc>
              <a:spcBef>
                <a:spcPts val="0"/>
              </a:spcBef>
              <a:spcAft>
                <a:spcPts val="0"/>
              </a:spcAft>
              <a:buClr>
                <a:schemeClr val="dk1"/>
              </a:buClr>
              <a:buSzPts val="1200"/>
              <a:buChar char="●"/>
            </a:pPr>
            <a:r>
              <a:rPr lang="en-US" b="1" dirty="0">
                <a:latin typeface="Arial"/>
                <a:ea typeface="Arial"/>
                <a:cs typeface="Arial"/>
                <a:sym typeface="Arial"/>
              </a:rPr>
              <a:t>Person 2:</a:t>
            </a:r>
            <a:r>
              <a:rPr lang="en-US" dirty="0">
                <a:latin typeface="Arial"/>
                <a:ea typeface="Arial"/>
                <a:cs typeface="Arial"/>
                <a:sym typeface="Arial"/>
              </a:rPr>
              <a:t> Practices setting a boundary or saying “no.”</a:t>
            </a:r>
          </a:p>
          <a:p>
            <a:pPr marL="914400" lvl="0" indent="-304800" algn="l" rtl="0">
              <a:lnSpc>
                <a:spcPct val="115000"/>
              </a:lnSpc>
              <a:spcBef>
                <a:spcPts val="0"/>
              </a:spcBef>
              <a:spcAft>
                <a:spcPts val="0"/>
              </a:spcAft>
              <a:buClr>
                <a:schemeClr val="dk1"/>
              </a:buClr>
              <a:buSzPts val="1200"/>
              <a:buChar char="●"/>
            </a:pPr>
            <a:r>
              <a:rPr lang="en-US" b="1" dirty="0">
                <a:latin typeface="Arial"/>
                <a:ea typeface="Arial"/>
                <a:cs typeface="Arial"/>
                <a:sym typeface="Arial"/>
              </a:rPr>
              <a:t>Person 3</a:t>
            </a:r>
            <a:r>
              <a:rPr lang="en-US" dirty="0">
                <a:latin typeface="Arial"/>
                <a:ea typeface="Arial"/>
                <a:cs typeface="Arial"/>
                <a:sym typeface="Arial"/>
              </a:rPr>
              <a:t>: Witnesses the interaction between Person 1 and 2 and offers feedback, e.g., what went well or suggestions for alternate approaches. </a:t>
            </a:r>
          </a:p>
          <a:p>
            <a:pPr marL="0" lvl="0" indent="0" algn="l" rtl="0">
              <a:lnSpc>
                <a:spcPct val="115000"/>
              </a:lnSpc>
              <a:spcBef>
                <a:spcPts val="0"/>
              </a:spcBef>
              <a:spcAft>
                <a:spcPts val="0"/>
              </a:spcAft>
              <a:buNone/>
            </a:pPr>
            <a:r>
              <a:rPr lang="en-US" dirty="0">
                <a:latin typeface="Arial"/>
                <a:ea typeface="Arial"/>
                <a:cs typeface="Arial"/>
                <a:sym typeface="Arial"/>
              </a:rPr>
              <a:t>If there are more than three people in a group, learners can rotate through the different roles as they move through the scenarios. </a:t>
            </a:r>
          </a:p>
          <a:p>
            <a:pPr marL="0" lvl="0" indent="0" algn="l" rtl="0">
              <a:lnSpc>
                <a:spcPct val="115000"/>
              </a:lnSpc>
              <a:spcBef>
                <a:spcPts val="0"/>
              </a:spcBef>
              <a:spcAft>
                <a:spcPts val="0"/>
              </a:spcAft>
              <a:buNone/>
            </a:pPr>
            <a:endParaRPr lang="en-US" dirty="0">
              <a:latin typeface="Arial"/>
              <a:ea typeface="Arial"/>
              <a:cs typeface="Arial"/>
              <a:sym typeface="Arial"/>
            </a:endParaRPr>
          </a:p>
          <a:p>
            <a:pPr marL="0" lvl="0" indent="0" algn="l" rtl="0">
              <a:lnSpc>
                <a:spcPct val="115000"/>
              </a:lnSpc>
              <a:spcBef>
                <a:spcPts val="0"/>
              </a:spcBef>
              <a:spcAft>
                <a:spcPts val="0"/>
              </a:spcAft>
              <a:buNone/>
            </a:pPr>
            <a:r>
              <a:rPr lang="en-US" dirty="0">
                <a:latin typeface="Arial"/>
                <a:ea typeface="Arial"/>
                <a:cs typeface="Arial"/>
                <a:sym typeface="Arial"/>
              </a:rPr>
              <a:t>Give learners the opportunity to add details to the scenarios to make them more relevant to their context.</a:t>
            </a:r>
          </a:p>
          <a:p>
            <a:pPr marL="0" lvl="0" indent="0" algn="l" rtl="0">
              <a:lnSpc>
                <a:spcPct val="100000"/>
              </a:lnSpc>
              <a:spcBef>
                <a:spcPts val="0"/>
              </a:spcBef>
              <a:spcAft>
                <a:spcPts val="0"/>
              </a:spcAft>
              <a:buClr>
                <a:schemeClr val="dk1"/>
              </a:buClr>
              <a:buSzPts val="1400"/>
              <a:buFont typeface="Arial"/>
              <a:buNone/>
            </a:pPr>
            <a:endParaRPr lang="en-US" sz="11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100" dirty="0">
                <a:latin typeface="Arial"/>
                <a:ea typeface="Arial"/>
                <a:cs typeface="Arial"/>
                <a:sym typeface="Arial"/>
              </a:rPr>
              <a:t>[slide From UBC Jump start students 2020]</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799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262626"/>
              </a:buClr>
              <a:buSzPts val="1100"/>
              <a:buFont typeface="Arial"/>
              <a:buNone/>
            </a:pPr>
            <a:r>
              <a:rPr lang="en-US" b="1" dirty="0">
                <a:solidFill>
                  <a:srgbClr val="262626"/>
                </a:solidFill>
                <a:latin typeface="Arial"/>
                <a:ea typeface="Arial"/>
                <a:cs typeface="Arial"/>
                <a:sym typeface="Arial"/>
              </a:rPr>
              <a:t>3 minutes </a:t>
            </a:r>
          </a:p>
          <a:p>
            <a:pPr marL="0" lvl="0" indent="0" algn="l" rtl="0">
              <a:spcBef>
                <a:spcPts val="0"/>
              </a:spcBef>
              <a:spcAft>
                <a:spcPts val="0"/>
              </a:spcAft>
              <a:buClr>
                <a:srgbClr val="262626"/>
              </a:buClr>
              <a:buSzPts val="1100"/>
              <a:buFont typeface="Arial"/>
              <a:buNone/>
            </a:pPr>
            <a:endParaRPr lang="en-US" b="1" dirty="0">
              <a:solidFill>
                <a:srgbClr val="262626"/>
              </a:solidFill>
              <a:latin typeface="Arial"/>
              <a:ea typeface="Arial"/>
              <a:cs typeface="Arial"/>
              <a:sym typeface="Arial"/>
            </a:endParaRPr>
          </a:p>
          <a:p>
            <a:pPr marL="0" lvl="0" indent="0" algn="l" rtl="0">
              <a:spcBef>
                <a:spcPts val="0"/>
              </a:spcBef>
              <a:spcAft>
                <a:spcPts val="0"/>
              </a:spcAft>
              <a:buClr>
                <a:srgbClr val="262626"/>
              </a:buClr>
              <a:buSzPts val="1100"/>
              <a:buFont typeface="Arial"/>
              <a:buNone/>
            </a:pPr>
            <a:r>
              <a:rPr lang="en-US" dirty="0">
                <a:solidFill>
                  <a:srgbClr val="262626"/>
                </a:solidFill>
                <a:latin typeface="Arial"/>
                <a:ea typeface="Arial"/>
                <a:cs typeface="Arial"/>
                <a:sym typeface="Arial"/>
              </a:rPr>
              <a:t>Share with learners the importance of seeing this training as an opportunity to model honesty and curiosity; encourage their engagement with the content and invite them to think of questions/ideas/step into the training. </a:t>
            </a:r>
          </a:p>
          <a:p>
            <a:pPr marL="0" lvl="0" indent="0" algn="l" rtl="0">
              <a:spcBef>
                <a:spcPts val="0"/>
              </a:spcBef>
              <a:spcAft>
                <a:spcPts val="0"/>
              </a:spcAft>
              <a:buClr>
                <a:srgbClr val="262626"/>
              </a:buClr>
              <a:buSzPts val="1100"/>
              <a:buFont typeface="Arial"/>
              <a:buNone/>
            </a:pPr>
            <a:endParaRPr lang="en-US" b="1" dirty="0">
              <a:solidFill>
                <a:srgbClr val="262626"/>
              </a:solidFill>
              <a:latin typeface="Arial"/>
              <a:ea typeface="Arial"/>
              <a:cs typeface="Arial"/>
              <a:sym typeface="Arial"/>
            </a:endParaRPr>
          </a:p>
          <a:p>
            <a:pPr marL="0" lvl="0" indent="0" algn="l" rtl="0">
              <a:lnSpc>
                <a:spcPct val="115000"/>
              </a:lnSpc>
              <a:spcBef>
                <a:spcPts val="0"/>
              </a:spcBef>
              <a:spcAft>
                <a:spcPts val="0"/>
              </a:spcAft>
              <a:buClr>
                <a:srgbClr val="262626"/>
              </a:buClr>
              <a:buSzPts val="1100"/>
              <a:buFont typeface="Arial"/>
              <a:buNone/>
            </a:pPr>
            <a:r>
              <a:rPr lang="en-US" b="1" dirty="0">
                <a:solidFill>
                  <a:srgbClr val="262626"/>
                </a:solidFill>
                <a:latin typeface="Roboto"/>
                <a:ea typeface="Roboto"/>
                <a:cs typeface="Roboto"/>
                <a:sym typeface="Roboto"/>
              </a:rPr>
              <a:t>Definition of consent: </a:t>
            </a:r>
            <a:r>
              <a:rPr lang="en-US" dirty="0">
                <a:solidFill>
                  <a:srgbClr val="262626"/>
                </a:solidFill>
                <a:latin typeface="Roboto"/>
                <a:ea typeface="Roboto"/>
                <a:cs typeface="Roboto"/>
                <a:sym typeface="Roboto"/>
              </a:rPr>
              <a:t>this training goal is to provide with different definitions of consent including the legal definition.</a:t>
            </a:r>
          </a:p>
          <a:p>
            <a:pPr marL="0" lvl="0" indent="0" algn="l" rtl="0">
              <a:lnSpc>
                <a:spcPct val="115000"/>
              </a:lnSpc>
              <a:spcBef>
                <a:spcPts val="1600"/>
              </a:spcBef>
              <a:spcAft>
                <a:spcPts val="0"/>
              </a:spcAft>
              <a:buClr>
                <a:srgbClr val="262626"/>
              </a:buClr>
              <a:buSzPts val="1100"/>
              <a:buFont typeface="Arial"/>
              <a:buNone/>
            </a:pPr>
            <a:r>
              <a:rPr lang="en-US" b="1" dirty="0">
                <a:solidFill>
                  <a:srgbClr val="262626"/>
                </a:solidFill>
                <a:latin typeface="Roboto"/>
                <a:ea typeface="Roboto"/>
                <a:cs typeface="Roboto"/>
                <a:sym typeface="Roboto"/>
              </a:rPr>
              <a:t>Explore consent from personal, cultural and societal stances: </a:t>
            </a:r>
            <a:r>
              <a:rPr lang="en-US" dirty="0">
                <a:solidFill>
                  <a:srgbClr val="262626"/>
                </a:solidFill>
                <a:latin typeface="Roboto"/>
                <a:ea typeface="Roboto"/>
                <a:cs typeface="Roboto"/>
                <a:sym typeface="Roboto"/>
              </a:rPr>
              <a:t>the facilitator/s will promote a participatory conversation that explores these areas through engaging activities in the large group. It is important to bring forward the knowledge of the learners to be aware of their own understandings and unique experiences. These explorations and activities will engage the group actively with the training. The training will explore what consent looks like in different relationships and the importance to practice consent in all of them, not only when dating or in intimate relationships. </a:t>
            </a:r>
            <a:endParaRPr lang="en-US" b="1" dirty="0">
              <a:solidFill>
                <a:srgbClr val="262626"/>
              </a:solidFill>
              <a:latin typeface="Roboto"/>
              <a:ea typeface="Roboto"/>
              <a:cs typeface="Roboto"/>
              <a:sym typeface="Roboto"/>
            </a:endParaRPr>
          </a:p>
          <a:p>
            <a:pPr marL="0" lvl="0" indent="0" algn="l" rtl="0">
              <a:lnSpc>
                <a:spcPct val="115000"/>
              </a:lnSpc>
              <a:spcBef>
                <a:spcPts val="1600"/>
              </a:spcBef>
              <a:spcAft>
                <a:spcPts val="0"/>
              </a:spcAft>
              <a:buClr>
                <a:srgbClr val="262626"/>
              </a:buClr>
              <a:buSzPts val="1100"/>
              <a:buFont typeface="Arial"/>
              <a:buNone/>
            </a:pPr>
            <a:r>
              <a:rPr lang="en-US" b="1" dirty="0">
                <a:solidFill>
                  <a:srgbClr val="262626"/>
                </a:solidFill>
                <a:latin typeface="Roboto"/>
                <a:ea typeface="Roboto"/>
                <a:cs typeface="Roboto"/>
                <a:sym typeface="Roboto"/>
              </a:rPr>
              <a:t>Practicing </a:t>
            </a:r>
            <a:r>
              <a:rPr lang="en-US" sz="1100" b="1" dirty="0">
                <a:solidFill>
                  <a:srgbClr val="262626"/>
                </a:solidFill>
                <a:latin typeface="Arial"/>
                <a:ea typeface="Arial"/>
                <a:cs typeface="Arial"/>
                <a:sym typeface="Arial"/>
              </a:rPr>
              <a:t>and embodying</a:t>
            </a:r>
            <a:r>
              <a:rPr lang="en-US" b="1" dirty="0">
                <a:solidFill>
                  <a:srgbClr val="262626"/>
                </a:solidFill>
                <a:latin typeface="Roboto"/>
                <a:ea typeface="Roboto"/>
                <a:cs typeface="Roboto"/>
                <a:sym typeface="Roboto"/>
              </a:rPr>
              <a:t> a culture of consent: </a:t>
            </a:r>
            <a:r>
              <a:rPr lang="en-US" dirty="0">
                <a:solidFill>
                  <a:srgbClr val="262626"/>
                </a:solidFill>
                <a:latin typeface="Roboto"/>
                <a:ea typeface="Roboto"/>
                <a:cs typeface="Roboto"/>
                <a:sym typeface="Roboto"/>
              </a:rPr>
              <a:t>provide accessible language and practice some </a:t>
            </a:r>
            <a:r>
              <a:rPr lang="en-US" dirty="0">
                <a:solidFill>
                  <a:srgbClr val="262626"/>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0"/>
                  </a:ext>
                </a:extLst>
              </a:rPr>
              <a:t>(non-triggering)</a:t>
            </a:r>
            <a:r>
              <a:rPr lang="en-US" dirty="0">
                <a:solidFill>
                  <a:srgbClr val="262626"/>
                </a:solidFill>
                <a:latin typeface="Roboto"/>
                <a:ea typeface="Roboto"/>
                <a:cs typeface="Roboto"/>
                <a:sym typeface="Roboto"/>
              </a:rPr>
              <a:t> scenarios where one experiences and/or witnesses an instance of consent and/or rejection.</a:t>
            </a:r>
            <a:endParaRPr lang="en-US" dirty="0">
              <a:solidFill>
                <a:srgbClr val="262626"/>
              </a:solidFill>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620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Image source: https://pixabay.com/vectors/city-town-cityscape-building-urban-4791269/</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6826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Image source: https://pixabay.com/illustrations/man-women-couple-joy-dancing-2956377/</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8684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Image source: https://pixabay.com/illustrations/school-education-kids-people-3159205/</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039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Image source: https://pixabay.com/vectors/video-conference-online-office-5314516/</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702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a:latin typeface="Arial"/>
                <a:ea typeface="Arial"/>
                <a:cs typeface="Arial"/>
                <a:sym typeface="Arial"/>
              </a:rPr>
              <a:t>Please refer to the Activities section of the Facilitator Guide: </a:t>
            </a:r>
            <a:r>
              <a:rPr lang="en-US" b="0" dirty="0">
                <a:latin typeface="Arial"/>
                <a:ea typeface="Arial"/>
                <a:cs typeface="Arial"/>
                <a:sym typeface="Arial"/>
              </a:rPr>
              <a:t>Community actions towards the elimination of sexual violence</a:t>
            </a:r>
            <a:endParaRPr lang="en-US" sz="1100" b="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95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Write learners’ comments and answers on a new document slide or live-share with learners.</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Image source: https://pixabay.com/vectors/people-boy-together-young-children-1973918/</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330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Would recommend that facilitators end each presentation with a slide containing campus and local resources for survivors of sexual violence, including hours and contact information. It is also important that these include Indigenous and multicultural organizations</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Image source: https://pixabay.com/illustrations/women-people-woman-smile-portrait-5753058/</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377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Note – These Reference slides have been created with 24 point font, which is the minimum necessary to meet accessibility guidelines for visual presentation. If the slides will not be displayed to the audience, but shared after the presentation, facilitators may want to consolidate the references onto fewer slides with smaller font size. </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9730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Image source: https://pixabay.com/illustrations/girls-unique-diversity-tolerance-4960165/</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6188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5 minutes </a:t>
            </a: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Roboto"/>
                <a:ea typeface="Roboto"/>
                <a:cs typeface="Roboto"/>
                <a:sym typeface="Roboto"/>
              </a:rPr>
              <a:t>Refer to the Activities section of the Facilitator Guide: Slide 4: Participatory Group Agreement</a:t>
            </a:r>
          </a:p>
          <a:p>
            <a:pPr marL="0" lvl="0" indent="0" algn="l" rtl="0">
              <a:lnSpc>
                <a:spcPct val="100000"/>
              </a:lnSpc>
              <a:spcBef>
                <a:spcPts val="0"/>
              </a:spcBef>
              <a:spcAft>
                <a:spcPts val="0"/>
              </a:spcAft>
              <a:buClr>
                <a:schemeClr val="dk1"/>
              </a:buClr>
              <a:buSzPts val="1100"/>
              <a:buFont typeface="Arial"/>
              <a:buNone/>
            </a:pPr>
            <a:endParaRPr lang="en-US"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Assume there are survivors in the space: </a:t>
            </a:r>
            <a:r>
              <a:rPr lang="en-US" sz="1200" dirty="0">
                <a:latin typeface="Arial"/>
                <a:ea typeface="Arial"/>
                <a:cs typeface="Arial"/>
                <a:sym typeface="Arial"/>
              </a:rPr>
              <a:t>Whether it’s here or in the work you do, we work under the assumption that there are people who have been directly or indirectly affected by sexual violence in the space. When speaking and sharing, we always remind ourselves that we are communicating directly to survivors. </a:t>
            </a:r>
            <a:br>
              <a:rPr lang="en-US" sz="1200" b="1" dirty="0">
                <a:latin typeface="Arial"/>
                <a:ea typeface="Arial"/>
                <a:cs typeface="Arial"/>
                <a:sym typeface="Arial"/>
              </a:rPr>
            </a:b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Share the learning, not the stories: </a:t>
            </a:r>
            <a:r>
              <a:rPr lang="en-US" sz="1200" dirty="0">
                <a:latin typeface="Arial"/>
                <a:ea typeface="Arial"/>
                <a:cs typeface="Arial"/>
                <a:sym typeface="Arial"/>
              </a:rPr>
              <a:t>We encourage you to share the skills you learn today during orientations and in your everyday lives. I’d encourage you to think </a:t>
            </a:r>
            <a:r>
              <a:rPr lang="en-US" sz="1200"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if</a:t>
            </a:r>
            <a:r>
              <a:rPr lang="en-US" sz="1200" dirty="0">
                <a:latin typeface="Arial"/>
                <a:ea typeface="Arial"/>
                <a:cs typeface="Arial"/>
                <a:sym typeface="Arial"/>
              </a:rPr>
              <a:t> this is a safe place to share personal stories, and if so, I’d like us all to keep those stories private.</a:t>
            </a:r>
          </a:p>
          <a:p>
            <a:pPr marL="228600" lvl="0" indent="-15875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Take care of you: </a:t>
            </a:r>
            <a:r>
              <a:rPr lang="en-US" sz="1200" dirty="0">
                <a:latin typeface="Arial"/>
                <a:ea typeface="Arial"/>
                <a:cs typeface="Arial"/>
                <a:sym typeface="Arial"/>
              </a:rPr>
              <a:t>Today we are going to talk about harmful comments and sexual violence, and these topics might be uncomfortable or new to some of you. I trust you to listen to your bodies and take care of your own needs – that might mean getting up to stretch, or stand, leaving to go to the bathroom, getting some water, whatever you need.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Ask questions: </a:t>
            </a:r>
            <a:r>
              <a:rPr lang="en-US" sz="1200" dirty="0">
                <a:latin typeface="Arial"/>
                <a:ea typeface="Arial"/>
                <a:cs typeface="Arial"/>
                <a:sym typeface="Arial"/>
              </a:rPr>
              <a:t>We are all coming into this space with different experiences and knowledge. We encourage participants to engage with material that may challenge you from a place of curiosity, and </a:t>
            </a:r>
            <a:r>
              <a:rPr lang="en-US" sz="1200"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ask questions</a:t>
            </a:r>
            <a:r>
              <a:rPr lang="en-US" sz="1200" dirty="0">
                <a:latin typeface="Arial"/>
                <a:ea typeface="Arial"/>
                <a:cs typeface="Arial"/>
                <a:sym typeface="Arial"/>
              </a:rPr>
              <a:t> if clarification is needed</a:t>
            </a:r>
          </a:p>
          <a:p>
            <a:pPr marL="228600" lvl="0" indent="-158750" algn="l" rtl="0">
              <a:lnSpc>
                <a:spcPct val="100000"/>
              </a:lnSpc>
              <a:spcBef>
                <a:spcPts val="0"/>
              </a:spcBef>
              <a:spcAft>
                <a:spcPts val="0"/>
              </a:spcAft>
              <a:buClr>
                <a:srgbClr val="4285F4"/>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Respect:</a:t>
            </a:r>
            <a:r>
              <a:rPr lang="en-US" sz="1200" dirty="0">
                <a:latin typeface="Arial"/>
                <a:ea typeface="Arial"/>
                <a:cs typeface="Arial"/>
                <a:sym typeface="Arial"/>
              </a:rPr>
              <a:t> With that being said, it’s also important to respect other people’s questions and viewpoint even though they are different than our own. Respect includes learners and facilitators </a:t>
            </a:r>
            <a:r>
              <a:rPr lang="en-US" sz="1200" dirty="0">
                <a:highlight>
                  <a:schemeClr val="lt1"/>
                </a:highlight>
                <a:latin typeface="Arial"/>
                <a:ea typeface="Arial"/>
                <a:cs typeface="Arial"/>
                <a:sym typeface="Arial"/>
              </a:rPr>
              <a:t>using their names, pronouns, and terms they use for themselves</a:t>
            </a:r>
            <a:br>
              <a:rPr lang="en-US" sz="1200" dirty="0">
                <a:latin typeface="Arial"/>
                <a:ea typeface="Arial"/>
                <a:cs typeface="Arial"/>
                <a:sym typeface="Arial"/>
              </a:rPr>
            </a:b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You have the right to pass: </a:t>
            </a:r>
            <a:r>
              <a:rPr lang="en-US" sz="1200" dirty="0">
                <a:latin typeface="Arial"/>
                <a:ea typeface="Arial"/>
                <a:cs typeface="Arial"/>
                <a:sym typeface="Arial"/>
              </a:rPr>
              <a:t>Or not participate in a group activity at any time. Taking care of YOU is the most important. </a:t>
            </a:r>
          </a:p>
          <a:p>
            <a:pPr marL="457200" lvl="0" indent="-228600" algn="l" rtl="0">
              <a:lnSpc>
                <a:spcPct val="100000"/>
              </a:lnSpc>
              <a:spcBef>
                <a:spcPts val="0"/>
              </a:spcBef>
              <a:spcAft>
                <a:spcPts val="0"/>
              </a:spcAft>
              <a:buClr>
                <a:srgbClr val="4285F4"/>
              </a:buClr>
              <a:buSzPts val="14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4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4285F4"/>
              </a:buClr>
              <a:buSzPts val="1400"/>
              <a:buFont typeface="Arial"/>
              <a:buNone/>
            </a:pPr>
            <a:r>
              <a:rPr lang="en-US" sz="1200" dirty="0">
                <a:latin typeface="Arial"/>
                <a:ea typeface="Arial"/>
                <a:cs typeface="Arial"/>
                <a:sym typeface="Arial"/>
              </a:rPr>
              <a:t>[image is from RTD Training PPT]</a:t>
            </a:r>
          </a:p>
          <a:p>
            <a:pPr marL="0" lvl="0" indent="0" algn="l" rtl="0">
              <a:lnSpc>
                <a:spcPct val="100000"/>
              </a:lnSpc>
              <a:spcBef>
                <a:spcPts val="0"/>
              </a:spcBef>
              <a:spcAft>
                <a:spcPts val="0"/>
              </a:spcAft>
              <a:buClr>
                <a:srgbClr val="4285F4"/>
              </a:buClr>
              <a:buSzPts val="14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273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sz="1200" b="1" dirty="0">
                <a:latin typeface="Arial"/>
                <a:ea typeface="Arial"/>
                <a:cs typeface="Arial"/>
                <a:sym typeface="Arial"/>
              </a:rPr>
              <a:t>5 minutes </a:t>
            </a: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solidFill>
                  <a:srgbClr val="262626"/>
                </a:solidFill>
                <a:latin typeface="Roboto"/>
                <a:ea typeface="Roboto"/>
                <a:cs typeface="Roboto"/>
                <a:sym typeface="Roboto"/>
              </a:rPr>
              <a:t>Refer to the Activities section of the Facilitator Guide:</a:t>
            </a:r>
            <a:r>
              <a:rPr lang="en-US" sz="1200" b="1" dirty="0">
                <a:latin typeface="Arial"/>
                <a:ea typeface="Arial"/>
                <a:cs typeface="Arial"/>
                <a:sym typeface="Arial"/>
              </a:rPr>
              <a:t> Slide 5: Self Care Assessment </a:t>
            </a:r>
          </a:p>
          <a:p>
            <a:pPr marL="0" lvl="0" indent="0" algn="l" rtl="0">
              <a:lnSpc>
                <a:spcPct val="100000"/>
              </a:lnSpc>
              <a:spcBef>
                <a:spcPts val="0"/>
              </a:spcBef>
              <a:spcAft>
                <a:spcPts val="0"/>
              </a:spcAft>
              <a:buClr>
                <a:schemeClr val="dk1"/>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Please write down on your answers on a separate piece of paper or take a screenshot of this slide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On the left are some questions to consider when you think about taking care of yourself during and after this session. On the right is a Wellness Wheel tool that you can use to check-in with on your own or in the company of someone else. </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The Wellness Wheel aligns with Indigenous traditional practices that view individuals holistically, recognizing that wellness means being in a state of balance with the physical, emotional, academic/career, social, creative, spiritual, environmental, financial, and intellectual aspects of your life.</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Take 3 minutes to reflect on how you can best care for yourself during and and after this session. We recognize that this group is its own small community and that if you have capacity, you’ll do your part as a member to show care for those around you.</a:t>
            </a:r>
          </a:p>
          <a:p>
            <a:pPr marL="0" lvl="0" indent="0" algn="l" rtl="0">
              <a:lnSpc>
                <a:spcPct val="100000"/>
              </a:lnSpc>
              <a:spcBef>
                <a:spcPts val="0"/>
              </a:spcBef>
              <a:spcAft>
                <a:spcPts val="0"/>
              </a:spcAft>
              <a:buClr>
                <a:schemeClr val="dk1"/>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Wellness Wheel Handout, Capacity to Connect: Supporting Students’ Mental Health, © Jewell Gillies, Creative Commons</a:t>
            </a: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Attribution 4.0 International license. (See facilitator guide for information about downloading and sharing this resource).</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46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sz="1200" b="1" dirty="0">
                <a:latin typeface="Arial"/>
                <a:ea typeface="Arial"/>
                <a:cs typeface="Arial"/>
                <a:sym typeface="Arial"/>
              </a:rPr>
              <a:t>5 minutes </a:t>
            </a:r>
          </a:p>
          <a:p>
            <a:pPr marL="0" lvl="0" indent="0" algn="l" rtl="0">
              <a:lnSpc>
                <a:spcPct val="100000"/>
              </a:lnSpc>
              <a:spcBef>
                <a:spcPts val="0"/>
              </a:spcBef>
              <a:spcAft>
                <a:spcPts val="0"/>
              </a:spcAft>
              <a:buClr>
                <a:schemeClr val="dk1"/>
              </a:buClr>
              <a:buSzPts val="14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b="1" dirty="0">
                <a:solidFill>
                  <a:srgbClr val="262626"/>
                </a:solidFill>
                <a:latin typeface="Roboto"/>
                <a:ea typeface="Roboto"/>
                <a:cs typeface="Roboto"/>
                <a:sym typeface="Roboto"/>
              </a:rPr>
              <a:t>Refer to the Activities section of the Facilitator Guide:</a:t>
            </a:r>
            <a:r>
              <a:rPr lang="en-US" sz="1200" b="1" dirty="0">
                <a:latin typeface="Arial"/>
                <a:ea typeface="Arial"/>
                <a:cs typeface="Arial"/>
                <a:sym typeface="Arial"/>
              </a:rPr>
              <a:t> Slide 6: Where are you and your ancestors from? </a:t>
            </a:r>
          </a:p>
          <a:p>
            <a:pPr marL="0" lvl="0" indent="0" algn="l" rtl="0">
              <a:lnSpc>
                <a:spcPct val="100000"/>
              </a:lnSpc>
              <a:spcBef>
                <a:spcPts val="0"/>
              </a:spcBef>
              <a:spcAft>
                <a:spcPts val="0"/>
              </a:spcAft>
              <a:buClr>
                <a:schemeClr val="dk1"/>
              </a:buClr>
              <a:buSzPts val="14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200" dirty="0">
                <a:latin typeface="Arial"/>
                <a:ea typeface="Arial"/>
                <a:cs typeface="Arial"/>
                <a:sym typeface="Arial"/>
              </a:rPr>
              <a:t>While we wish we could get to know each of you and your backgrounds, given the limitation of time, we are sharing this map with the intention to make space for your backgrounds and the backgrounds of your ancestors. </a:t>
            </a:r>
          </a:p>
          <a:p>
            <a:pPr marL="0" lvl="0" indent="0" algn="l" rtl="0">
              <a:lnSpc>
                <a:spcPct val="100000"/>
              </a:lnSpc>
              <a:spcBef>
                <a:spcPts val="0"/>
              </a:spcBef>
              <a:spcAft>
                <a:spcPts val="0"/>
              </a:spcAft>
              <a:buClr>
                <a:schemeClr val="dk1"/>
              </a:buClr>
              <a:buSzPts val="14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200" dirty="0">
                <a:latin typeface="Arial"/>
                <a:ea typeface="Arial"/>
                <a:cs typeface="Arial"/>
                <a:sym typeface="Arial"/>
              </a:rPr>
              <a:t>F2F: Please place a sticky note on the world map on the wall</a:t>
            </a:r>
          </a:p>
          <a:p>
            <a:pPr marL="0" lvl="0" indent="0" algn="l" rtl="0">
              <a:lnSpc>
                <a:spcPct val="100000"/>
              </a:lnSpc>
              <a:spcBef>
                <a:spcPts val="0"/>
              </a:spcBef>
              <a:spcAft>
                <a:spcPts val="0"/>
              </a:spcAft>
              <a:buClr>
                <a:schemeClr val="dk1"/>
              </a:buClr>
              <a:buSzPts val="1400"/>
              <a:buFont typeface="Arial"/>
              <a:buNone/>
            </a:pPr>
            <a:r>
              <a:rPr lang="en-US" sz="1200" dirty="0">
                <a:latin typeface="Arial"/>
                <a:ea typeface="Arial"/>
                <a:cs typeface="Arial"/>
                <a:sym typeface="Arial"/>
              </a:rPr>
              <a:t>Online: Using your annotation tool, please </a:t>
            </a:r>
            <a:r>
              <a:rPr lang="en-US" sz="1200" b="1" u="sng" dirty="0">
                <a:latin typeface="Arial"/>
                <a:ea typeface="Arial"/>
                <a:cs typeface="Arial"/>
                <a:sym typeface="Arial"/>
              </a:rPr>
              <a:t>Stamp</a:t>
            </a:r>
            <a:r>
              <a:rPr lang="en-US" sz="1200" dirty="0">
                <a:latin typeface="Arial"/>
                <a:ea typeface="Arial"/>
                <a:cs typeface="Arial"/>
                <a:sym typeface="Arial"/>
              </a:rPr>
              <a:t> the spot on the map where you and/or your families come from. Please also add to the chat your name, your pronouns and where do you come from.  </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697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262626"/>
              </a:buClr>
              <a:buSzPts val="1100"/>
              <a:buFont typeface="Arial"/>
              <a:buNone/>
            </a:pPr>
            <a:r>
              <a:rPr lang="en-US" sz="1200" b="1" dirty="0">
                <a:latin typeface="Arial"/>
                <a:ea typeface="Arial"/>
                <a:cs typeface="Arial"/>
                <a:sym typeface="Arial"/>
              </a:rPr>
              <a:t>3 minutes </a:t>
            </a:r>
          </a:p>
          <a:p>
            <a:pPr marL="0" lvl="0" indent="0" algn="l" rtl="0">
              <a:lnSpc>
                <a:spcPct val="100000"/>
              </a:lnSpc>
              <a:spcBef>
                <a:spcPts val="0"/>
              </a:spcBef>
              <a:spcAft>
                <a:spcPts val="0"/>
              </a:spcAft>
              <a:buClr>
                <a:srgbClr val="262626"/>
              </a:buClr>
              <a:buSzPts val="1100"/>
              <a:buFont typeface="Arial"/>
              <a:buNone/>
            </a:pPr>
            <a:endParaRPr lang="en-US" sz="1200" b="1" dirty="0">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r>
              <a:rPr lang="en-US" sz="1200" b="1" dirty="0">
                <a:solidFill>
                  <a:srgbClr val="262626"/>
                </a:solidFill>
                <a:latin typeface="Arial"/>
                <a:ea typeface="Arial"/>
                <a:cs typeface="Arial"/>
                <a:sym typeface="Arial"/>
              </a:rPr>
              <a:t>Refer to the Activities section of the Facilitation Guide: </a:t>
            </a:r>
            <a:r>
              <a:rPr lang="en-US" b="1" dirty="0">
                <a:solidFill>
                  <a:srgbClr val="262626"/>
                </a:solidFill>
                <a:latin typeface="Arial"/>
                <a:ea typeface="Arial"/>
                <a:cs typeface="Arial"/>
                <a:sym typeface="Arial"/>
              </a:rPr>
              <a:t>Slide 7: Where do you place yourself in discussing sexual violence?</a:t>
            </a:r>
            <a:endParaRPr lang="en-US" sz="1200" b="1" dirty="0">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r>
              <a:rPr lang="en-US" sz="1200" dirty="0">
                <a:latin typeface="Arial"/>
                <a:ea typeface="Arial"/>
                <a:cs typeface="Arial"/>
                <a:sym typeface="Arial"/>
              </a:rPr>
              <a:t>Activity: It’s helpful for us to get a sense of who’s in the room today. More specifically, we’d like to know where you would locate yourself on this graph in terms of your comfort level in talking about Sexualized Violence. Choose a dot and place it in the section that most fits where you’re at today. </a:t>
            </a:r>
          </a:p>
          <a:p>
            <a:pPr marL="0" lvl="0" indent="0" algn="l" rtl="0">
              <a:lnSpc>
                <a:spcPct val="100000"/>
              </a:lnSpc>
              <a:spcBef>
                <a:spcPts val="0"/>
              </a:spcBef>
              <a:spcAft>
                <a:spcPts val="0"/>
              </a:spcAft>
              <a:buClr>
                <a:srgbClr val="262626"/>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r>
              <a:rPr lang="en-US" sz="1200" dirty="0">
                <a:latin typeface="Arial"/>
                <a:ea typeface="Arial"/>
                <a:cs typeface="Arial"/>
                <a:sym typeface="Arial"/>
              </a:rPr>
              <a:t>Remind participants to not judge themselves or others about their comfort levels or knowledge. We are all here to learn together. </a:t>
            </a:r>
          </a:p>
          <a:p>
            <a:pPr marL="0" lvl="0" indent="0" algn="l" rtl="0">
              <a:lnSpc>
                <a:spcPct val="100000"/>
              </a:lnSpc>
              <a:spcBef>
                <a:spcPts val="0"/>
              </a:spcBef>
              <a:spcAft>
                <a:spcPts val="0"/>
              </a:spcAft>
              <a:buClr>
                <a:srgbClr val="262626"/>
              </a:buClr>
              <a:buSzPts val="1100"/>
              <a:buFont typeface="Arial"/>
              <a:buNone/>
            </a:pPr>
            <a:endParaRPr lang="en-US" sz="1200" dirty="0">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r>
              <a:rPr lang="en-US" sz="1200" dirty="0">
                <a:latin typeface="Arial"/>
                <a:ea typeface="Arial"/>
                <a:cs typeface="Arial"/>
                <a:sym typeface="Arial"/>
              </a:rPr>
              <a:t>Online: Facilitator’s can use annotations in Zoom to allow participants to select the “dot”.</a:t>
            </a:r>
          </a:p>
          <a:p>
            <a:pPr marL="0" lvl="0" indent="0" algn="l" rtl="0">
              <a:lnSpc>
                <a:spcPct val="100000"/>
              </a:lnSpc>
              <a:spcBef>
                <a:spcPts val="0"/>
              </a:spcBef>
              <a:spcAft>
                <a:spcPts val="0"/>
              </a:spcAft>
              <a:buClr>
                <a:srgbClr val="262626"/>
              </a:buClr>
              <a:buSzPts val="1100"/>
              <a:buFont typeface="Arial"/>
              <a:buNone/>
            </a:pPr>
            <a:endParaRPr lang="en-US" sz="1200" dirty="0">
              <a:highlight>
                <a:srgbClr val="FFFF00"/>
              </a:highlight>
              <a:latin typeface="Arial"/>
              <a:ea typeface="Arial"/>
              <a:cs typeface="Arial"/>
              <a:sym typeface="Arial"/>
            </a:endParaRPr>
          </a:p>
          <a:p>
            <a:pPr marL="0" lvl="0" indent="0" algn="l" rtl="0">
              <a:lnSpc>
                <a:spcPct val="100000"/>
              </a:lnSpc>
              <a:spcBef>
                <a:spcPts val="0"/>
              </a:spcBef>
              <a:spcAft>
                <a:spcPts val="0"/>
              </a:spcAft>
              <a:buClr>
                <a:srgbClr val="262626"/>
              </a:buClr>
              <a:buSzPts val="1100"/>
              <a:buFont typeface="Arial"/>
              <a:buNone/>
            </a:pPr>
            <a:r>
              <a:rPr lang="en-US" sz="1200" dirty="0">
                <a:highlight>
                  <a:srgbClr val="FFFF00"/>
                </a:highlight>
                <a:latin typeface="Arial"/>
                <a:ea typeface="Arial"/>
                <a:cs typeface="Arial"/>
                <a:sym typeface="Arial"/>
              </a:rPr>
              <a:t>Activity Adapted from University of British Columbia Okanagan’s Equity and Inclusion Office training.</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466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b="1" dirty="0">
                <a:latin typeface="Arial"/>
                <a:ea typeface="Arial"/>
                <a:cs typeface="Arial"/>
                <a:sym typeface="Arial"/>
              </a:rPr>
              <a:t>Refer to the Activities section of the Facilitator Guide: Slide 8: What is sexual violence?</a:t>
            </a:r>
          </a:p>
          <a:p>
            <a:pPr marL="0" lvl="0" indent="0" algn="l" rtl="0">
              <a:lnSpc>
                <a:spcPct val="100000"/>
              </a:lnSpc>
              <a:spcBef>
                <a:spcPts val="0"/>
              </a:spcBef>
              <a:spcAft>
                <a:spcPts val="0"/>
              </a:spcAft>
              <a:buClr>
                <a:schemeClr val="dk1"/>
              </a:buClr>
              <a:buSzPts val="1100"/>
              <a:buFont typeface="Arial"/>
              <a:buNone/>
            </a:pPr>
            <a:endParaRPr lang="en-US"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dirty="0">
                <a:latin typeface="Arial"/>
                <a:ea typeface="Arial"/>
                <a:cs typeface="Arial"/>
                <a:sym typeface="Arial"/>
              </a:rPr>
              <a:t>Image source: https://pixabay.com/illustrations/balloons-clouds-word-clouds-4111586/</a:t>
            </a: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5817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262626"/>
              </a:buClr>
              <a:buSzPts val="1400"/>
              <a:buFont typeface="Arial"/>
              <a:buNone/>
            </a:pPr>
            <a:r>
              <a:rPr lang="en-US" sz="1100" b="1" dirty="0">
                <a:solidFill>
                  <a:srgbClr val="262626"/>
                </a:solidFill>
                <a:latin typeface="Arial"/>
                <a:ea typeface="Arial"/>
                <a:cs typeface="Arial"/>
                <a:sym typeface="Arial"/>
              </a:rPr>
              <a:t>3 minutes </a:t>
            </a:r>
          </a:p>
          <a:p>
            <a:pPr marL="0" lvl="0" indent="0" algn="l" rtl="0">
              <a:lnSpc>
                <a:spcPct val="100000"/>
              </a:lnSpc>
              <a:spcBef>
                <a:spcPts val="0"/>
              </a:spcBef>
              <a:spcAft>
                <a:spcPts val="0"/>
              </a:spcAft>
              <a:buClr>
                <a:srgbClr val="262626"/>
              </a:buClr>
              <a:buSzPts val="1400"/>
              <a:buFont typeface="Arial"/>
              <a:buNone/>
            </a:pPr>
            <a:r>
              <a:rPr lang="en-US" sz="1100" dirty="0">
                <a:solidFill>
                  <a:srgbClr val="262626"/>
                </a:solidFill>
                <a:latin typeface="Arial"/>
                <a:ea typeface="Arial"/>
                <a:cs typeface="Arial"/>
                <a:sym typeface="Arial"/>
              </a:rPr>
              <a:t>Have the description of each type of sexual violence handy to paste on the main slide as it is read one by one. Include examples from your institution’s policy. </a:t>
            </a:r>
          </a:p>
          <a:p>
            <a:pPr marL="0" lvl="0" indent="0" algn="l" rtl="0">
              <a:lnSpc>
                <a:spcPct val="100000"/>
              </a:lnSpc>
              <a:spcBef>
                <a:spcPts val="0"/>
              </a:spcBef>
              <a:spcAft>
                <a:spcPts val="0"/>
              </a:spcAft>
              <a:buClr>
                <a:srgbClr val="262626"/>
              </a:buClr>
              <a:buSzPts val="1400"/>
              <a:buFont typeface="Arial"/>
              <a:buNone/>
            </a:pPr>
            <a:endParaRPr lang="en-US" sz="1100"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200"/>
              <a:buFont typeface="Calibri"/>
              <a:buNone/>
            </a:pPr>
            <a:r>
              <a:rPr lang="en-US" b="1" dirty="0">
                <a:solidFill>
                  <a:srgbClr val="26262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3"/>
                  </a:ext>
                </a:extLst>
              </a:rPr>
              <a:t>Sexual harassment</a:t>
            </a:r>
            <a:r>
              <a:rPr lang="en-US" dirty="0">
                <a:solidFill>
                  <a:srgbClr val="26262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 which is unwelcome conduct of a sexualized nature that detrimentally affects the working, learning, or living environment, or leads to adverse consequences for the one directly subjected to the harassment</a:t>
            </a:r>
            <a:endParaRPr lang="en-US" dirty="0">
              <a:solidFill>
                <a:srgbClr val="262626"/>
              </a:solidFill>
            </a:endParaRPr>
          </a:p>
          <a:p>
            <a:pPr marL="0" lvl="0" indent="0" algn="l" rtl="0">
              <a:lnSpc>
                <a:spcPct val="100000"/>
              </a:lnSpc>
              <a:spcBef>
                <a:spcPts val="0"/>
              </a:spcBef>
              <a:spcAft>
                <a:spcPts val="0"/>
              </a:spcAft>
              <a:buClr>
                <a:srgbClr val="262626"/>
              </a:buClr>
              <a:buSzPts val="1100"/>
              <a:buFont typeface="Arial"/>
              <a:buNone/>
            </a:pPr>
            <a:endParaRPr lang="en-US" dirty="0">
              <a:solidFill>
                <a:srgbClr val="262626"/>
              </a:solidFill>
            </a:endParaRPr>
          </a:p>
          <a:p>
            <a:pPr marL="0" lvl="0" indent="0" algn="l" rtl="0">
              <a:lnSpc>
                <a:spcPct val="100000"/>
              </a:lnSpc>
              <a:spcBef>
                <a:spcPts val="0"/>
              </a:spcBef>
              <a:spcAft>
                <a:spcPts val="0"/>
              </a:spcAft>
              <a:buClr>
                <a:srgbClr val="262626"/>
              </a:buClr>
              <a:buSzPts val="1200"/>
              <a:buFont typeface="Calibri"/>
              <a:buNone/>
            </a:pPr>
            <a:r>
              <a:rPr lang="en-US" b="1" dirty="0">
                <a:solidFill>
                  <a:srgbClr val="262626"/>
                </a:solidFill>
              </a:rPr>
              <a:t>Stalking</a:t>
            </a:r>
            <a:r>
              <a:rPr lang="en-US" dirty="0">
                <a:solidFill>
                  <a:srgbClr val="262626"/>
                </a:solidFill>
              </a:rPr>
              <a:t>, which is engaging in conduct that causes an individual to fear for their physical or psychological safety, such as repeatedly following or communicating through any means with someone, engaging in threatening conduct, or keeping watch over the place where the individual happens to be</a:t>
            </a:r>
          </a:p>
          <a:p>
            <a:pPr marL="0" lvl="0" indent="0" algn="l" rtl="0">
              <a:lnSpc>
                <a:spcPct val="100000"/>
              </a:lnSpc>
              <a:spcBef>
                <a:spcPts val="0"/>
              </a:spcBef>
              <a:spcAft>
                <a:spcPts val="0"/>
              </a:spcAft>
              <a:buClr>
                <a:srgbClr val="262626"/>
              </a:buClr>
              <a:buSzPts val="1200"/>
              <a:buFont typeface="Calibri"/>
              <a:buNone/>
            </a:pPr>
            <a:endParaRPr lang="en-US" dirty="0">
              <a:solidFill>
                <a:srgbClr val="262626"/>
              </a:solidFill>
            </a:endParaRPr>
          </a:p>
          <a:p>
            <a:pPr marL="0" lvl="0" indent="0" algn="l" rtl="0">
              <a:lnSpc>
                <a:spcPct val="100000"/>
              </a:lnSpc>
              <a:spcBef>
                <a:spcPts val="0"/>
              </a:spcBef>
              <a:spcAft>
                <a:spcPts val="0"/>
              </a:spcAft>
              <a:buClr>
                <a:srgbClr val="262626"/>
              </a:buClr>
              <a:buSzPts val="1200"/>
              <a:buFont typeface="Calibri"/>
              <a:buNone/>
            </a:pPr>
            <a:r>
              <a:rPr lang="en-US" b="1" dirty="0">
                <a:solidFill>
                  <a:srgbClr val="262626"/>
                </a:solidFill>
              </a:rPr>
              <a:t>Voyeurism</a:t>
            </a:r>
            <a:r>
              <a:rPr lang="en-US" dirty="0">
                <a:solidFill>
                  <a:srgbClr val="262626"/>
                </a:solidFill>
              </a:rPr>
              <a:t>, which is non-consensual viewing, photographing, or otherwise recording another individual in a location where there is an expectation of privacy and where the viewing, photographing or recording is done for a sexual purpose</a:t>
            </a:r>
          </a:p>
          <a:p>
            <a:pPr marL="0" lvl="0" indent="0" algn="l" rtl="0">
              <a:lnSpc>
                <a:spcPct val="100000"/>
              </a:lnSpc>
              <a:spcBef>
                <a:spcPts val="0"/>
              </a:spcBef>
              <a:spcAft>
                <a:spcPts val="0"/>
              </a:spcAft>
              <a:buClr>
                <a:srgbClr val="262626"/>
              </a:buClr>
              <a:buSzPts val="1200"/>
              <a:buFont typeface="Calibri"/>
              <a:buNone/>
            </a:pPr>
            <a:endParaRPr lang="en-US" dirty="0">
              <a:solidFill>
                <a:srgbClr val="262626"/>
              </a:solidFill>
            </a:endParaRPr>
          </a:p>
          <a:p>
            <a:pPr marL="0" lvl="0" indent="0" algn="l" rtl="0">
              <a:lnSpc>
                <a:spcPct val="100000"/>
              </a:lnSpc>
              <a:spcBef>
                <a:spcPts val="0"/>
              </a:spcBef>
              <a:spcAft>
                <a:spcPts val="0"/>
              </a:spcAft>
              <a:buClr>
                <a:srgbClr val="262626"/>
              </a:buClr>
              <a:buSzPts val="1200"/>
              <a:buFont typeface="Calibri"/>
              <a:buNone/>
            </a:pPr>
            <a:r>
              <a:rPr lang="en-US" b="1" dirty="0">
                <a:solidFill>
                  <a:srgbClr val="262626"/>
                </a:solidFill>
              </a:rPr>
              <a:t>Distribution of a sexually explicit photograph </a:t>
            </a:r>
            <a:r>
              <a:rPr lang="en-US" dirty="0">
                <a:solidFill>
                  <a:srgbClr val="262626"/>
                </a:solidFill>
              </a:rPr>
              <a:t>or recording of an individual to one or more individuals other than the individual in the photograph or recording without the consent of the individual in the photograph or recording. </a:t>
            </a:r>
          </a:p>
          <a:p>
            <a:pPr marL="0" lvl="0" indent="0" algn="l" rtl="0">
              <a:lnSpc>
                <a:spcPct val="100000"/>
              </a:lnSpc>
              <a:spcBef>
                <a:spcPts val="0"/>
              </a:spcBef>
              <a:spcAft>
                <a:spcPts val="0"/>
              </a:spcAft>
              <a:buClr>
                <a:srgbClr val="262626"/>
              </a:buClr>
              <a:buSzPts val="1200"/>
              <a:buFont typeface="Calibri"/>
              <a:buNone/>
            </a:pPr>
            <a:endParaRPr lang="en-US" dirty="0">
              <a:solidFill>
                <a:srgbClr val="262626"/>
              </a:solidFill>
            </a:endParaRPr>
          </a:p>
          <a:p>
            <a:pPr marL="0" lvl="0" indent="0" algn="l" rtl="0">
              <a:lnSpc>
                <a:spcPct val="100000"/>
              </a:lnSpc>
              <a:spcBef>
                <a:spcPts val="0"/>
              </a:spcBef>
              <a:spcAft>
                <a:spcPts val="0"/>
              </a:spcAft>
              <a:buClr>
                <a:srgbClr val="262626"/>
              </a:buClr>
              <a:buSzPts val="1200"/>
              <a:buFont typeface="Calibri"/>
              <a:buNone/>
            </a:pPr>
            <a:r>
              <a:rPr lang="en-US" b="1" dirty="0">
                <a:solidFill>
                  <a:srgbClr val="262626"/>
                </a:solidFill>
              </a:rPr>
              <a:t>Indecent exposure</a:t>
            </a:r>
            <a:r>
              <a:rPr lang="en-US" dirty="0">
                <a:solidFill>
                  <a:srgbClr val="262626"/>
                </a:solidFill>
              </a:rPr>
              <a:t>, which is exposing one’s body to another individual </a:t>
            </a:r>
            <a:r>
              <a:rPr lang="en-US" dirty="0">
                <a:solidFill>
                  <a:srgbClr val="26262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for a sexual purpose</a:t>
            </a:r>
            <a:r>
              <a:rPr lang="en-US" dirty="0">
                <a:solidFill>
                  <a:srgbClr val="262626"/>
                </a:solidFill>
              </a:rPr>
              <a:t> or coercing another individual to remove their clothing in order to expose their body, without their consent</a:t>
            </a:r>
          </a:p>
          <a:p>
            <a:pPr marL="0" lvl="0" indent="0" algn="l" rtl="0">
              <a:lnSpc>
                <a:spcPct val="100000"/>
              </a:lnSpc>
              <a:spcBef>
                <a:spcPts val="0"/>
              </a:spcBef>
              <a:spcAft>
                <a:spcPts val="0"/>
              </a:spcAft>
              <a:buClr>
                <a:srgbClr val="262626"/>
              </a:buClr>
              <a:buSzPts val="1200"/>
              <a:buFont typeface="Calibri"/>
              <a:buNone/>
            </a:pPr>
            <a:endParaRPr lang="en-US" dirty="0">
              <a:solidFill>
                <a:srgbClr val="262626"/>
              </a:solidFill>
            </a:endParaRPr>
          </a:p>
          <a:p>
            <a:pPr marL="0" lvl="0" indent="0" algn="l" rtl="0">
              <a:lnSpc>
                <a:spcPct val="100000"/>
              </a:lnSpc>
              <a:spcBef>
                <a:spcPts val="0"/>
              </a:spcBef>
              <a:spcAft>
                <a:spcPts val="0"/>
              </a:spcAft>
              <a:buClr>
                <a:srgbClr val="595959"/>
              </a:buClr>
              <a:buSzPts val="2600"/>
              <a:buFont typeface="Calibri"/>
              <a:buNone/>
            </a:pPr>
            <a:r>
              <a:rPr lang="en-US" b="1" dirty="0">
                <a:solidFill>
                  <a:srgbClr val="262626"/>
                </a:solidFill>
              </a:rPr>
              <a:t>Sexual assault </a:t>
            </a:r>
            <a:r>
              <a:rPr lang="en-US" dirty="0">
                <a:solidFill>
                  <a:srgbClr val="262626"/>
                </a:solidFill>
              </a:rPr>
              <a:t>Unwanted sexual contact, such as kissing, touching or sexual intercourse. Includes the threat of sexual contact. Sexual assault is a crime in Canada.</a:t>
            </a:r>
          </a:p>
          <a:p>
            <a:pPr marL="0" lvl="0" indent="0" algn="l" rtl="0">
              <a:lnSpc>
                <a:spcPct val="100000"/>
              </a:lnSpc>
              <a:spcBef>
                <a:spcPts val="0"/>
              </a:spcBef>
              <a:spcAft>
                <a:spcPts val="0"/>
              </a:spcAft>
              <a:buClr>
                <a:srgbClr val="262626"/>
              </a:buClr>
              <a:buSzPts val="1400"/>
              <a:buFont typeface="Arial"/>
              <a:buNone/>
            </a:pPr>
            <a:endParaRPr lang="en-US" sz="1100"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400"/>
              <a:buFont typeface="Arial"/>
              <a:buNone/>
            </a:pPr>
            <a:r>
              <a:rPr lang="en-US" sz="1100" b="1" dirty="0">
                <a:solidFill>
                  <a:srgbClr val="262626"/>
                </a:solidFill>
                <a:latin typeface="Arial"/>
                <a:ea typeface="Arial"/>
                <a:cs typeface="Arial"/>
                <a:sym typeface="Arial"/>
              </a:rPr>
              <a:t>Sexual exploitation </a:t>
            </a:r>
            <a:r>
              <a:rPr lang="en-US" sz="1100" dirty="0">
                <a:solidFill>
                  <a:srgbClr val="262626"/>
                </a:solidFill>
                <a:highlight>
                  <a:schemeClr val="lt1"/>
                </a:highlight>
                <a:latin typeface="Arial"/>
                <a:ea typeface="Arial"/>
                <a:cs typeface="Arial"/>
                <a:sym typeface="Arial"/>
              </a:rPr>
              <a:t>the act or acts committed through non-consensual abuse or exploitation of another person's sexuality for the purpose of sexual gratification</a:t>
            </a:r>
            <a:endParaRPr lang="en-US" sz="1100" b="1"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400"/>
              <a:buFont typeface="Arial"/>
              <a:buNone/>
            </a:pPr>
            <a:endParaRPr lang="en-US" sz="1100" dirty="0">
              <a:solidFill>
                <a:srgbClr val="262626"/>
              </a:solidFill>
              <a:latin typeface="Arial"/>
              <a:ea typeface="Arial"/>
              <a:cs typeface="Arial"/>
              <a:sym typeface="Arial"/>
            </a:endParaRPr>
          </a:p>
          <a:p>
            <a:pPr marL="0" lvl="0" indent="0" algn="l" rtl="0">
              <a:lnSpc>
                <a:spcPct val="100000"/>
              </a:lnSpc>
              <a:spcBef>
                <a:spcPts val="0"/>
              </a:spcBef>
              <a:spcAft>
                <a:spcPts val="0"/>
              </a:spcAft>
              <a:buClr>
                <a:srgbClr val="262626"/>
              </a:buClr>
              <a:buSzPts val="1400"/>
              <a:buFont typeface="Arial"/>
              <a:buNone/>
            </a:pPr>
            <a:r>
              <a:rPr lang="en-US" sz="1100" b="1" dirty="0">
                <a:solidFill>
                  <a:srgbClr val="262626"/>
                </a:solidFill>
                <a:latin typeface="Arial"/>
                <a:ea typeface="Arial"/>
                <a:cs typeface="Arial"/>
                <a:sym typeface="Arial"/>
              </a:rPr>
              <a:t>Stealthing </a:t>
            </a:r>
            <a:r>
              <a:rPr lang="en-US" sz="1100" dirty="0">
                <a:solidFill>
                  <a:srgbClr val="262626"/>
                </a:solidFill>
                <a:highlight>
                  <a:schemeClr val="lt1"/>
                </a:highlight>
                <a:latin typeface="Arial"/>
                <a:ea typeface="Arial"/>
                <a:cs typeface="Arial"/>
                <a:sym typeface="Arial"/>
              </a:rPr>
              <a:t>Non-consensual condom removal</a:t>
            </a:r>
            <a:endParaRPr lang="en-US" sz="1100" b="1" dirty="0">
              <a:solidFill>
                <a:srgbClr val="262626"/>
              </a:solidFill>
              <a:latin typeface="Arial"/>
              <a:ea typeface="Arial"/>
              <a:cs typeface="Arial"/>
              <a:sym typeface="Arial"/>
            </a:endParaRPr>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204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7421-CFF9-164D-A05B-151158AF70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97F256A-B06F-A648-97E2-2563DF36E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43907EA-2408-2949-8E3D-801F59680880}"/>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5" name="Footer Placeholder 4">
            <a:extLst>
              <a:ext uri="{FF2B5EF4-FFF2-40B4-BE49-F238E27FC236}">
                <a16:creationId xmlns:a16="http://schemas.microsoft.com/office/drawing/2014/main" id="{40D6CDE6-107A-2E48-9D22-FE518A0EF32B}"/>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03C4F51C-9644-4D4F-BAAB-BC40AE4A1FFD}"/>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17162589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AA6-6D8F-C645-916A-5B26B767B70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DD40E82-0C0A-1943-B842-DF63D5E5CC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39F4DF-5DDD-984A-BDC2-DED38F8A1429}"/>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5" name="Footer Placeholder 4">
            <a:extLst>
              <a:ext uri="{FF2B5EF4-FFF2-40B4-BE49-F238E27FC236}">
                <a16:creationId xmlns:a16="http://schemas.microsoft.com/office/drawing/2014/main" id="{57ABE28C-5B57-F74E-885B-AAAC94C84800}"/>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B0E86071-D073-FE41-B67B-0483AF961775}"/>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17222332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865CC4-D753-4D44-BCA7-65C846B672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8710172-4B98-EA4C-8748-DC9D32CC4F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D1A093D-F354-0A44-AD85-081E8B3E1666}"/>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5" name="Footer Placeholder 4">
            <a:extLst>
              <a:ext uri="{FF2B5EF4-FFF2-40B4-BE49-F238E27FC236}">
                <a16:creationId xmlns:a16="http://schemas.microsoft.com/office/drawing/2014/main" id="{4BCE64B3-93AB-C24E-9D32-A538920CEBF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89F4D48D-51CF-E84F-BD42-78855ABE4EB4}"/>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407609254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6B2E-32C5-7B43-B603-BDC1768EEC4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A41CC6F-976F-5E4F-A7DE-4207E0919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6F4A411-5418-CD4D-9959-BA6516831ED4}"/>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5" name="Footer Placeholder 4">
            <a:extLst>
              <a:ext uri="{FF2B5EF4-FFF2-40B4-BE49-F238E27FC236}">
                <a16:creationId xmlns:a16="http://schemas.microsoft.com/office/drawing/2014/main" id="{DE414612-8781-FF4C-8E0F-56ACD8564D9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05E9119-F2C0-7F44-A85D-095DA0006E7F}"/>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35821122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4EFB-D6FC-4C4F-A632-9362F3C39C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39E022F-F64E-D745-9A0D-4FB64CCC62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E1CEB1-B7A6-DA40-B4E0-B56C1B30E951}"/>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5" name="Footer Placeholder 4">
            <a:extLst>
              <a:ext uri="{FF2B5EF4-FFF2-40B4-BE49-F238E27FC236}">
                <a16:creationId xmlns:a16="http://schemas.microsoft.com/office/drawing/2014/main" id="{91D0B63B-C212-5D4F-8D52-59CFBC20BFF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77A87792-1182-2243-B111-F89F9A4CDA13}"/>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11260351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B4D6-6C5B-7943-8FE3-587A7ECF5AA6}"/>
              </a:ext>
            </a:extLst>
          </p:cNvPr>
          <p:cNvSpPr>
            <a:spLocks noGrp="1"/>
          </p:cNvSpPr>
          <p:nvPr>
            <p:ph type="title"/>
          </p:nvPr>
        </p:nvSpPr>
        <p:spPr>
          <a:xfrm>
            <a:off x="-1" y="-3010"/>
            <a:ext cx="12192001"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5F301A4-72A3-1A42-9889-9EBFEE94C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64C80DD-0E44-7043-B6C2-B46417DDA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E79CF3D-8730-9740-BD2C-FE7BC065DE3C}"/>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6" name="Footer Placeholder 5">
            <a:extLst>
              <a:ext uri="{FF2B5EF4-FFF2-40B4-BE49-F238E27FC236}">
                <a16:creationId xmlns:a16="http://schemas.microsoft.com/office/drawing/2014/main" id="{F7277322-05B0-A54C-BB3F-C9A9D4490549}"/>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F2895400-0A80-EA45-BF7A-498C1D9F1BBE}"/>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335875622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394E-03A9-1B48-8A41-CCD9D2EBD98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9E0E160-7CD4-6D4E-B0AF-8BC867E62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4A835-A80B-274F-B06C-A8AD806CA1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74C5811-CA6B-7C43-93DA-FE4EE5218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E5BAF4-9DDF-D24A-83E2-78546041F4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7D9D367-96C8-B143-ACA4-8162F324D78C}"/>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8" name="Footer Placeholder 7">
            <a:extLst>
              <a:ext uri="{FF2B5EF4-FFF2-40B4-BE49-F238E27FC236}">
                <a16:creationId xmlns:a16="http://schemas.microsoft.com/office/drawing/2014/main" id="{258E85EB-6053-B34E-A542-A863D1987B61}"/>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6972E6A9-5172-5D49-9EC2-DACCB6EF3D9F}"/>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20315399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2BE8-4F27-9548-93A3-7933439E314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89621D7-7289-B04A-A04A-00152D2FEA6A}"/>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4" name="Footer Placeholder 3">
            <a:extLst>
              <a:ext uri="{FF2B5EF4-FFF2-40B4-BE49-F238E27FC236}">
                <a16:creationId xmlns:a16="http://schemas.microsoft.com/office/drawing/2014/main" id="{BF1CF9DA-44CA-3642-A164-FEB5B635B26D}"/>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832B732-1575-2D48-8EF7-17BF2ECB77F5}"/>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95248345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5F163-A550-2446-9301-2CED8B052165}"/>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3" name="Footer Placeholder 2">
            <a:extLst>
              <a:ext uri="{FF2B5EF4-FFF2-40B4-BE49-F238E27FC236}">
                <a16:creationId xmlns:a16="http://schemas.microsoft.com/office/drawing/2014/main" id="{BD1BA84B-EF24-0343-A485-FFC9DBC03A03}"/>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74362F6C-C894-3445-AF11-2E1028D13027}"/>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71701938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8270-D58A-7341-A33E-D3D6A28B7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63C26A2-D0FC-8648-B707-9B1860179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6E77FEE-D259-834C-B281-BAF6C5936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17EDA-B840-3F49-B89D-16150E173073}"/>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6" name="Footer Placeholder 5">
            <a:extLst>
              <a:ext uri="{FF2B5EF4-FFF2-40B4-BE49-F238E27FC236}">
                <a16:creationId xmlns:a16="http://schemas.microsoft.com/office/drawing/2014/main" id="{396D3B8C-F29A-5945-9BB2-421198351D89}"/>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00100B8F-798C-7B4B-A1E8-0AF31268F002}"/>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316582060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9C8D-0119-AC49-AB50-E91BF1F2F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06F52FA-72D6-A543-A32C-644890FB8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C0E5B40C-69E7-A144-BFC3-5E7099C54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0DB3C-8D91-1547-8C6F-D1932D82141C}"/>
              </a:ext>
            </a:extLst>
          </p:cNvPr>
          <p:cNvSpPr>
            <a:spLocks noGrp="1"/>
          </p:cNvSpPr>
          <p:nvPr>
            <p:ph type="dt" sz="half" idx="10"/>
          </p:nvPr>
        </p:nvSpPr>
        <p:spPr/>
        <p:txBody>
          <a:bodyPr/>
          <a:lstStyle/>
          <a:p>
            <a:fld id="{C5FA6163-4218-2743-AC5E-675EF5C0A23F}" type="datetimeFigureOut">
              <a:rPr lang="en-CA" smtClean="0"/>
              <a:t>2022-01-10</a:t>
            </a:fld>
            <a:endParaRPr lang="en-CA" dirty="0"/>
          </a:p>
        </p:txBody>
      </p:sp>
      <p:sp>
        <p:nvSpPr>
          <p:cNvPr id="6" name="Footer Placeholder 5">
            <a:extLst>
              <a:ext uri="{FF2B5EF4-FFF2-40B4-BE49-F238E27FC236}">
                <a16:creationId xmlns:a16="http://schemas.microsoft.com/office/drawing/2014/main" id="{5624D8D3-F3C4-664F-9484-3D2620E8FA9A}"/>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89657D57-2F37-224A-8891-BA3E9C217131}"/>
              </a:ext>
            </a:extLst>
          </p:cNvPr>
          <p:cNvSpPr>
            <a:spLocks noGrp="1"/>
          </p:cNvSpPr>
          <p:nvPr>
            <p:ph type="sldNum" sz="quarter" idx="12"/>
          </p:nvPr>
        </p:nvSpPr>
        <p:spPr/>
        <p:txBody>
          <a:bodyPr/>
          <a:lstStyle/>
          <a:p>
            <a:fld id="{0858B25B-1D00-B248-BA2D-32A3A92F978E}" type="slidenum">
              <a:rPr lang="en-CA" smtClean="0"/>
              <a:t>‹#›</a:t>
            </a:fld>
            <a:endParaRPr lang="en-CA" dirty="0"/>
          </a:p>
        </p:txBody>
      </p:sp>
    </p:spTree>
    <p:extLst>
      <p:ext uri="{BB962C8B-B14F-4D97-AF65-F5344CB8AC3E}">
        <p14:creationId xmlns:p14="http://schemas.microsoft.com/office/powerpoint/2010/main" val="4606571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49156-2AF2-3642-8547-0A0AA3293B82}"/>
              </a:ext>
            </a:extLst>
          </p:cNvPr>
          <p:cNvSpPr>
            <a:spLocks noGrp="1"/>
          </p:cNvSpPr>
          <p:nvPr>
            <p:ph type="title"/>
          </p:nvPr>
        </p:nvSpPr>
        <p:spPr>
          <a:xfrm>
            <a:off x="0" y="18255"/>
            <a:ext cx="12192000" cy="1325563"/>
          </a:xfrm>
          <a:prstGeom prst="rect">
            <a:avLst/>
          </a:prstGeom>
          <a:solidFill>
            <a:srgbClr val="746183"/>
          </a:solidFill>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2F2843F7-7A8C-F240-ACC8-288773CC25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A1D7509-F507-4C4C-A530-875213E24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A6163-4218-2743-AC5E-675EF5C0A23F}" type="datetimeFigureOut">
              <a:rPr lang="en-CA" smtClean="0"/>
              <a:t>2022-01-10</a:t>
            </a:fld>
            <a:endParaRPr lang="en-CA" dirty="0"/>
          </a:p>
        </p:txBody>
      </p:sp>
      <p:sp>
        <p:nvSpPr>
          <p:cNvPr id="5" name="Footer Placeholder 4">
            <a:extLst>
              <a:ext uri="{FF2B5EF4-FFF2-40B4-BE49-F238E27FC236}">
                <a16:creationId xmlns:a16="http://schemas.microsoft.com/office/drawing/2014/main" id="{7FF69511-411C-EC49-9A9E-1C0544FF1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85FF9BB5-34F6-4F4C-AE81-C7B1469BE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8B25B-1D00-B248-BA2D-32A3A92F978E}" type="slidenum">
              <a:rPr lang="en-CA" smtClean="0"/>
              <a:t>‹#›</a:t>
            </a:fld>
            <a:endParaRPr lang="en-CA" dirty="0"/>
          </a:p>
        </p:txBody>
      </p:sp>
    </p:spTree>
    <p:extLst>
      <p:ext uri="{BB962C8B-B14F-4D97-AF65-F5344CB8AC3E}">
        <p14:creationId xmlns:p14="http://schemas.microsoft.com/office/powerpoint/2010/main" val="33606095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creativecommons.org/licenses/by-nc-nd/4.0/" TargetMode="External"/><Relationship Id="rId4" Type="http://schemas.openxmlformats.org/officeDocument/2006/relationships/hyperlink" Target="https://www.davidbernie.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_XiMtPFJig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TBFCeGDVAdQ"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7SWFM0NMhvw"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oQbei5JGiT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150.statcan.gc.ca/n1/en/pub/85-002-x/2020001/article/00005-eng.pdf?st=2pX9QRn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youtube.com/watch?v=_XiMtPFJig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s://www.dawncanada.net/news/mtafrepor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mmiwg-ffada.ca/final-report/#:~:text=Women%20and%20Girls-,Reclaiming%20Power%20and%20Place,women%2C%20girls%20and%202SLGBTQQIA%20peopl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westcoastleaf.org/wp-content/uploads/2020/11/Is-That-Legal_Oct-2020-corrected.pdf" TargetMode="External"/><Relationship Id="rId2" Type="http://schemas.openxmlformats.org/officeDocument/2006/relationships/hyperlink" Target="https://www150.statcan.gc.ca/n1/pub/85-002-x/2017001/article/14842-eng.ht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pentextbc.ca/evaluatingsvtraining/"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61454194-0B69-A74B-AD93-10E1FACAE6B1}"/>
              </a:ext>
              <a:ext uri="{C183D7F6-B498-43B3-948B-1728B52AA6E4}">
                <adec:decorative xmlns:adec="http://schemas.microsoft.com/office/drawing/2017/decorative" val="1"/>
              </a:ext>
            </a:extLst>
          </p:cNvPr>
          <p:cNvPicPr>
            <a:picLocks noChangeAspect="1"/>
          </p:cNvPicPr>
          <p:nvPr/>
        </p:nvPicPr>
        <p:blipFill rotWithShape="1">
          <a:blip r:embed="rId3"/>
          <a:srcRect l="625" t="32983" r="-625" b="32486"/>
          <a:stretch/>
        </p:blipFill>
        <p:spPr>
          <a:xfrm>
            <a:off x="20" y="0"/>
            <a:ext cx="12275839" cy="5652000"/>
          </a:xfrm>
          <a:prstGeom prst="rect">
            <a:avLst/>
          </a:prstGeom>
        </p:spPr>
      </p:pic>
      <p:sp>
        <p:nvSpPr>
          <p:cNvPr id="2" name="Title 1">
            <a:extLst>
              <a:ext uri="{FF2B5EF4-FFF2-40B4-BE49-F238E27FC236}">
                <a16:creationId xmlns:a16="http://schemas.microsoft.com/office/drawing/2014/main" id="{B5DF01F6-C866-0B42-8D7A-05B3F5FEFC01}"/>
              </a:ext>
            </a:extLst>
          </p:cNvPr>
          <p:cNvSpPr>
            <a:spLocks noGrp="1"/>
          </p:cNvSpPr>
          <p:nvPr>
            <p:ph type="title"/>
          </p:nvPr>
        </p:nvSpPr>
        <p:spPr>
          <a:xfrm>
            <a:off x="0" y="2766218"/>
            <a:ext cx="12192000" cy="1325563"/>
          </a:xfrm>
        </p:spPr>
        <p:txBody>
          <a:bodyPr vert="horz" lIns="91440" tIns="45720" rIns="91440" bIns="45720" rtlCol="0" anchor="b">
            <a:normAutofit/>
          </a:bodyPr>
          <a:lstStyle/>
          <a:p>
            <a:pPr algn="ctr"/>
            <a:r>
              <a:rPr lang="en-US" sz="5400" dirty="0">
                <a:solidFill>
                  <a:srgbClr val="FFFFFF"/>
                </a:solidFill>
              </a:rPr>
              <a:t>Consent &amp; Sexual Violence</a:t>
            </a:r>
          </a:p>
        </p:txBody>
      </p:sp>
      <p:pic>
        <p:nvPicPr>
          <p:cNvPr id="6" name="Content Placeholder 6" descr="Logo of BC's Ministry of Advanced Educatio and Skills Trianing">
            <a:extLst>
              <a:ext uri="{FF2B5EF4-FFF2-40B4-BE49-F238E27FC236}">
                <a16:creationId xmlns:a16="http://schemas.microsoft.com/office/drawing/2014/main" id="{15001290-5E77-5B43-B274-52F8EB7E801D}"/>
              </a:ext>
            </a:extLst>
          </p:cNvPr>
          <p:cNvPicPr>
            <a:picLocks noChangeAspect="1"/>
          </p:cNvPicPr>
          <p:nvPr/>
        </p:nvPicPr>
        <p:blipFill>
          <a:blip r:embed="rId4"/>
          <a:stretch>
            <a:fillRect/>
          </a:stretch>
        </p:blipFill>
        <p:spPr>
          <a:xfrm>
            <a:off x="357690" y="5839037"/>
            <a:ext cx="2447925" cy="963612"/>
          </a:xfrm>
          <a:prstGeom prst="rect">
            <a:avLst/>
          </a:prstGeom>
        </p:spPr>
      </p:pic>
      <p:pic>
        <p:nvPicPr>
          <p:cNvPr id="7" name="Picture 6" descr="Logo of BCcampus, with an outlince of the province and the tag line Learning, Doing, Leading.">
            <a:extLst>
              <a:ext uri="{FF2B5EF4-FFF2-40B4-BE49-F238E27FC236}">
                <a16:creationId xmlns:a16="http://schemas.microsoft.com/office/drawing/2014/main" id="{3FA907A0-A90A-E146-88A1-0012249AD052}"/>
              </a:ext>
            </a:extLst>
          </p:cNvPr>
          <p:cNvPicPr>
            <a:picLocks noChangeAspect="1"/>
          </p:cNvPicPr>
          <p:nvPr/>
        </p:nvPicPr>
        <p:blipFill>
          <a:blip r:embed="rId5"/>
          <a:stretch>
            <a:fillRect/>
          </a:stretch>
        </p:blipFill>
        <p:spPr>
          <a:xfrm>
            <a:off x="5531424" y="6063952"/>
            <a:ext cx="1699201" cy="612000"/>
          </a:xfrm>
          <a:prstGeom prst="rect">
            <a:avLst/>
          </a:prstGeom>
        </p:spPr>
      </p:pic>
      <p:pic>
        <p:nvPicPr>
          <p:cNvPr id="9" name="Google Shape;73;p1" descr="Creative Commons logo for the CC BY 4.0 license which allows for sharing and adapting of the material covered by the license as long as appropriate attribution is given. ">
            <a:extLst>
              <a:ext uri="{FF2B5EF4-FFF2-40B4-BE49-F238E27FC236}">
                <a16:creationId xmlns:a16="http://schemas.microsoft.com/office/drawing/2014/main" id="{C14CD96C-266B-7F4E-A97E-A2C908CF1F23}"/>
              </a:ext>
            </a:extLst>
          </p:cNvPr>
          <p:cNvPicPr preferRelativeResize="0"/>
          <p:nvPr/>
        </p:nvPicPr>
        <p:blipFill>
          <a:blip r:embed="rId6">
            <a:alphaModFix/>
          </a:blip>
          <a:stretch>
            <a:fillRect/>
          </a:stretch>
        </p:blipFill>
        <p:spPr>
          <a:xfrm>
            <a:off x="9956434" y="6063952"/>
            <a:ext cx="1689807" cy="573600"/>
          </a:xfrm>
          <a:prstGeom prst="rect">
            <a:avLst/>
          </a:prstGeom>
          <a:noFill/>
          <a:ln>
            <a:noFill/>
          </a:ln>
        </p:spPr>
      </p:pic>
    </p:spTree>
    <p:extLst>
      <p:ext uri="{BB962C8B-B14F-4D97-AF65-F5344CB8AC3E}">
        <p14:creationId xmlns:p14="http://schemas.microsoft.com/office/powerpoint/2010/main" val="2490620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86BB-5148-4745-AC70-999D4E83464C}"/>
              </a:ext>
            </a:extLst>
          </p:cNvPr>
          <p:cNvSpPr>
            <a:spLocks noGrp="1"/>
          </p:cNvSpPr>
          <p:nvPr>
            <p:ph type="title"/>
          </p:nvPr>
        </p:nvSpPr>
        <p:spPr/>
        <p:txBody>
          <a:bodyPr/>
          <a:lstStyle/>
          <a:p>
            <a:r>
              <a:rPr lang="en-CA" dirty="0"/>
              <a:t>Sexual Violence in Post-Secondary Institutions</a:t>
            </a:r>
          </a:p>
        </p:txBody>
      </p:sp>
      <p:sp>
        <p:nvSpPr>
          <p:cNvPr id="3" name="Content Placeholder 2">
            <a:extLst>
              <a:ext uri="{FF2B5EF4-FFF2-40B4-BE49-F238E27FC236}">
                <a16:creationId xmlns:a16="http://schemas.microsoft.com/office/drawing/2014/main" id="{18436A83-2493-5A43-A943-92F41A7AABD3}"/>
              </a:ext>
            </a:extLst>
          </p:cNvPr>
          <p:cNvSpPr>
            <a:spLocks noGrp="1"/>
          </p:cNvSpPr>
          <p:nvPr>
            <p:ph idx="1"/>
          </p:nvPr>
        </p:nvSpPr>
        <p:spPr>
          <a:xfrm>
            <a:off x="838200" y="1825624"/>
            <a:ext cx="10515600" cy="4803775"/>
          </a:xfrm>
        </p:spPr>
        <p:txBody>
          <a:bodyPr>
            <a:normAutofit/>
          </a:bodyPr>
          <a:lstStyle/>
          <a:p>
            <a:r>
              <a:rPr lang="en-CA" sz="3600" b="1" dirty="0">
                <a:solidFill>
                  <a:srgbClr val="746183"/>
                </a:solidFill>
              </a:rPr>
              <a:t>261,000</a:t>
            </a:r>
            <a:r>
              <a:rPr lang="en-CA" dirty="0"/>
              <a:t> of sexual assaults reported by students</a:t>
            </a:r>
            <a:r>
              <a:rPr lang="en-US" dirty="0">
                <a:solidFill>
                  <a:srgbClr val="FFFFFF"/>
                </a:solidFill>
                <a:latin typeface="Roboto"/>
                <a:ea typeface="Roboto"/>
                <a:cs typeface="Roboto"/>
                <a:sym typeface="Roboto"/>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dirty="0">
                <a:ea typeface="Roboto"/>
                <a:cs typeface="Roboto"/>
                <a:sym typeface="Roboto"/>
              </a:rPr>
              <a:t>(Statistics Canada, 2017)</a:t>
            </a:r>
            <a:endParaRPr lang="en-CA" dirty="0"/>
          </a:p>
          <a:p>
            <a:r>
              <a:rPr lang="en-CA" sz="3600" b="1" dirty="0">
                <a:solidFill>
                  <a:srgbClr val="746183"/>
                </a:solidFill>
              </a:rPr>
              <a:t>71%</a:t>
            </a:r>
            <a:r>
              <a:rPr lang="en-CA" dirty="0"/>
              <a:t> </a:t>
            </a:r>
            <a:r>
              <a:rPr lang="en-US" dirty="0">
                <a:ea typeface="Roboto"/>
                <a:sym typeface="Roboto"/>
              </a:rPr>
              <a:t>of</a:t>
            </a:r>
            <a:r>
              <a:rPr lang="en-US" dirty="0">
                <a:ea typeface="Roboto"/>
                <a:cs typeface="Roboto"/>
                <a:sym typeface="Roboto"/>
              </a:rPr>
              <a:t> students at Canadian postsecondary schools either witnessed or experienced unwanted sexual behaviours in a postsecondary setting (Burczycka, 2020, p. 3).</a:t>
            </a:r>
            <a:endParaRPr lang="en-CA" dirty="0"/>
          </a:p>
          <a:p>
            <a:r>
              <a:rPr lang="en-CA" sz="3600" b="1" dirty="0">
                <a:solidFill>
                  <a:srgbClr val="746183"/>
                </a:solidFill>
              </a:rPr>
              <a:t>47%</a:t>
            </a:r>
            <a:r>
              <a:rPr lang="en-CA" dirty="0"/>
              <a:t> </a:t>
            </a:r>
            <a:r>
              <a:rPr lang="en-US" dirty="0">
                <a:ea typeface="Roboto"/>
                <a:sym typeface="Roboto"/>
              </a:rPr>
              <a:t>o</a:t>
            </a:r>
            <a:r>
              <a:rPr lang="en-US" dirty="0">
                <a:ea typeface="Roboto"/>
                <a:cs typeface="Roboto"/>
                <a:sym typeface="Roboto"/>
              </a:rPr>
              <a:t>f students at Canadian post-secondary institutions witnessed or experienced discrimination on the basis of gender, gender identity or sexual orientation in the past year (Burczycka, 2020, p. 4).</a:t>
            </a:r>
            <a:endParaRPr lang="en-CA" dirty="0"/>
          </a:p>
          <a:p>
            <a:r>
              <a:rPr lang="en-US" sz="3600" b="1" dirty="0">
                <a:solidFill>
                  <a:srgbClr val="746183"/>
                </a:solidFill>
                <a:ea typeface="Roboto"/>
                <a:cs typeface="Roboto"/>
                <a:sym typeface="Roboto"/>
              </a:rPr>
              <a:t>4 out of 5 </a:t>
            </a:r>
            <a:r>
              <a:rPr lang="en-US" dirty="0">
                <a:ea typeface="Roboto"/>
                <a:cs typeface="Roboto"/>
                <a:sym typeface="Roboto"/>
              </a:rPr>
              <a:t>undergraduate students surveyed at Canadian universities reported experiencing dating violence (DeKeseredy, 2011)</a:t>
            </a:r>
          </a:p>
          <a:p>
            <a:endParaRPr lang="en-CA" dirty="0"/>
          </a:p>
        </p:txBody>
      </p:sp>
    </p:spTree>
    <p:extLst>
      <p:ext uri="{BB962C8B-B14F-4D97-AF65-F5344CB8AC3E}">
        <p14:creationId xmlns:p14="http://schemas.microsoft.com/office/powerpoint/2010/main" val="3137646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B3DC70-0981-0540-B847-34622C13C24E}"/>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What is Consent?</a:t>
            </a:r>
          </a:p>
        </p:txBody>
      </p:sp>
      <p:sp>
        <p:nvSpPr>
          <p:cNvPr id="4" name="Content Placeholder 3">
            <a:extLst>
              <a:ext uri="{FF2B5EF4-FFF2-40B4-BE49-F238E27FC236}">
                <a16:creationId xmlns:a16="http://schemas.microsoft.com/office/drawing/2014/main" id="{0DF2A55C-E8D3-6446-87FA-C403DFB90F51}"/>
              </a:ext>
            </a:extLst>
          </p:cNvPr>
          <p:cNvSpPr>
            <a:spLocks noGrp="1"/>
          </p:cNvSpPr>
          <p:nvPr>
            <p:ph sz="half" idx="2"/>
          </p:nvPr>
        </p:nvSpPr>
        <p:spPr>
          <a:xfrm>
            <a:off x="838200" y="2333297"/>
            <a:ext cx="4619621" cy="3843666"/>
          </a:xfrm>
        </p:spPr>
        <p:txBody>
          <a:bodyPr vert="horz" lIns="91440" tIns="45720" rIns="91440" bIns="45720" rtlCol="0">
            <a:normAutofit/>
          </a:bodyPr>
          <a:lstStyle/>
          <a:p>
            <a:pPr marL="0" lvl="0">
              <a:spcBef>
                <a:spcPts val="0"/>
              </a:spcBef>
            </a:pPr>
            <a:r>
              <a:rPr lang="en-US" sz="3600" dirty="0">
                <a:sym typeface="Roboto"/>
              </a:rPr>
              <a:t>Consent is about relationships.</a:t>
            </a:r>
          </a:p>
          <a:p>
            <a:pPr marL="0" lvl="0">
              <a:spcBef>
                <a:spcPts val="0"/>
              </a:spcBef>
            </a:pPr>
            <a:endParaRPr lang="en-US" sz="3600" dirty="0">
              <a:sym typeface="Roboto"/>
            </a:endParaRPr>
          </a:p>
          <a:p>
            <a:pPr marL="0" lvl="0">
              <a:spcBef>
                <a:spcPts val="0"/>
              </a:spcBef>
            </a:pPr>
            <a:r>
              <a:rPr lang="en-US" sz="3600" dirty="0">
                <a:sym typeface="Roboto"/>
              </a:rPr>
              <a:t>Many Indigenous cultures include the concept of “All My Relations.”</a:t>
            </a:r>
          </a:p>
          <a:p>
            <a:endParaRPr lang="en-US" sz="2000" dirty="0"/>
          </a:p>
        </p:txBody>
      </p:sp>
      <p:pic>
        <p:nvPicPr>
          <p:cNvPr id="5" name="Picture Placeholder 4">
            <a:extLst>
              <a:ext uri="{FF2B5EF4-FFF2-40B4-BE49-F238E27FC236}">
                <a16:creationId xmlns:a16="http://schemas.microsoft.com/office/drawing/2014/main" id="{08675E2F-5855-CD4F-8D1E-CC53638BF045}"/>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t="10508" b="323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9224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3C50-A1CA-FD43-995A-FAE790FA80D8}"/>
              </a:ext>
            </a:extLst>
          </p:cNvPr>
          <p:cNvSpPr>
            <a:spLocks noGrp="1"/>
          </p:cNvSpPr>
          <p:nvPr>
            <p:ph type="title"/>
          </p:nvPr>
        </p:nvSpPr>
        <p:spPr>
          <a:xfrm>
            <a:off x="0" y="1"/>
            <a:ext cx="12192000" cy="1343818"/>
          </a:xfrm>
        </p:spPr>
        <p:txBody>
          <a:bodyPr/>
          <a:lstStyle/>
          <a:p>
            <a:r>
              <a:rPr lang="en-CA" dirty="0"/>
              <a:t>Thomas King: All My Relations</a:t>
            </a:r>
          </a:p>
        </p:txBody>
      </p:sp>
      <p:sp>
        <p:nvSpPr>
          <p:cNvPr id="3" name="Content Placeholder 2">
            <a:extLst>
              <a:ext uri="{FF2B5EF4-FFF2-40B4-BE49-F238E27FC236}">
                <a16:creationId xmlns:a16="http://schemas.microsoft.com/office/drawing/2014/main" id="{C1E0522F-3E0D-754C-8F09-AC7F855C3AAC}"/>
              </a:ext>
            </a:extLst>
          </p:cNvPr>
          <p:cNvSpPr>
            <a:spLocks noGrp="1"/>
          </p:cNvSpPr>
          <p:nvPr>
            <p:ph idx="1"/>
          </p:nvPr>
        </p:nvSpPr>
        <p:spPr>
          <a:xfrm>
            <a:off x="838200" y="2028825"/>
            <a:ext cx="10515600" cy="3940175"/>
          </a:xfrm>
        </p:spPr>
        <p:txBody>
          <a:bodyPr>
            <a:noAutofit/>
          </a:bodyPr>
          <a:lstStyle/>
          <a:p>
            <a:pPr marL="0" lvl="0" indent="0">
              <a:lnSpc>
                <a:spcPct val="115000"/>
              </a:lnSpc>
              <a:spcBef>
                <a:spcPts val="1500"/>
              </a:spcBef>
              <a:buNone/>
            </a:pPr>
            <a:r>
              <a:rPr lang="en-US" dirty="0">
                <a:ea typeface="Roboto"/>
                <a:cs typeface="Roboto"/>
                <a:sym typeface="Roboto"/>
              </a:rPr>
              <a:t>“All my relations” is the English equivalent of a phrase familiar to most Native peoples of North America. It may begin or end a prayer or speech or a story, and, while each tribe has its own way of expressing this sentiment in its own language, the meaning is the same. “All my relations” is at first a reminder of who we are and of our relationship with both our family and our relatives. It also reminds us of the extended relationship we share with all human beings. </a:t>
            </a:r>
            <a:endParaRPr lang="en-CA" dirty="0"/>
          </a:p>
        </p:txBody>
      </p:sp>
    </p:spTree>
    <p:extLst>
      <p:ext uri="{BB962C8B-B14F-4D97-AF65-F5344CB8AC3E}">
        <p14:creationId xmlns:p14="http://schemas.microsoft.com/office/powerpoint/2010/main" val="674805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E109-C27C-714A-85EC-FB326FF26536}"/>
              </a:ext>
            </a:extLst>
          </p:cNvPr>
          <p:cNvSpPr>
            <a:spLocks noGrp="1"/>
          </p:cNvSpPr>
          <p:nvPr>
            <p:ph type="title"/>
          </p:nvPr>
        </p:nvSpPr>
        <p:spPr/>
        <p:txBody>
          <a:bodyPr/>
          <a:lstStyle/>
          <a:p>
            <a:r>
              <a:rPr lang="en-CA" dirty="0"/>
              <a:t>Thomas King: All My Relations (cont.)</a:t>
            </a:r>
          </a:p>
        </p:txBody>
      </p:sp>
      <p:sp>
        <p:nvSpPr>
          <p:cNvPr id="3" name="Content Placeholder 2">
            <a:extLst>
              <a:ext uri="{FF2B5EF4-FFF2-40B4-BE49-F238E27FC236}">
                <a16:creationId xmlns:a16="http://schemas.microsoft.com/office/drawing/2014/main" id="{B665F2E7-7101-0247-AAC3-6EDB9DA5C6E9}"/>
              </a:ext>
            </a:extLst>
          </p:cNvPr>
          <p:cNvSpPr>
            <a:spLocks noGrp="1"/>
          </p:cNvSpPr>
          <p:nvPr>
            <p:ph idx="1"/>
          </p:nvPr>
        </p:nvSpPr>
        <p:spPr/>
        <p:txBody>
          <a:bodyPr>
            <a:normAutofit lnSpcReduction="10000"/>
          </a:bodyPr>
          <a:lstStyle/>
          <a:p>
            <a:pPr marL="0" lvl="0" indent="0">
              <a:lnSpc>
                <a:spcPct val="115000"/>
              </a:lnSpc>
              <a:spcBef>
                <a:spcPts val="1500"/>
              </a:spcBef>
              <a:buNone/>
            </a:pPr>
            <a:r>
              <a:rPr lang="en-US" dirty="0">
                <a:ea typeface="Roboto"/>
                <a:cs typeface="Roboto"/>
                <a:sym typeface="Roboto"/>
              </a:rPr>
              <a:t>But the relationships that Native people see go further, the web of kinship to animals, to the birds, to the fish, to the plants, to all the animate and inanimate forms that can be seen or imagined. More than that, “all my relations” is an encouragement for us to accept the responsibilities we have within the universal family by living our lives in a harmonious and moral manner (a common admonishment is to say of someone that they act as if they had no relations).</a:t>
            </a:r>
          </a:p>
          <a:p>
            <a:pPr marL="0" lvl="0" indent="0">
              <a:lnSpc>
                <a:spcPct val="115000"/>
              </a:lnSpc>
              <a:spcBef>
                <a:spcPts val="1500"/>
              </a:spcBef>
              <a:buNone/>
            </a:pPr>
            <a:r>
              <a:rPr lang="en-US" dirty="0">
                <a:ea typeface="Roboto"/>
                <a:cs typeface="Roboto"/>
                <a:sym typeface="Roboto"/>
              </a:rPr>
              <a:t>~ Thomas King, Canadian-American writer of Cherokee and Greek ancestry &amp; Professor Emeritus, University of Guelph</a:t>
            </a:r>
          </a:p>
          <a:p>
            <a:pPr marL="0" indent="0">
              <a:buNone/>
            </a:pPr>
            <a:endParaRPr lang="en-CA" dirty="0"/>
          </a:p>
        </p:txBody>
      </p:sp>
    </p:spTree>
    <p:extLst>
      <p:ext uri="{BB962C8B-B14F-4D97-AF65-F5344CB8AC3E}">
        <p14:creationId xmlns:p14="http://schemas.microsoft.com/office/powerpoint/2010/main" val="4212177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2C39-DA67-2348-8476-A1AFBAF98DED}"/>
              </a:ext>
            </a:extLst>
          </p:cNvPr>
          <p:cNvSpPr>
            <a:spLocks noGrp="1"/>
          </p:cNvSpPr>
          <p:nvPr>
            <p:ph type="title"/>
          </p:nvPr>
        </p:nvSpPr>
        <p:spPr/>
        <p:txBody>
          <a:bodyPr/>
          <a:lstStyle/>
          <a:p>
            <a:r>
              <a:rPr lang="en-CA" dirty="0"/>
              <a:t>Relationships and Sexual Violence</a:t>
            </a:r>
          </a:p>
        </p:txBody>
      </p:sp>
      <p:pic>
        <p:nvPicPr>
          <p:cNvPr id="11" name="Google Shape;273;gc98a220f5a_0_338" descr="Tall, leafless tree with three red dresses hanging from its branches. The image is part of the REDress Project, started by Winnipeg-based Métis artist Jaime Black in 2010, which uses red dresses hanging from trees as a reminder of missing and murdered Indigenous girls and women in Canada.">
            <a:extLst>
              <a:ext uri="{FF2B5EF4-FFF2-40B4-BE49-F238E27FC236}">
                <a16:creationId xmlns:a16="http://schemas.microsoft.com/office/drawing/2014/main" id="{FE49373E-15CC-4D49-B967-242A9593DD1B}"/>
              </a:ext>
            </a:extLst>
          </p:cNvPr>
          <p:cNvPicPr preferRelativeResize="0">
            <a:picLocks noGrp="1" noChangeAspect="1"/>
          </p:cNvPicPr>
          <p:nvPr>
            <p:ph sz="half" idx="1"/>
          </p:nvPr>
        </p:nvPicPr>
        <p:blipFill>
          <a:blip r:embed="rId3">
            <a:alphaModFix/>
          </a:blip>
          <a:stretch>
            <a:fillRect/>
          </a:stretch>
        </p:blipFill>
        <p:spPr>
          <a:xfrm>
            <a:off x="424905" y="1503494"/>
            <a:ext cx="3888000" cy="5181653"/>
          </a:xfrm>
          <a:prstGeom prst="rect">
            <a:avLst/>
          </a:prstGeom>
          <a:noFill/>
          <a:ln>
            <a:noFill/>
          </a:ln>
        </p:spPr>
      </p:pic>
      <p:sp>
        <p:nvSpPr>
          <p:cNvPr id="4" name="Content Placeholder 3">
            <a:extLst>
              <a:ext uri="{FF2B5EF4-FFF2-40B4-BE49-F238E27FC236}">
                <a16:creationId xmlns:a16="http://schemas.microsoft.com/office/drawing/2014/main" id="{7B30143E-C1B6-E549-8B53-253135DF1712}"/>
              </a:ext>
            </a:extLst>
          </p:cNvPr>
          <p:cNvSpPr>
            <a:spLocks noGrp="1"/>
          </p:cNvSpPr>
          <p:nvPr>
            <p:ph sz="half" idx="2"/>
          </p:nvPr>
        </p:nvSpPr>
        <p:spPr>
          <a:xfrm>
            <a:off x="4622800" y="1825625"/>
            <a:ext cx="6731000" cy="4351338"/>
          </a:xfrm>
        </p:spPr>
        <p:txBody>
          <a:bodyPr>
            <a:normAutofit lnSpcReduction="10000"/>
          </a:bodyPr>
          <a:lstStyle/>
          <a:p>
            <a:pPr marL="0" indent="0">
              <a:buNone/>
            </a:pPr>
            <a:r>
              <a:rPr lang="en-US" sz="3200" dirty="0">
                <a:ea typeface="Roboto"/>
                <a:cs typeface="Roboto"/>
                <a:sym typeface="Roboto"/>
              </a:rPr>
              <a:t>Preventing sexual violence requires us to change our relationships with the people in our lives and our communities and to also think about our relationships with other communities and Nations and with the land and world around us. </a:t>
            </a:r>
          </a:p>
          <a:p>
            <a:endParaRPr lang="en-US" dirty="0">
              <a:solidFill>
                <a:srgbClr val="5B5B5B"/>
              </a:solidFill>
              <a:latin typeface="Roboto"/>
              <a:ea typeface="Roboto"/>
              <a:cs typeface="Roboto"/>
              <a:sym typeface="Roboto"/>
            </a:endParaRPr>
          </a:p>
          <a:p>
            <a:pPr marL="0" indent="0">
              <a:buNone/>
            </a:pPr>
            <a:r>
              <a:rPr lang="en-US" dirty="0">
                <a:highlight>
                  <a:srgbClr val="FFFFFF"/>
                </a:highlight>
              </a:rPr>
              <a:t>(</a:t>
            </a:r>
            <a:r>
              <a:rPr lang="en-US" sz="2400" dirty="0">
                <a:highlight>
                  <a:srgbClr val="FFFFFF"/>
                </a:highlight>
              </a:rPr>
              <a:t>The Red Dresses by </a:t>
            </a:r>
            <a:r>
              <a:rPr lang="en-US" sz="2400" dirty="0">
                <a:highlight>
                  <a:srgbClr val="FFFFFF"/>
                </a:highlight>
                <a:uFill>
                  <a:noFill/>
                </a:uFill>
                <a:hlinkClick r:id="rId4">
                  <a:extLst>
                    <a:ext uri="{A12FA001-AC4F-418D-AE19-62706E023703}">
                      <ahyp:hlinkClr xmlns:ahyp="http://schemas.microsoft.com/office/drawing/2018/hyperlinkcolor" val="tx"/>
                    </a:ext>
                  </a:extLst>
                </a:hlinkClick>
              </a:rPr>
              <a:t>David Bernie</a:t>
            </a:r>
            <a:r>
              <a:rPr lang="en-US" sz="2400" dirty="0">
                <a:highlight>
                  <a:srgbClr val="FFFFFF"/>
                </a:highlight>
              </a:rPr>
              <a:t> is licensed under a </a:t>
            </a:r>
            <a:r>
              <a:rPr lang="en-US" sz="2400" dirty="0">
                <a:highlight>
                  <a:srgbClr val="FFFFFF"/>
                </a:highlight>
                <a:uFill>
                  <a:noFill/>
                </a:uFill>
                <a:hlinkClick r:id="rId5">
                  <a:extLst>
                    <a:ext uri="{A12FA001-AC4F-418D-AE19-62706E023703}">
                      <ahyp:hlinkClr xmlns:ahyp="http://schemas.microsoft.com/office/drawing/2018/hyperlinkcolor" val="tx"/>
                    </a:ext>
                  </a:extLst>
                </a:hlinkClick>
              </a:rPr>
              <a:t>Creative Commons Attribution-NonCommercial-NoDerivatives 4.0 International License</a:t>
            </a:r>
            <a:r>
              <a:rPr lang="en-US" sz="2400" dirty="0">
                <a:highlight>
                  <a:srgbClr val="FFFFFF"/>
                </a:highlight>
              </a:rPr>
              <a:t>.)</a:t>
            </a:r>
            <a:endParaRPr lang="en-US" sz="2400" dirty="0"/>
          </a:p>
          <a:p>
            <a:endParaRPr lang="en-US" dirty="0">
              <a:solidFill>
                <a:srgbClr val="5B5B5B"/>
              </a:solidFill>
              <a:latin typeface="Roboto"/>
              <a:ea typeface="Roboto"/>
              <a:cs typeface="Roboto"/>
              <a:sym typeface="Roboto"/>
            </a:endParaRPr>
          </a:p>
          <a:p>
            <a:endParaRPr lang="en-CA" dirty="0"/>
          </a:p>
        </p:txBody>
      </p:sp>
    </p:spTree>
    <p:extLst>
      <p:ext uri="{BB962C8B-B14F-4D97-AF65-F5344CB8AC3E}">
        <p14:creationId xmlns:p14="http://schemas.microsoft.com/office/powerpoint/2010/main" val="1250312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502D-A5C0-8E42-8304-19D95CFF7BC6}"/>
              </a:ext>
            </a:extLst>
          </p:cNvPr>
          <p:cNvSpPr>
            <a:spLocks noGrp="1"/>
          </p:cNvSpPr>
          <p:nvPr>
            <p:ph type="title"/>
          </p:nvPr>
        </p:nvSpPr>
        <p:spPr>
          <a:xfrm>
            <a:off x="0" y="0"/>
            <a:ext cx="12192000" cy="1347175"/>
          </a:xfrm>
        </p:spPr>
        <p:txBody>
          <a:bodyPr/>
          <a:lstStyle/>
          <a:p>
            <a:r>
              <a:rPr lang="en-CA" dirty="0"/>
              <a:t>Colonial Violence and Sexual Violence</a:t>
            </a:r>
          </a:p>
        </p:txBody>
      </p:sp>
      <p:pic>
        <p:nvPicPr>
          <p:cNvPr id="5" name="Google Shape;287;gc98a220f5a_0_415" descr="A wheel that explores the effects of colonial violence, which is at the centre of this wheel. Around that centre, are six sections:&#10;Segretation Policie&#10;Land Threft&#10;Medical Experimentation&#10;Cultural Genocide&#10;Assimilation Policies&#10;Forced Economic Dependencies&#10;&#10;The wheel's outer rim shows the words Self-Determination, Resistance, and Resilience. ">
            <a:extLst>
              <a:ext uri="{FF2B5EF4-FFF2-40B4-BE49-F238E27FC236}">
                <a16:creationId xmlns:a16="http://schemas.microsoft.com/office/drawing/2014/main" id="{A00B0F83-747E-E14E-B810-F0808325C0DD}"/>
              </a:ext>
            </a:extLst>
          </p:cNvPr>
          <p:cNvPicPr preferRelativeResize="0">
            <a:picLocks noGrp="1" noChangeAspect="1"/>
          </p:cNvPicPr>
          <p:nvPr>
            <p:ph sz="half" idx="1"/>
          </p:nvPr>
        </p:nvPicPr>
        <p:blipFill>
          <a:blip r:embed="rId3">
            <a:alphaModFix/>
          </a:blip>
          <a:stretch>
            <a:fillRect/>
          </a:stretch>
        </p:blipFill>
        <p:spPr>
          <a:xfrm>
            <a:off x="169439" y="1497095"/>
            <a:ext cx="5236793" cy="5220000"/>
          </a:xfrm>
          <a:prstGeom prst="rect">
            <a:avLst/>
          </a:prstGeom>
          <a:noFill/>
          <a:ln>
            <a:noFill/>
          </a:ln>
        </p:spPr>
      </p:pic>
      <p:sp>
        <p:nvSpPr>
          <p:cNvPr id="4" name="Content Placeholder 3">
            <a:extLst>
              <a:ext uri="{FF2B5EF4-FFF2-40B4-BE49-F238E27FC236}">
                <a16:creationId xmlns:a16="http://schemas.microsoft.com/office/drawing/2014/main" id="{34BE07BB-1B12-A141-80A1-4C6EDB36D8FE}"/>
              </a:ext>
            </a:extLst>
          </p:cNvPr>
          <p:cNvSpPr>
            <a:spLocks noGrp="1"/>
          </p:cNvSpPr>
          <p:nvPr>
            <p:ph sz="half" idx="2"/>
          </p:nvPr>
        </p:nvSpPr>
        <p:spPr>
          <a:xfrm>
            <a:off x="5334000" y="1763895"/>
            <a:ext cx="6477000" cy="4932000"/>
          </a:xfrm>
        </p:spPr>
        <p:txBody>
          <a:bodyPr>
            <a:noAutofit/>
          </a:bodyPr>
          <a:lstStyle/>
          <a:p>
            <a:pPr marL="457200" lvl="0" indent="-342900">
              <a:lnSpc>
                <a:spcPct val="100000"/>
              </a:lnSpc>
              <a:spcBef>
                <a:spcPts val="1500"/>
              </a:spcBef>
              <a:buClr>
                <a:srgbClr val="5B5B5B"/>
              </a:buClr>
              <a:buSzPts val="1800"/>
              <a:buFont typeface="Roboto"/>
              <a:buChar char="●"/>
            </a:pPr>
            <a:r>
              <a:rPr lang="en-US" sz="2400" dirty="0">
                <a:ea typeface="Roboto"/>
                <a:cs typeface="Roboto"/>
                <a:sym typeface="Roboto"/>
              </a:rPr>
              <a:t>In Canada, Indigenous women, girls, Two Spirit and transgender peoples currently experience disproportionate rates of violence due to the ongoing legacies of colonialism.</a:t>
            </a:r>
          </a:p>
          <a:p>
            <a:pPr marL="457200" lvl="0" indent="-342900">
              <a:lnSpc>
                <a:spcPct val="100000"/>
              </a:lnSpc>
              <a:spcBef>
                <a:spcPts val="0"/>
              </a:spcBef>
              <a:buClr>
                <a:srgbClr val="5B5B5B"/>
              </a:buClr>
              <a:buSzPts val="1800"/>
              <a:buFont typeface="Roboto"/>
              <a:buChar char="●"/>
            </a:pPr>
            <a:r>
              <a:rPr lang="en-US" sz="2400" dirty="0">
                <a:ea typeface="Roboto"/>
                <a:cs typeface="Roboto"/>
                <a:sym typeface="Roboto"/>
              </a:rPr>
              <a:t>Each section of this Colonial Violence Wheel provides examples of strategies, policies, and laws that have been enacted by the Canadian government to colonize and assimilate Indigenous people.</a:t>
            </a:r>
          </a:p>
          <a:p>
            <a:pPr marL="457200" lvl="0" indent="-342900">
              <a:lnSpc>
                <a:spcPct val="100000"/>
              </a:lnSpc>
              <a:spcBef>
                <a:spcPts val="0"/>
              </a:spcBef>
              <a:buClr>
                <a:srgbClr val="5B5B5B"/>
              </a:buClr>
              <a:buSzPts val="1800"/>
              <a:buFont typeface="Roboto"/>
              <a:buChar char="●"/>
            </a:pPr>
            <a:r>
              <a:rPr lang="en-US" sz="2400" dirty="0">
                <a:ea typeface="Roboto"/>
                <a:cs typeface="Roboto"/>
                <a:sym typeface="Roboto"/>
              </a:rPr>
              <a:t>Sexual violence and colonialism are interconnected through concepts such as self-determination, autonomy and consent.</a:t>
            </a:r>
          </a:p>
        </p:txBody>
      </p:sp>
    </p:spTree>
    <p:extLst>
      <p:ext uri="{BB962C8B-B14F-4D97-AF65-F5344CB8AC3E}">
        <p14:creationId xmlns:p14="http://schemas.microsoft.com/office/powerpoint/2010/main" val="2021037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CB15-EFBF-CB48-A013-7B5DA5AA9B64}"/>
              </a:ext>
            </a:extLst>
          </p:cNvPr>
          <p:cNvSpPr>
            <a:spLocks noGrp="1"/>
          </p:cNvSpPr>
          <p:nvPr>
            <p:ph type="title"/>
          </p:nvPr>
        </p:nvSpPr>
        <p:spPr/>
        <p:txBody>
          <a:bodyPr/>
          <a:lstStyle/>
          <a:p>
            <a:r>
              <a:rPr lang="en-CA" dirty="0"/>
              <a:t>Power and Control</a:t>
            </a:r>
          </a:p>
        </p:txBody>
      </p:sp>
      <p:sp>
        <p:nvSpPr>
          <p:cNvPr id="3" name="Content Placeholder 2">
            <a:extLst>
              <a:ext uri="{FF2B5EF4-FFF2-40B4-BE49-F238E27FC236}">
                <a16:creationId xmlns:a16="http://schemas.microsoft.com/office/drawing/2014/main" id="{F03F051C-F7F8-184A-BF73-4FA7222D9976}"/>
              </a:ext>
            </a:extLst>
          </p:cNvPr>
          <p:cNvSpPr>
            <a:spLocks noGrp="1"/>
          </p:cNvSpPr>
          <p:nvPr>
            <p:ph sz="half" idx="1"/>
          </p:nvPr>
        </p:nvSpPr>
        <p:spPr>
          <a:xfrm>
            <a:off x="838200" y="1825625"/>
            <a:ext cx="5537200" cy="4351338"/>
          </a:xfrm>
        </p:spPr>
        <p:txBody>
          <a:bodyPr/>
          <a:lstStyle/>
          <a:p>
            <a:pPr marL="0" indent="0">
              <a:buNone/>
            </a:pPr>
            <a:r>
              <a:rPr lang="en-US" sz="3600" dirty="0">
                <a:ea typeface="Roboto"/>
                <a:cs typeface="Roboto"/>
                <a:sym typeface="Roboto"/>
              </a:rPr>
              <a:t>How is consent and sexual violence affected by power and control?</a:t>
            </a:r>
          </a:p>
          <a:p>
            <a:r>
              <a:rPr lang="en-US" sz="3200" dirty="0">
                <a:ea typeface="Arial"/>
                <a:cs typeface="Arial"/>
                <a:sym typeface="Arial"/>
              </a:rPr>
              <a:t>First layer: Aspects of our Identity</a:t>
            </a:r>
          </a:p>
          <a:p>
            <a:r>
              <a:rPr lang="en-US" sz="3200" dirty="0">
                <a:ea typeface="Arial"/>
                <a:cs typeface="Arial"/>
                <a:sym typeface="Arial"/>
              </a:rPr>
              <a:t>Second layer: Forms of violence and oppression</a:t>
            </a:r>
          </a:p>
          <a:p>
            <a:pPr marL="0" indent="0">
              <a:buNone/>
            </a:pPr>
            <a:endParaRPr lang="en-US" sz="3600" dirty="0">
              <a:ea typeface="Arial"/>
              <a:cs typeface="Arial"/>
              <a:sym typeface="Arial"/>
            </a:endParaRPr>
          </a:p>
          <a:p>
            <a:pPr marL="0" indent="0">
              <a:buNone/>
            </a:pPr>
            <a:endParaRPr lang="en-CA" dirty="0"/>
          </a:p>
        </p:txBody>
      </p:sp>
      <p:pic>
        <p:nvPicPr>
          <p:cNvPr id="5" name="Google Shape;296;gbec6fd37fb_0_1140" descr="A wheel exploring the concept of intersectionality. At the centre are the words Consent and Sexual Violence. The next ring explores aspects of identify: gender, income, skin colour, family status, caste, geographic location, age, refugee status, life experience, social status, occupation, sexuality, education, religion, disability, spirituality, Indigeneity, work history, HIV status, class background, experience of racialization, citizenship status. &#10;The outer layer explores forms of violence and oppression: Racism, Ageism, Transphobia, Ethnocentrism, Classism, Sexism, Ableism, Discrimination, Hetrosexism, Homophobia.">
            <a:extLst>
              <a:ext uri="{FF2B5EF4-FFF2-40B4-BE49-F238E27FC236}">
                <a16:creationId xmlns:a16="http://schemas.microsoft.com/office/drawing/2014/main" id="{AEDC6FCE-9065-7D4D-855B-975F8703E958}"/>
              </a:ext>
            </a:extLst>
          </p:cNvPr>
          <p:cNvPicPr preferRelativeResize="0">
            <a:picLocks noGrp="1" noChangeAspect="1"/>
          </p:cNvPicPr>
          <p:nvPr>
            <p:ph sz="half" idx="2"/>
          </p:nvPr>
        </p:nvPicPr>
        <p:blipFill rotWithShape="1">
          <a:blip r:embed="rId3">
            <a:alphaModFix/>
          </a:blip>
          <a:srcRect/>
          <a:stretch/>
        </p:blipFill>
        <p:spPr>
          <a:xfrm>
            <a:off x="6739731" y="1499294"/>
            <a:ext cx="5148000" cy="5148000"/>
          </a:xfrm>
          <a:prstGeom prst="rect">
            <a:avLst/>
          </a:prstGeom>
          <a:noFill/>
          <a:ln>
            <a:noFill/>
          </a:ln>
        </p:spPr>
      </p:pic>
    </p:spTree>
    <p:extLst>
      <p:ext uri="{BB962C8B-B14F-4D97-AF65-F5344CB8AC3E}">
        <p14:creationId xmlns:p14="http://schemas.microsoft.com/office/powerpoint/2010/main" val="3459930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BF5D-B281-0544-ABA0-5D01E62F04F9}"/>
              </a:ext>
            </a:extLst>
          </p:cNvPr>
          <p:cNvSpPr>
            <a:spLocks noGrp="1"/>
          </p:cNvSpPr>
          <p:nvPr>
            <p:ph type="title"/>
          </p:nvPr>
        </p:nvSpPr>
        <p:spPr/>
        <p:txBody>
          <a:bodyPr/>
          <a:lstStyle/>
          <a:p>
            <a:r>
              <a:rPr lang="en-CA" dirty="0"/>
              <a:t>Break Time</a:t>
            </a:r>
          </a:p>
        </p:txBody>
      </p:sp>
      <p:sp>
        <p:nvSpPr>
          <p:cNvPr id="3" name="Content Placeholder 2">
            <a:extLst>
              <a:ext uri="{FF2B5EF4-FFF2-40B4-BE49-F238E27FC236}">
                <a16:creationId xmlns:a16="http://schemas.microsoft.com/office/drawing/2014/main" id="{CC270C80-562A-A043-A332-84CCF053D3C3}"/>
              </a:ext>
            </a:extLst>
          </p:cNvPr>
          <p:cNvSpPr>
            <a:spLocks noGrp="1"/>
          </p:cNvSpPr>
          <p:nvPr>
            <p:ph sz="half" idx="1"/>
          </p:nvPr>
        </p:nvSpPr>
        <p:spPr>
          <a:xfrm>
            <a:off x="3791744" y="2733261"/>
            <a:ext cx="4608512" cy="1391477"/>
          </a:xfrm>
        </p:spPr>
        <p:txBody>
          <a:bodyPr>
            <a:noAutofit/>
          </a:bodyPr>
          <a:lstStyle/>
          <a:p>
            <a:pPr marL="0" indent="0">
              <a:buNone/>
            </a:pPr>
            <a:r>
              <a:rPr lang="en-CA" sz="4000" dirty="0"/>
              <a:t>Take time to stretch, drink some water, and breathe</a:t>
            </a:r>
          </a:p>
        </p:txBody>
      </p:sp>
      <p:pic>
        <p:nvPicPr>
          <p:cNvPr id="5" name="Google Shape;385;gbb0864b544_1_0">
            <a:extLst>
              <a:ext uri="{FF2B5EF4-FFF2-40B4-BE49-F238E27FC236}">
                <a16:creationId xmlns:a16="http://schemas.microsoft.com/office/drawing/2014/main" id="{137008B6-E605-FE44-864C-CA1ED21E42B8}"/>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a:alphaModFix/>
          </a:blip>
          <a:srcRect/>
          <a:stretch/>
        </p:blipFill>
        <p:spPr>
          <a:xfrm>
            <a:off x="430073" y="3342678"/>
            <a:ext cx="2755900" cy="3378200"/>
          </a:xfrm>
          <a:prstGeom prst="rect">
            <a:avLst/>
          </a:prstGeom>
          <a:noFill/>
          <a:ln>
            <a:noFill/>
          </a:ln>
        </p:spPr>
      </p:pic>
      <p:pic>
        <p:nvPicPr>
          <p:cNvPr id="6" name="Google Shape;386;gbb0864b544_1_0">
            <a:extLst>
              <a:ext uri="{FF2B5EF4-FFF2-40B4-BE49-F238E27FC236}">
                <a16:creationId xmlns:a16="http://schemas.microsoft.com/office/drawing/2014/main" id="{1ED7BA88-D6EC-AF4A-90B0-9A071AB078B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904312" y="1826222"/>
            <a:ext cx="2850050" cy="3205556"/>
          </a:xfrm>
          <a:prstGeom prst="rect">
            <a:avLst/>
          </a:prstGeom>
          <a:noFill/>
          <a:ln>
            <a:noFill/>
          </a:ln>
        </p:spPr>
      </p:pic>
    </p:spTree>
    <p:extLst>
      <p:ext uri="{BB962C8B-B14F-4D97-AF65-F5344CB8AC3E}">
        <p14:creationId xmlns:p14="http://schemas.microsoft.com/office/powerpoint/2010/main" val="370542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B11A-FE7F-AB44-BB2A-0EED1120E6AB}"/>
              </a:ext>
            </a:extLst>
          </p:cNvPr>
          <p:cNvSpPr>
            <a:spLocks noGrp="1"/>
          </p:cNvSpPr>
          <p:nvPr>
            <p:ph type="title"/>
          </p:nvPr>
        </p:nvSpPr>
        <p:spPr>
          <a:xfrm>
            <a:off x="0" y="1"/>
            <a:ext cx="12192000" cy="1343818"/>
          </a:xfrm>
        </p:spPr>
        <p:txBody>
          <a:bodyPr/>
          <a:lstStyle/>
          <a:p>
            <a:r>
              <a:rPr lang="en-CA" dirty="0"/>
              <a:t>Let’s Define Consent</a:t>
            </a:r>
          </a:p>
        </p:txBody>
      </p:sp>
      <p:sp>
        <p:nvSpPr>
          <p:cNvPr id="3" name="Content Placeholder 2">
            <a:extLst>
              <a:ext uri="{FF2B5EF4-FFF2-40B4-BE49-F238E27FC236}">
                <a16:creationId xmlns:a16="http://schemas.microsoft.com/office/drawing/2014/main" id="{065140F7-BD50-2344-AE44-06414D9BF92E}"/>
              </a:ext>
            </a:extLst>
          </p:cNvPr>
          <p:cNvSpPr>
            <a:spLocks noGrp="1"/>
          </p:cNvSpPr>
          <p:nvPr>
            <p:ph idx="1"/>
          </p:nvPr>
        </p:nvSpPr>
        <p:spPr>
          <a:xfrm>
            <a:off x="469900" y="1752600"/>
            <a:ext cx="11252200" cy="4876800"/>
          </a:xfrm>
        </p:spPr>
        <p:txBody>
          <a:bodyPr>
            <a:noAutofit/>
          </a:bodyPr>
          <a:lstStyle/>
          <a:p>
            <a:pPr marL="457200" lvl="0" indent="-361950">
              <a:lnSpc>
                <a:spcPct val="100000"/>
              </a:lnSpc>
              <a:spcBef>
                <a:spcPts val="0"/>
              </a:spcBef>
              <a:buClr>
                <a:srgbClr val="000000"/>
              </a:buClr>
              <a:buSzPts val="2100"/>
              <a:buFont typeface="Roboto"/>
              <a:buChar char="●"/>
            </a:pPr>
            <a:r>
              <a:rPr lang="en-US" dirty="0">
                <a:solidFill>
                  <a:srgbClr val="000000"/>
                </a:solidFill>
                <a:ea typeface="Roboto"/>
                <a:cs typeface="Roboto"/>
                <a:sym typeface="Roboto"/>
              </a:rPr>
              <a:t>[PSIs are encouraged to share the definition of sexual violence from their institutional policy]</a:t>
            </a:r>
          </a:p>
          <a:p>
            <a:pPr marL="0" lvl="0" indent="0">
              <a:lnSpc>
                <a:spcPct val="100000"/>
              </a:lnSpc>
              <a:spcBef>
                <a:spcPts val="0"/>
              </a:spcBef>
              <a:buClr>
                <a:srgbClr val="000000"/>
              </a:buClr>
              <a:buSzPts val="2400"/>
              <a:buNone/>
            </a:pPr>
            <a:endParaRPr lang="en-US" dirty="0">
              <a:solidFill>
                <a:srgbClr val="000000"/>
              </a:solidFill>
              <a:ea typeface="Roboto"/>
              <a:cs typeface="Roboto"/>
              <a:sym typeface="Roboto"/>
            </a:endParaRPr>
          </a:p>
          <a:p>
            <a:pPr marL="0" lvl="0" indent="0">
              <a:lnSpc>
                <a:spcPct val="100000"/>
              </a:lnSpc>
              <a:spcBef>
                <a:spcPts val="0"/>
              </a:spcBef>
              <a:buClr>
                <a:srgbClr val="000000"/>
              </a:buClr>
              <a:buSzPts val="2400"/>
              <a:buNone/>
            </a:pPr>
            <a:r>
              <a:rPr lang="en-US" b="1" dirty="0">
                <a:solidFill>
                  <a:srgbClr val="746183"/>
                </a:solidFill>
                <a:ea typeface="Roboto Black"/>
                <a:cs typeface="Roboto Black"/>
                <a:sym typeface="Roboto Black"/>
              </a:rPr>
              <a:t>Consent IS:</a:t>
            </a:r>
            <a:endParaRPr lang="en-US" b="1" dirty="0">
              <a:solidFill>
                <a:srgbClr val="746183"/>
              </a:solidFill>
              <a:ea typeface="Roboto"/>
              <a:cs typeface="Roboto"/>
              <a:sym typeface="Roboto"/>
            </a:endParaRPr>
          </a:p>
          <a:p>
            <a:pPr marL="457200" lvl="0" indent="-361950">
              <a:lnSpc>
                <a:spcPct val="100000"/>
              </a:lnSpc>
              <a:spcBef>
                <a:spcPts val="0"/>
              </a:spcBef>
              <a:buClr>
                <a:srgbClr val="000000"/>
              </a:buClr>
              <a:buSzPts val="2100"/>
              <a:buFont typeface="Roboto"/>
              <a:buChar char="●"/>
            </a:pPr>
            <a:r>
              <a:rPr lang="en-US" dirty="0">
                <a:solidFill>
                  <a:srgbClr val="000000"/>
                </a:solidFill>
                <a:ea typeface="Roboto"/>
                <a:cs typeface="Roboto"/>
                <a:sym typeface="Roboto"/>
              </a:rPr>
              <a:t>A freely given and enthusiastic yes</a:t>
            </a:r>
          </a:p>
          <a:p>
            <a:pPr marL="457200" lvl="0" indent="-361950">
              <a:lnSpc>
                <a:spcPct val="100000"/>
              </a:lnSpc>
              <a:spcBef>
                <a:spcPts val="0"/>
              </a:spcBef>
              <a:buClr>
                <a:srgbClr val="000000"/>
              </a:buClr>
              <a:buSzPts val="2100"/>
              <a:buFont typeface="Roboto"/>
              <a:buChar char="●"/>
            </a:pPr>
            <a:r>
              <a:rPr lang="en-US" dirty="0">
                <a:solidFill>
                  <a:srgbClr val="000000"/>
                </a:solidFill>
                <a:ea typeface="Roboto"/>
                <a:cs typeface="Roboto"/>
                <a:sym typeface="Roboto"/>
              </a:rPr>
              <a:t>Ongoing, continuously discussed</a:t>
            </a:r>
          </a:p>
          <a:p>
            <a:pPr marL="457200" lvl="0" indent="-361950">
              <a:lnSpc>
                <a:spcPct val="100000"/>
              </a:lnSpc>
              <a:spcBef>
                <a:spcPts val="0"/>
              </a:spcBef>
              <a:buClr>
                <a:srgbClr val="000000"/>
              </a:buClr>
              <a:buSzPts val="2100"/>
              <a:buFont typeface="Roboto"/>
              <a:buChar char="●"/>
            </a:pPr>
            <a:r>
              <a:rPr lang="en-US" dirty="0">
                <a:solidFill>
                  <a:srgbClr val="000000"/>
                </a:solidFill>
                <a:ea typeface="Roboto"/>
                <a:cs typeface="Roboto"/>
                <a:sym typeface="Roboto"/>
              </a:rPr>
              <a:t>Can be taken away at any time </a:t>
            </a:r>
          </a:p>
          <a:p>
            <a:pPr marL="0" lvl="0" indent="0">
              <a:lnSpc>
                <a:spcPct val="100000"/>
              </a:lnSpc>
              <a:spcBef>
                <a:spcPts val="0"/>
              </a:spcBef>
              <a:buClr>
                <a:srgbClr val="000000"/>
              </a:buClr>
              <a:buSzPts val="2400"/>
              <a:buNone/>
            </a:pPr>
            <a:endParaRPr lang="en-US" dirty="0">
              <a:solidFill>
                <a:srgbClr val="000000"/>
              </a:solidFill>
              <a:ea typeface="Roboto"/>
              <a:cs typeface="Roboto"/>
              <a:sym typeface="Roboto"/>
            </a:endParaRPr>
          </a:p>
          <a:p>
            <a:pPr marL="0" lvl="0" indent="0">
              <a:lnSpc>
                <a:spcPct val="100000"/>
              </a:lnSpc>
              <a:spcBef>
                <a:spcPts val="0"/>
              </a:spcBef>
              <a:buClr>
                <a:srgbClr val="000000"/>
              </a:buClr>
              <a:buSzPts val="2400"/>
              <a:buNone/>
            </a:pPr>
            <a:r>
              <a:rPr lang="en-US" b="1" dirty="0">
                <a:solidFill>
                  <a:srgbClr val="746183"/>
                </a:solidFill>
                <a:ea typeface="Roboto Black"/>
                <a:cs typeface="Roboto Black"/>
                <a:sym typeface="Roboto Black"/>
              </a:rPr>
              <a:t>Consent IS NOT:</a:t>
            </a:r>
            <a:endParaRPr lang="en-US" b="1" dirty="0">
              <a:solidFill>
                <a:srgbClr val="746183"/>
              </a:solidFill>
              <a:ea typeface="Roboto"/>
              <a:cs typeface="Roboto"/>
              <a:sym typeface="Roboto"/>
            </a:endParaRPr>
          </a:p>
          <a:p>
            <a:pPr marL="457200" lvl="0" indent="-361950">
              <a:lnSpc>
                <a:spcPct val="100000"/>
              </a:lnSpc>
              <a:spcBef>
                <a:spcPts val="0"/>
              </a:spcBef>
              <a:buClr>
                <a:srgbClr val="000000"/>
              </a:buClr>
              <a:buSzPts val="2100"/>
              <a:buFont typeface="Roboto"/>
              <a:buChar char="●"/>
            </a:pPr>
            <a:r>
              <a:rPr lang="en-US" dirty="0">
                <a:solidFill>
                  <a:srgbClr val="000000"/>
                </a:solidFill>
                <a:ea typeface="Roboto"/>
                <a:cs typeface="Roboto"/>
                <a:sym typeface="Roboto"/>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Coerced or manipulated</a:t>
            </a:r>
            <a:endParaRPr lang="en-US" dirty="0">
              <a:solidFill>
                <a:srgbClr val="000000"/>
              </a:solidFill>
              <a:ea typeface="Roboto"/>
              <a:cs typeface="Roboto"/>
              <a:sym typeface="Roboto"/>
            </a:endParaRPr>
          </a:p>
          <a:p>
            <a:pPr marL="457200" lvl="0" indent="-361950">
              <a:lnSpc>
                <a:spcPct val="100000"/>
              </a:lnSpc>
              <a:spcBef>
                <a:spcPts val="0"/>
              </a:spcBef>
              <a:buSzPts val="2100"/>
              <a:buFont typeface="Roboto"/>
              <a:buChar char="●"/>
            </a:pPr>
            <a:r>
              <a:rPr lang="en-US" dirty="0">
                <a:ea typeface="Roboto"/>
                <a:cs typeface="Roboto"/>
                <a:sym typeface="Roboto"/>
              </a:rPr>
              <a:t>Intoxicated or incapacitated</a:t>
            </a:r>
            <a:endParaRPr lang="en-CA" dirty="0"/>
          </a:p>
        </p:txBody>
      </p:sp>
    </p:spTree>
    <p:extLst>
      <p:ext uri="{BB962C8B-B14F-4D97-AF65-F5344CB8AC3E}">
        <p14:creationId xmlns:p14="http://schemas.microsoft.com/office/powerpoint/2010/main" val="247199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5B73-1AA3-8243-A75D-28F34863BAC9}"/>
              </a:ext>
            </a:extLst>
          </p:cNvPr>
          <p:cNvSpPr>
            <a:spLocks noGrp="1"/>
          </p:cNvSpPr>
          <p:nvPr>
            <p:ph type="title"/>
          </p:nvPr>
        </p:nvSpPr>
        <p:spPr>
          <a:xfrm>
            <a:off x="0" y="1"/>
            <a:ext cx="12192000" cy="1343818"/>
          </a:xfrm>
        </p:spPr>
        <p:txBody>
          <a:bodyPr/>
          <a:lstStyle/>
          <a:p>
            <a:r>
              <a:rPr lang="en-CA" dirty="0"/>
              <a:t>Consent and Sexual Violence in the Law</a:t>
            </a:r>
          </a:p>
        </p:txBody>
      </p:sp>
      <p:sp>
        <p:nvSpPr>
          <p:cNvPr id="3" name="Content Placeholder 2">
            <a:extLst>
              <a:ext uri="{FF2B5EF4-FFF2-40B4-BE49-F238E27FC236}">
                <a16:creationId xmlns:a16="http://schemas.microsoft.com/office/drawing/2014/main" id="{50A65307-D0C0-6740-8BCF-9F71B1256554}"/>
              </a:ext>
            </a:extLst>
          </p:cNvPr>
          <p:cNvSpPr>
            <a:spLocks noGrp="1"/>
          </p:cNvSpPr>
          <p:nvPr>
            <p:ph idx="1"/>
          </p:nvPr>
        </p:nvSpPr>
        <p:spPr>
          <a:xfrm>
            <a:off x="304800" y="1524000"/>
            <a:ext cx="11684000" cy="4652963"/>
          </a:xfrm>
        </p:spPr>
        <p:txBody>
          <a:bodyPr>
            <a:noAutofit/>
          </a:bodyPr>
          <a:lstStyle/>
          <a:p>
            <a:pPr marL="0" lvl="0" indent="0">
              <a:lnSpc>
                <a:spcPct val="115000"/>
              </a:lnSpc>
              <a:spcBef>
                <a:spcPts val="0"/>
              </a:spcBef>
              <a:buClr>
                <a:srgbClr val="000000"/>
              </a:buClr>
              <a:buSzPts val="1650"/>
              <a:buNone/>
            </a:pPr>
            <a:r>
              <a:rPr lang="en-US" sz="2400" b="1" dirty="0">
                <a:solidFill>
                  <a:srgbClr val="746183"/>
                </a:solidFill>
                <a:ea typeface="Roboto"/>
                <a:cs typeface="Roboto"/>
                <a:sym typeface="Roboto"/>
              </a:rPr>
              <a:t>The </a:t>
            </a:r>
            <a:r>
              <a:rPr lang="en-US" sz="2400" b="1" i="1" dirty="0">
                <a:solidFill>
                  <a:srgbClr val="746183"/>
                </a:solidFill>
                <a:ea typeface="Roboto"/>
                <a:cs typeface="Roboto"/>
                <a:sym typeface="Roboto"/>
              </a:rPr>
              <a:t>Canadian Criminal Code</a:t>
            </a:r>
            <a:r>
              <a:rPr lang="en-US" sz="2400" b="1" dirty="0">
                <a:solidFill>
                  <a:srgbClr val="746183"/>
                </a:solidFill>
                <a:ea typeface="Roboto"/>
                <a:cs typeface="Roboto"/>
                <a:sym typeface="Roboto"/>
              </a:rPr>
              <a:t> says there is no consent when:</a:t>
            </a:r>
          </a:p>
          <a:p>
            <a:pPr marL="457200" lvl="0" indent="-333375">
              <a:lnSpc>
                <a:spcPct val="115000"/>
              </a:lnSpc>
              <a:spcBef>
                <a:spcPts val="1300"/>
              </a:spcBef>
              <a:buClr>
                <a:srgbClr val="333333"/>
              </a:buClr>
              <a:buSzPts val="1650"/>
              <a:buFont typeface="Roboto"/>
              <a:buChar char="●"/>
            </a:pPr>
            <a:r>
              <a:rPr lang="en-US" sz="2400" dirty="0">
                <a:ea typeface="Roboto"/>
                <a:cs typeface="Roboto"/>
                <a:sym typeface="Roboto"/>
              </a:rPr>
              <a:t>Someone says or does something that shows they are not consenting to an activity</a:t>
            </a:r>
          </a:p>
          <a:p>
            <a:pPr marL="457200" lvl="0" indent="-333375">
              <a:lnSpc>
                <a:spcPct val="115000"/>
              </a:lnSpc>
              <a:spcBef>
                <a:spcPts val="0"/>
              </a:spcBef>
              <a:buClr>
                <a:srgbClr val="333333"/>
              </a:buClr>
              <a:buSzPts val="1650"/>
              <a:buFont typeface="Roboto"/>
              <a:buChar char="●"/>
            </a:pPr>
            <a:r>
              <a:rPr lang="en-US" sz="2400" dirty="0">
                <a:ea typeface="Roboto"/>
                <a:cs typeface="Roboto"/>
                <a:sym typeface="Roboto"/>
              </a:rPr>
              <a:t>Someone says or does something to show they are not agreeing to continue an activity that has already started</a:t>
            </a:r>
          </a:p>
          <a:p>
            <a:pPr marL="457200" lvl="0" indent="-333375">
              <a:lnSpc>
                <a:spcPct val="115000"/>
              </a:lnSpc>
              <a:spcBef>
                <a:spcPts val="0"/>
              </a:spcBef>
              <a:buClr>
                <a:srgbClr val="333333"/>
              </a:buClr>
              <a:buSzPts val="1650"/>
              <a:buFont typeface="Roboto"/>
              <a:buChar char="●"/>
            </a:pPr>
            <a:r>
              <a:rPr lang="en-US" sz="2400" dirty="0">
                <a:ea typeface="Roboto"/>
                <a:cs typeface="Roboto"/>
                <a:sym typeface="Roboto"/>
              </a:rPr>
              <a:t>Someone is incapable of consenting to the activity, because, for example,</a:t>
            </a:r>
            <a:r>
              <a:rPr lang="en-US" sz="2400" dirty="0">
                <a:ea typeface="Roboto"/>
                <a:cs typeface="Roboto"/>
                <a:sym typeface="Roboto"/>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they are unconscious</a:t>
            </a:r>
            <a:endParaRPr lang="en-US" sz="2400" dirty="0">
              <a:ea typeface="Roboto"/>
              <a:cs typeface="Roboto"/>
              <a:sym typeface="Roboto"/>
            </a:endParaRPr>
          </a:p>
          <a:p>
            <a:pPr marL="457200" lvl="0" indent="-333375">
              <a:lnSpc>
                <a:spcPct val="115000"/>
              </a:lnSpc>
              <a:spcBef>
                <a:spcPts val="0"/>
              </a:spcBef>
              <a:buClr>
                <a:srgbClr val="333333"/>
              </a:buClr>
              <a:buSzPts val="1650"/>
              <a:buFont typeface="Roboto"/>
              <a:buChar char="●"/>
            </a:pPr>
            <a:r>
              <a:rPr lang="en-US" sz="2400" dirty="0">
                <a:ea typeface="Roboto"/>
                <a:cs typeface="Roboto"/>
                <a:sym typeface="Roboto"/>
              </a:rPr>
              <a:t>The consent is a result of a someone abusing a position of trust, power or authority</a:t>
            </a:r>
          </a:p>
          <a:p>
            <a:pPr marL="457200" lvl="0" indent="-333375">
              <a:lnSpc>
                <a:spcPct val="115000"/>
              </a:lnSpc>
              <a:spcBef>
                <a:spcPts val="0"/>
              </a:spcBef>
              <a:buClr>
                <a:srgbClr val="333333"/>
              </a:buClr>
              <a:buSzPts val="1650"/>
              <a:buFont typeface="Roboto"/>
              <a:buChar char="●"/>
            </a:pPr>
            <a:r>
              <a:rPr lang="en-US" sz="2400" dirty="0">
                <a:ea typeface="Roboto"/>
                <a:cs typeface="Roboto"/>
                <a:sym typeface="Roboto"/>
              </a:rPr>
              <a:t>Someone consents on someone else’s behalf </a:t>
            </a:r>
          </a:p>
          <a:p>
            <a:pPr marL="123825" lvl="0" indent="0">
              <a:lnSpc>
                <a:spcPct val="115000"/>
              </a:lnSpc>
              <a:spcBef>
                <a:spcPts val="0"/>
              </a:spcBef>
              <a:buClr>
                <a:srgbClr val="333333"/>
              </a:buClr>
              <a:buSzPts val="1650"/>
              <a:buNone/>
            </a:pPr>
            <a:r>
              <a:rPr lang="en-US" sz="2400" dirty="0">
                <a:ea typeface="Arial"/>
                <a:cs typeface="Arial"/>
                <a:sym typeface="Arial"/>
              </a:rPr>
              <a:t>(Women’s Legal Action &amp; Education Fund, 2014)</a:t>
            </a:r>
            <a:endParaRPr lang="en-US" sz="2400" dirty="0">
              <a:ea typeface="Roboto"/>
              <a:cs typeface="Roboto"/>
              <a:sym typeface="Roboto"/>
            </a:endParaRPr>
          </a:p>
        </p:txBody>
      </p:sp>
    </p:spTree>
    <p:extLst>
      <p:ext uri="{BB962C8B-B14F-4D97-AF65-F5344CB8AC3E}">
        <p14:creationId xmlns:p14="http://schemas.microsoft.com/office/powerpoint/2010/main" val="102578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oogle Shape;81;p2">
            <a:extLst>
              <a:ext uri="{FF2B5EF4-FFF2-40B4-BE49-F238E27FC236}">
                <a16:creationId xmlns:a16="http://schemas.microsoft.com/office/drawing/2014/main" id="{140C3A67-708D-AF45-90A7-88EDC21C0B02}"/>
              </a:ext>
              <a:ext uri="{C183D7F6-B498-43B3-948B-1728B52AA6E4}">
                <adec:decorative xmlns:adec="http://schemas.microsoft.com/office/drawing/2017/decorative" val="1"/>
              </a:ext>
            </a:extLst>
          </p:cNvPr>
          <p:cNvPicPr preferRelativeResize="0">
            <a:picLocks noGrp="1" noChangeAspect="1"/>
          </p:cNvPicPr>
          <p:nvPr>
            <p:ph sz="half" idx="2"/>
          </p:nvPr>
        </p:nvPicPr>
        <p:blipFill rotWithShape="1">
          <a:blip r:embed="rId3"/>
          <a:srcRect l="6552" r="31057" b="1"/>
          <a:stretch/>
        </p:blipFill>
        <p:spPr>
          <a:xfrm>
            <a:off x="2522356" y="10"/>
            <a:ext cx="9669642" cy="6857990"/>
          </a:xfrm>
          <a:prstGeom prst="rect">
            <a:avLst/>
          </a:prstGeom>
          <a:noFill/>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E2B878-761D-D647-AD20-E3D91999A4B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Territory Acknowledgment</a:t>
            </a:r>
          </a:p>
        </p:txBody>
      </p:sp>
      <p:sp>
        <p:nvSpPr>
          <p:cNvPr id="3" name="Content Placeholder 2">
            <a:extLst>
              <a:ext uri="{FF2B5EF4-FFF2-40B4-BE49-F238E27FC236}">
                <a16:creationId xmlns:a16="http://schemas.microsoft.com/office/drawing/2014/main" id="{BD105D7F-B9A9-3C41-B3F6-15A4476224A3}"/>
              </a:ext>
            </a:extLst>
          </p:cNvPr>
          <p:cNvSpPr>
            <a:spLocks noGrp="1"/>
          </p:cNvSpPr>
          <p:nvPr>
            <p:ph sz="half" idx="1"/>
          </p:nvPr>
        </p:nvSpPr>
        <p:spPr>
          <a:xfrm>
            <a:off x="838200" y="2434201"/>
            <a:ext cx="3822189" cy="3742762"/>
          </a:xfrm>
        </p:spPr>
        <p:txBody>
          <a:bodyPr vert="horz" lIns="91440" tIns="45720" rIns="91440" bIns="45720" rtlCol="0">
            <a:normAutofit/>
          </a:bodyPr>
          <a:lstStyle/>
          <a:p>
            <a:pPr marL="0"/>
            <a:r>
              <a:rPr lang="en-US" dirty="0">
                <a:sym typeface="Roboto"/>
              </a:rPr>
              <a:t>I respectfully acknowledge [insert institution] is on the unceded and traditional territories of the [insert local] Nations </a:t>
            </a:r>
          </a:p>
          <a:p>
            <a:pPr marL="0"/>
            <a:endParaRPr lang="en-US" sz="2000" dirty="0"/>
          </a:p>
        </p:txBody>
      </p:sp>
    </p:spTree>
    <p:extLst>
      <p:ext uri="{BB962C8B-B14F-4D97-AF65-F5344CB8AC3E}">
        <p14:creationId xmlns:p14="http://schemas.microsoft.com/office/powerpoint/2010/main" val="331461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40B3-FC40-5747-A61F-164E13961CC3}"/>
              </a:ext>
            </a:extLst>
          </p:cNvPr>
          <p:cNvSpPr>
            <a:spLocks noGrp="1"/>
          </p:cNvSpPr>
          <p:nvPr>
            <p:ph type="title"/>
          </p:nvPr>
        </p:nvSpPr>
        <p:spPr>
          <a:xfrm>
            <a:off x="0" y="1"/>
            <a:ext cx="12192000" cy="1343818"/>
          </a:xfrm>
        </p:spPr>
        <p:txBody>
          <a:bodyPr/>
          <a:lstStyle/>
          <a:p>
            <a:r>
              <a:rPr lang="en-CA" dirty="0"/>
              <a:t>Age of Consent in Canada</a:t>
            </a:r>
          </a:p>
        </p:txBody>
      </p:sp>
      <p:sp>
        <p:nvSpPr>
          <p:cNvPr id="3" name="Content Placeholder 2">
            <a:extLst>
              <a:ext uri="{FF2B5EF4-FFF2-40B4-BE49-F238E27FC236}">
                <a16:creationId xmlns:a16="http://schemas.microsoft.com/office/drawing/2014/main" id="{D6F03C58-38FB-0B40-931F-F346ACC29037}"/>
              </a:ext>
            </a:extLst>
          </p:cNvPr>
          <p:cNvSpPr>
            <a:spLocks noGrp="1"/>
          </p:cNvSpPr>
          <p:nvPr>
            <p:ph idx="1"/>
          </p:nvPr>
        </p:nvSpPr>
        <p:spPr>
          <a:xfrm>
            <a:off x="330200" y="1825625"/>
            <a:ext cx="11582400" cy="4351338"/>
          </a:xfrm>
        </p:spPr>
        <p:txBody>
          <a:bodyPr/>
          <a:lstStyle/>
          <a:p>
            <a:pPr marL="0" lvl="0" indent="0">
              <a:lnSpc>
                <a:spcPct val="100000"/>
              </a:lnSpc>
              <a:spcBef>
                <a:spcPts val="4400"/>
              </a:spcBef>
              <a:buClr>
                <a:srgbClr val="000000"/>
              </a:buClr>
              <a:buSzPts val="1650"/>
              <a:buNone/>
            </a:pPr>
            <a:r>
              <a:rPr lang="en-US" b="1" dirty="0">
                <a:solidFill>
                  <a:srgbClr val="746183"/>
                </a:solidFill>
                <a:ea typeface="Roboto"/>
                <a:cs typeface="Roboto"/>
                <a:sym typeface="Roboto"/>
              </a:rPr>
              <a:t>The legal age of consent in Canada is 16 years old with </a:t>
            </a:r>
            <a:r>
              <a:rPr lang="en-US" b="1" dirty="0">
                <a:solidFill>
                  <a:srgbClr val="746183"/>
                </a:solidFill>
                <a:ea typeface="Roboto"/>
                <a:cs typeface="Roboto"/>
                <a:sym typeface="Roboto"/>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3 exceptions:</a:t>
            </a:r>
            <a:endParaRPr lang="en-US" b="1" dirty="0">
              <a:solidFill>
                <a:srgbClr val="746183"/>
              </a:solidFill>
              <a:ea typeface="Roboto"/>
              <a:cs typeface="Roboto"/>
              <a:sym typeface="Roboto"/>
            </a:endParaRPr>
          </a:p>
          <a:p>
            <a:pPr marL="0" lvl="0" indent="0">
              <a:lnSpc>
                <a:spcPct val="100000"/>
              </a:lnSpc>
              <a:spcBef>
                <a:spcPts val="0"/>
              </a:spcBef>
              <a:buClr>
                <a:srgbClr val="000000"/>
              </a:buClr>
              <a:buSzPts val="1650"/>
              <a:buNone/>
            </a:pPr>
            <a:endParaRPr lang="en-US" dirty="0">
              <a:solidFill>
                <a:srgbClr val="333333"/>
              </a:solidFill>
              <a:ea typeface="Roboto"/>
              <a:cs typeface="Roboto"/>
              <a:sym typeface="Roboto"/>
            </a:endParaRPr>
          </a:p>
          <a:p>
            <a:pPr marL="457200" lvl="0" indent="-333375">
              <a:lnSpc>
                <a:spcPct val="100000"/>
              </a:lnSpc>
              <a:spcBef>
                <a:spcPts val="0"/>
              </a:spcBef>
              <a:buClr>
                <a:srgbClr val="333333"/>
              </a:buClr>
              <a:buSzPts val="1650"/>
              <a:buFont typeface="Roboto"/>
              <a:buChar char="●"/>
            </a:pPr>
            <a:r>
              <a:rPr lang="en-US" dirty="0">
                <a:solidFill>
                  <a:srgbClr val="333333"/>
                </a:solidFill>
                <a:ea typeface="Roboto"/>
                <a:cs typeface="Roboto"/>
                <a:sym typeface="Roboto"/>
              </a:rPr>
              <a:t>12-13 - You can consent with someone less than 2 years older than you </a:t>
            </a:r>
          </a:p>
          <a:p>
            <a:pPr marL="457200" lvl="0" indent="-333375">
              <a:lnSpc>
                <a:spcPct val="100000"/>
              </a:lnSpc>
              <a:spcBef>
                <a:spcPts val="0"/>
              </a:spcBef>
              <a:buClr>
                <a:srgbClr val="333333"/>
              </a:buClr>
              <a:buSzPts val="1650"/>
              <a:buFont typeface="Roboto"/>
              <a:buChar char="●"/>
            </a:pPr>
            <a:r>
              <a:rPr lang="en-US" dirty="0">
                <a:solidFill>
                  <a:srgbClr val="333333"/>
                </a:solidFill>
                <a:ea typeface="Roboto"/>
                <a:cs typeface="Roboto"/>
                <a:sym typeface="Roboto"/>
              </a:rPr>
              <a:t>14-15 - You can consent with someone less than 5 years older than you </a:t>
            </a:r>
          </a:p>
          <a:p>
            <a:pPr marL="457200" indent="-333375">
              <a:lnSpc>
                <a:spcPct val="100000"/>
              </a:lnSpc>
              <a:spcBef>
                <a:spcPts val="0"/>
              </a:spcBef>
              <a:buClr>
                <a:srgbClr val="333333"/>
              </a:buClr>
              <a:buSzPts val="1650"/>
              <a:buFont typeface="Roboto"/>
              <a:buChar char="●"/>
            </a:pPr>
            <a:r>
              <a:rPr lang="en-US" dirty="0">
                <a:solidFill>
                  <a:srgbClr val="333333"/>
                </a:solidFill>
                <a:ea typeface="Roboto"/>
                <a:cs typeface="Roboto"/>
                <a:sym typeface="Roboto"/>
              </a:rPr>
              <a:t>18 - It is not legal for someone over 18 to have contact with someone under 18 when there is a relationship of authority, trust or dependency (West Coast Leaf, 2017)</a:t>
            </a:r>
            <a:endParaRPr lang="en-CA" dirty="0"/>
          </a:p>
          <a:p>
            <a:pPr marL="123825" lvl="0" indent="0">
              <a:lnSpc>
                <a:spcPct val="100000"/>
              </a:lnSpc>
              <a:spcBef>
                <a:spcPts val="0"/>
              </a:spcBef>
              <a:buClr>
                <a:srgbClr val="333333"/>
              </a:buClr>
              <a:buSzPts val="1650"/>
              <a:buNone/>
            </a:pPr>
            <a:endParaRPr lang="en-US" dirty="0">
              <a:solidFill>
                <a:srgbClr val="333333"/>
              </a:solidFill>
              <a:ea typeface="Roboto"/>
              <a:cs typeface="Roboto"/>
              <a:sym typeface="Roboto"/>
            </a:endParaRPr>
          </a:p>
          <a:p>
            <a:endParaRPr lang="en-CA" dirty="0"/>
          </a:p>
        </p:txBody>
      </p:sp>
    </p:spTree>
    <p:extLst>
      <p:ext uri="{BB962C8B-B14F-4D97-AF65-F5344CB8AC3E}">
        <p14:creationId xmlns:p14="http://schemas.microsoft.com/office/powerpoint/2010/main" val="3624656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4EC2-3A6F-5C4C-A0F4-B4D6DBD77E64}"/>
              </a:ext>
            </a:extLst>
          </p:cNvPr>
          <p:cNvSpPr>
            <a:spLocks noGrp="1"/>
          </p:cNvSpPr>
          <p:nvPr>
            <p:ph type="title"/>
          </p:nvPr>
        </p:nvSpPr>
        <p:spPr>
          <a:xfrm>
            <a:off x="0" y="1"/>
            <a:ext cx="12192000" cy="1343818"/>
          </a:xfrm>
        </p:spPr>
        <p:txBody>
          <a:bodyPr/>
          <a:lstStyle/>
          <a:p>
            <a:r>
              <a:rPr lang="en-CA" dirty="0"/>
              <a:t>Consent Is Not:</a:t>
            </a:r>
          </a:p>
        </p:txBody>
      </p:sp>
      <p:pic>
        <p:nvPicPr>
          <p:cNvPr id="4" name="Google Shape;326;gbda6a8ddfc_0_195" descr="Small icons and text depicting what consent is not:&#10;Assumed: Being in a relationship or having a sexual history with someone does not imply consent. Communicating and consent are always necessary.&#10;Silent: The absence of No is not a Yes. Pay attention to your partner's body language and non-verbal cues. &#10;Pressured: If you have to convince someone to say Your or if they are afraid to say No, then you don't have consent. &#10;Incapacitated: You cannot get consent from someone who is alsleep, unconscious or incapacitated. ">
            <a:extLst>
              <a:ext uri="{FF2B5EF4-FFF2-40B4-BE49-F238E27FC236}">
                <a16:creationId xmlns:a16="http://schemas.microsoft.com/office/drawing/2014/main" id="{E59A818A-8E69-7248-8964-02EF2D2F7650}"/>
              </a:ext>
            </a:extLst>
          </p:cNvPr>
          <p:cNvPicPr preferRelativeResize="0">
            <a:picLocks noGrp="1" noChangeAspect="1"/>
          </p:cNvPicPr>
          <p:nvPr>
            <p:ph idx="1"/>
          </p:nvPr>
        </p:nvPicPr>
        <p:blipFill rotWithShape="1">
          <a:blip r:embed="rId3">
            <a:alphaModFix/>
          </a:blip>
          <a:srcRect l="1616" r="1616"/>
          <a:stretch/>
        </p:blipFill>
        <p:spPr>
          <a:xfrm>
            <a:off x="858000" y="1445053"/>
            <a:ext cx="10476000" cy="5412947"/>
          </a:xfrm>
          <a:prstGeom prst="rect">
            <a:avLst/>
          </a:prstGeom>
          <a:noFill/>
          <a:ln>
            <a:noFill/>
          </a:ln>
        </p:spPr>
      </p:pic>
    </p:spTree>
    <p:extLst>
      <p:ext uri="{BB962C8B-B14F-4D97-AF65-F5344CB8AC3E}">
        <p14:creationId xmlns:p14="http://schemas.microsoft.com/office/powerpoint/2010/main" val="222453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A51D-EB56-2E4C-902A-513795BC1A77}"/>
              </a:ext>
            </a:extLst>
          </p:cNvPr>
          <p:cNvSpPr>
            <a:spLocks noGrp="1"/>
          </p:cNvSpPr>
          <p:nvPr>
            <p:ph type="title"/>
          </p:nvPr>
        </p:nvSpPr>
        <p:spPr>
          <a:xfrm>
            <a:off x="0" y="1"/>
            <a:ext cx="12192000" cy="1343818"/>
          </a:xfrm>
        </p:spPr>
        <p:txBody>
          <a:bodyPr/>
          <a:lstStyle/>
          <a:p>
            <a:r>
              <a:rPr lang="en-CA" dirty="0"/>
              <a:t>Consent Is:</a:t>
            </a:r>
          </a:p>
        </p:txBody>
      </p:sp>
      <p:pic>
        <p:nvPicPr>
          <p:cNvPr id="4" name="Google Shape;333;gbda6a8ddfc_0_202" descr="Small icons and text depicting what consent is:&#10;Actiive: Just because the didn't say No doesn't mean you have consent. Only Yes means yes. &#10;A Process: Consent requires ongoing conversations with lots of trust. Just because someone says Yes to one thing, doesn't mean they say Yes to all things. Everyone has the right to change their mind at any point. &#10;A Choice: Everyone has the right to feel free to say Yes or No without pressures, threats or manipulation. &#10;Based on Equal Power: If someone is under-age, drunk, asleep, unconscious or you occupy a position of power or authority over them, they cannot consent. ">
            <a:extLst>
              <a:ext uri="{FF2B5EF4-FFF2-40B4-BE49-F238E27FC236}">
                <a16:creationId xmlns:a16="http://schemas.microsoft.com/office/drawing/2014/main" id="{2D580AB9-E025-0B47-AB2B-EAA7A65CE933}"/>
              </a:ext>
            </a:extLst>
          </p:cNvPr>
          <p:cNvPicPr preferRelativeResize="0">
            <a:picLocks noGrp="1" noChangeAspect="1"/>
          </p:cNvPicPr>
          <p:nvPr>
            <p:ph idx="1"/>
          </p:nvPr>
        </p:nvPicPr>
        <p:blipFill>
          <a:blip r:embed="rId3">
            <a:alphaModFix/>
          </a:blip>
          <a:stretch>
            <a:fillRect/>
          </a:stretch>
        </p:blipFill>
        <p:spPr>
          <a:xfrm>
            <a:off x="696000" y="1439745"/>
            <a:ext cx="10800000" cy="5400000"/>
          </a:xfrm>
          <a:prstGeom prst="rect">
            <a:avLst/>
          </a:prstGeom>
          <a:noFill/>
          <a:ln>
            <a:noFill/>
          </a:ln>
        </p:spPr>
      </p:pic>
    </p:spTree>
    <p:extLst>
      <p:ext uri="{BB962C8B-B14F-4D97-AF65-F5344CB8AC3E}">
        <p14:creationId xmlns:p14="http://schemas.microsoft.com/office/powerpoint/2010/main" val="98934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EDDA-E307-9F44-AB4E-C99B4E211B82}"/>
              </a:ext>
            </a:extLst>
          </p:cNvPr>
          <p:cNvSpPr>
            <a:spLocks noGrp="1"/>
          </p:cNvSpPr>
          <p:nvPr>
            <p:ph type="title"/>
          </p:nvPr>
        </p:nvSpPr>
        <p:spPr>
          <a:xfrm>
            <a:off x="0" y="1"/>
            <a:ext cx="12192000" cy="1343818"/>
          </a:xfrm>
        </p:spPr>
        <p:txBody>
          <a:bodyPr/>
          <a:lstStyle/>
          <a:p>
            <a:r>
              <a:rPr lang="en-CA" dirty="0"/>
              <a:t>Consent: Have the Conversation (Video)</a:t>
            </a:r>
          </a:p>
        </p:txBody>
      </p:sp>
      <p:pic>
        <p:nvPicPr>
          <p:cNvPr id="4" name="Google Shape;340;gbda6a8ddfc_0_220" descr="Frame from the video Consent: Have the Conversation, of a young man looking at the camera with the words If the don't say yes, then it's a no at the bottom. ">
            <a:hlinkClick r:id="rId3"/>
            <a:extLst>
              <a:ext uri="{FF2B5EF4-FFF2-40B4-BE49-F238E27FC236}">
                <a16:creationId xmlns:a16="http://schemas.microsoft.com/office/drawing/2014/main" id="{7E777A04-F0D2-D344-A0DA-3491E9B00434}"/>
              </a:ext>
            </a:extLst>
          </p:cNvPr>
          <p:cNvPicPr preferRelativeResize="0">
            <a:picLocks noGrp="1" noChangeAspect="1"/>
          </p:cNvPicPr>
          <p:nvPr>
            <p:ph idx="1"/>
          </p:nvPr>
        </p:nvPicPr>
        <p:blipFill rotWithShape="1">
          <a:blip r:embed="rId4">
            <a:alphaModFix/>
          </a:blip>
          <a:srcRect/>
          <a:stretch/>
        </p:blipFill>
        <p:spPr>
          <a:xfrm>
            <a:off x="3072000" y="1766094"/>
            <a:ext cx="6048000" cy="4536000"/>
          </a:xfrm>
          <a:prstGeom prst="rect">
            <a:avLst/>
          </a:prstGeom>
          <a:noFill/>
          <a:ln>
            <a:noFill/>
          </a:ln>
        </p:spPr>
      </p:pic>
    </p:spTree>
    <p:extLst>
      <p:ext uri="{BB962C8B-B14F-4D97-AF65-F5344CB8AC3E}">
        <p14:creationId xmlns:p14="http://schemas.microsoft.com/office/powerpoint/2010/main" val="278587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9FF0-2F58-8246-883C-F821C732B105}"/>
              </a:ext>
            </a:extLst>
          </p:cNvPr>
          <p:cNvSpPr>
            <a:spLocks noGrp="1"/>
          </p:cNvSpPr>
          <p:nvPr>
            <p:ph type="title"/>
          </p:nvPr>
        </p:nvSpPr>
        <p:spPr>
          <a:xfrm>
            <a:off x="0" y="1"/>
            <a:ext cx="12192000" cy="1343818"/>
          </a:xfrm>
        </p:spPr>
        <p:txBody>
          <a:bodyPr/>
          <a:lstStyle/>
          <a:p>
            <a:r>
              <a:rPr lang="en-CA" dirty="0"/>
              <a:t>Let’s Talk About Consent (Video)</a:t>
            </a:r>
          </a:p>
        </p:txBody>
      </p:sp>
      <p:pic>
        <p:nvPicPr>
          <p:cNvPr id="4" name="Google Shape;342;gbda6a8ddfc_0_220" descr="Frame from the video Let's Talk About Consent showing a young black woman with head tilted to the side as if asking a question. &#10;">
            <a:hlinkClick r:id="rId3"/>
            <a:extLst>
              <a:ext uri="{FF2B5EF4-FFF2-40B4-BE49-F238E27FC236}">
                <a16:creationId xmlns:a16="http://schemas.microsoft.com/office/drawing/2014/main" id="{CFFC6DA2-7167-AF40-B4D0-6F91AF5B7F98}"/>
              </a:ext>
            </a:extLst>
          </p:cNvPr>
          <p:cNvPicPr preferRelativeResize="0">
            <a:picLocks noGrp="1" noChangeAspect="1"/>
          </p:cNvPicPr>
          <p:nvPr>
            <p:ph idx="1"/>
          </p:nvPr>
        </p:nvPicPr>
        <p:blipFill>
          <a:blip r:embed="rId4">
            <a:alphaModFix/>
          </a:blip>
          <a:stretch>
            <a:fillRect/>
          </a:stretch>
        </p:blipFill>
        <p:spPr>
          <a:xfrm>
            <a:off x="3072000" y="1816894"/>
            <a:ext cx="6048000" cy="4536000"/>
          </a:xfrm>
          <a:prstGeom prst="rect">
            <a:avLst/>
          </a:prstGeom>
          <a:noFill/>
          <a:ln>
            <a:noFill/>
          </a:ln>
        </p:spPr>
      </p:pic>
    </p:spTree>
    <p:extLst>
      <p:ext uri="{BB962C8B-B14F-4D97-AF65-F5344CB8AC3E}">
        <p14:creationId xmlns:p14="http://schemas.microsoft.com/office/powerpoint/2010/main" val="3206678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3FA9-E68C-3449-B265-F99CC6A04EC9}"/>
              </a:ext>
            </a:extLst>
          </p:cNvPr>
          <p:cNvSpPr>
            <a:spLocks noGrp="1"/>
          </p:cNvSpPr>
          <p:nvPr>
            <p:ph type="title"/>
          </p:nvPr>
        </p:nvSpPr>
        <p:spPr>
          <a:xfrm>
            <a:off x="0" y="1"/>
            <a:ext cx="12192000" cy="1343818"/>
          </a:xfrm>
        </p:spPr>
        <p:txBody>
          <a:bodyPr/>
          <a:lstStyle/>
          <a:p>
            <a:r>
              <a:rPr lang="en-CA" dirty="0"/>
              <a:t>Consent (Video)</a:t>
            </a:r>
          </a:p>
        </p:txBody>
      </p:sp>
      <p:pic>
        <p:nvPicPr>
          <p:cNvPr id="4" name="Google Shape;344;gbda6a8ddfc_0_220" descr="Frame form the video Consent of a drawing of a woman holding both hands up in the air as it to ask &quot;why.&quot; ">
            <a:hlinkClick r:id="rId3"/>
            <a:extLst>
              <a:ext uri="{FF2B5EF4-FFF2-40B4-BE49-F238E27FC236}">
                <a16:creationId xmlns:a16="http://schemas.microsoft.com/office/drawing/2014/main" id="{B2181BBD-6F23-4A44-BC26-FEA3026D0038}"/>
              </a:ext>
            </a:extLst>
          </p:cNvPr>
          <p:cNvPicPr preferRelativeResize="0">
            <a:picLocks noGrp="1" noChangeAspect="1"/>
          </p:cNvPicPr>
          <p:nvPr>
            <p:ph idx="1"/>
          </p:nvPr>
        </p:nvPicPr>
        <p:blipFill>
          <a:blip r:embed="rId4">
            <a:alphaModFix/>
          </a:blip>
          <a:stretch>
            <a:fillRect/>
          </a:stretch>
        </p:blipFill>
        <p:spPr>
          <a:xfrm>
            <a:off x="3072000" y="1715294"/>
            <a:ext cx="6048000" cy="4536000"/>
          </a:xfrm>
          <a:prstGeom prst="rect">
            <a:avLst/>
          </a:prstGeom>
          <a:noFill/>
          <a:ln>
            <a:noFill/>
          </a:ln>
        </p:spPr>
      </p:pic>
    </p:spTree>
    <p:extLst>
      <p:ext uri="{BB962C8B-B14F-4D97-AF65-F5344CB8AC3E}">
        <p14:creationId xmlns:p14="http://schemas.microsoft.com/office/powerpoint/2010/main" val="913477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0DAF2-6742-514E-B458-6B4308DBA028}"/>
              </a:ext>
            </a:extLst>
          </p:cNvPr>
          <p:cNvSpPr>
            <a:spLocks noGrp="1"/>
          </p:cNvSpPr>
          <p:nvPr>
            <p:ph type="title"/>
          </p:nvPr>
        </p:nvSpPr>
        <p:spPr>
          <a:xfrm>
            <a:off x="0" y="1"/>
            <a:ext cx="12192000" cy="1343818"/>
          </a:xfrm>
        </p:spPr>
        <p:txBody>
          <a:bodyPr/>
          <a:lstStyle/>
          <a:p>
            <a:r>
              <a:rPr lang="en-CA" dirty="0"/>
              <a:t>Consent Tea (Video)</a:t>
            </a:r>
          </a:p>
        </p:txBody>
      </p:sp>
      <p:pic>
        <p:nvPicPr>
          <p:cNvPr id="7" name="Google Shape;346;gbda6a8ddfc_0_220" descr="Frame from the video Consent Tea showing a yellow tea cup on a blue bacground, with wifts of steam coming from the cup. ">
            <a:hlinkClick r:id="rId3"/>
            <a:extLst>
              <a:ext uri="{FF2B5EF4-FFF2-40B4-BE49-F238E27FC236}">
                <a16:creationId xmlns:a16="http://schemas.microsoft.com/office/drawing/2014/main" id="{A0B4D1F7-C524-384D-9823-1DAE57484899}"/>
              </a:ext>
            </a:extLst>
          </p:cNvPr>
          <p:cNvPicPr preferRelativeResize="0">
            <a:picLocks noGrp="1" noChangeAspect="1"/>
          </p:cNvPicPr>
          <p:nvPr>
            <p:ph idx="1"/>
          </p:nvPr>
        </p:nvPicPr>
        <p:blipFill>
          <a:blip r:embed="rId4">
            <a:alphaModFix/>
          </a:blip>
          <a:stretch>
            <a:fillRect/>
          </a:stretch>
        </p:blipFill>
        <p:spPr>
          <a:xfrm>
            <a:off x="3072000" y="1867694"/>
            <a:ext cx="6048000" cy="4536000"/>
          </a:xfrm>
          <a:prstGeom prst="rect">
            <a:avLst/>
          </a:prstGeom>
          <a:noFill/>
          <a:ln>
            <a:noFill/>
          </a:ln>
        </p:spPr>
      </p:pic>
    </p:spTree>
    <p:extLst>
      <p:ext uri="{BB962C8B-B14F-4D97-AF65-F5344CB8AC3E}">
        <p14:creationId xmlns:p14="http://schemas.microsoft.com/office/powerpoint/2010/main" val="267921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4548-8BB8-2749-BA9A-0BD0F49B5E6B}"/>
              </a:ext>
            </a:extLst>
          </p:cNvPr>
          <p:cNvSpPr>
            <a:spLocks noGrp="1"/>
          </p:cNvSpPr>
          <p:nvPr>
            <p:ph type="title"/>
          </p:nvPr>
        </p:nvSpPr>
        <p:spPr>
          <a:xfrm>
            <a:off x="-1" y="-3010"/>
            <a:ext cx="12192001" cy="1325563"/>
          </a:xfrm>
        </p:spPr>
        <p:txBody>
          <a:bodyPr/>
          <a:lstStyle/>
          <a:p>
            <a:r>
              <a:rPr lang="en-CA" dirty="0"/>
              <a:t>Reflection</a:t>
            </a:r>
          </a:p>
        </p:txBody>
      </p:sp>
      <p:sp>
        <p:nvSpPr>
          <p:cNvPr id="3" name="Content Placeholder 2">
            <a:extLst>
              <a:ext uri="{FF2B5EF4-FFF2-40B4-BE49-F238E27FC236}">
                <a16:creationId xmlns:a16="http://schemas.microsoft.com/office/drawing/2014/main" id="{1A107AB1-E6C2-1542-9074-5F43DF5D30A2}"/>
              </a:ext>
            </a:extLst>
          </p:cNvPr>
          <p:cNvSpPr>
            <a:spLocks noGrp="1"/>
          </p:cNvSpPr>
          <p:nvPr>
            <p:ph sz="half" idx="1"/>
          </p:nvPr>
        </p:nvSpPr>
        <p:spPr>
          <a:xfrm>
            <a:off x="787400" y="4192486"/>
            <a:ext cx="10617200" cy="1325563"/>
          </a:xfrm>
        </p:spPr>
        <p:txBody>
          <a:bodyPr>
            <a:normAutofit fontScale="25000" lnSpcReduction="20000"/>
          </a:bodyPr>
          <a:lstStyle/>
          <a:p>
            <a:pPr marL="0" indent="0" algn="ctr">
              <a:buNone/>
            </a:pPr>
            <a:r>
              <a:rPr lang="en-US" sz="16600" dirty="0">
                <a:solidFill>
                  <a:srgbClr val="746183"/>
                </a:solidFill>
                <a:ea typeface="Roboto"/>
                <a:cs typeface="Roboto"/>
                <a:sym typeface="Roboto"/>
              </a:rPr>
              <a:t>What does consent mean to you?</a:t>
            </a:r>
          </a:p>
          <a:p>
            <a:pPr marL="0" indent="0" algn="ctr">
              <a:buNone/>
            </a:pPr>
            <a:endParaRPr lang="en-US" sz="16600" dirty="0">
              <a:solidFill>
                <a:srgbClr val="746183"/>
              </a:solidFill>
              <a:ea typeface="Roboto"/>
              <a:cs typeface="Roboto"/>
              <a:sym typeface="Roboto"/>
            </a:endParaRPr>
          </a:p>
          <a:p>
            <a:pPr marL="0" indent="0">
              <a:buNone/>
            </a:pPr>
            <a:r>
              <a:rPr lang="en-US" sz="14400" dirty="0">
                <a:solidFill>
                  <a:srgbClr val="746183"/>
                </a:solidFill>
                <a:ea typeface="Roboto"/>
                <a:cs typeface="Roboto"/>
                <a:sym typeface="Roboto"/>
              </a:rPr>
              <a:t>Any reflections or thoughts from the video that you would like to share? </a:t>
            </a:r>
          </a:p>
          <a:p>
            <a:pPr marL="0" indent="0">
              <a:buNone/>
            </a:pPr>
            <a:r>
              <a:rPr lang="en-US" sz="5400" dirty="0">
                <a:solidFill>
                  <a:srgbClr val="746183"/>
                </a:solidFill>
                <a:ea typeface="Roboto"/>
                <a:cs typeface="Roboto"/>
                <a:sym typeface="Roboto"/>
              </a:rPr>
              <a:t> </a:t>
            </a:r>
          </a:p>
          <a:p>
            <a:pPr marL="0" indent="0">
              <a:buNone/>
            </a:pPr>
            <a:endParaRPr lang="en-CA" dirty="0"/>
          </a:p>
        </p:txBody>
      </p:sp>
      <p:pic>
        <p:nvPicPr>
          <p:cNvPr id="5" name="Google Shape;352;gbda6a8ddfc_0_209">
            <a:extLst>
              <a:ext uri="{FF2B5EF4-FFF2-40B4-BE49-F238E27FC236}">
                <a16:creationId xmlns:a16="http://schemas.microsoft.com/office/drawing/2014/main" id="{3F0B7E68-9384-0B44-B17F-F09AAEB417BC}"/>
              </a:ext>
              <a:ext uri="{C183D7F6-B498-43B3-948B-1728B52AA6E4}">
                <adec:decorative xmlns:adec="http://schemas.microsoft.com/office/drawing/2017/decorative" val="1"/>
              </a:ext>
            </a:extLst>
          </p:cNvPr>
          <p:cNvPicPr preferRelativeResize="0">
            <a:picLocks noGrp="1" noChangeAspect="1"/>
          </p:cNvPicPr>
          <p:nvPr>
            <p:ph sz="half" idx="2"/>
          </p:nvPr>
        </p:nvPicPr>
        <p:blipFill rotWithShape="1">
          <a:blip r:embed="rId3">
            <a:alphaModFix/>
          </a:blip>
          <a:srcRect t="17019" b="26810"/>
          <a:stretch/>
        </p:blipFill>
        <p:spPr>
          <a:xfrm>
            <a:off x="2463802" y="1670152"/>
            <a:ext cx="5873420" cy="2196000"/>
          </a:xfrm>
          <a:prstGeom prst="rect">
            <a:avLst/>
          </a:prstGeom>
          <a:noFill/>
          <a:ln>
            <a:noFill/>
          </a:ln>
        </p:spPr>
      </p:pic>
    </p:spTree>
    <p:extLst>
      <p:ext uri="{BB962C8B-B14F-4D97-AF65-F5344CB8AC3E}">
        <p14:creationId xmlns:p14="http://schemas.microsoft.com/office/powerpoint/2010/main" val="236234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3182-8BE5-F545-9E60-459349A430C9}"/>
              </a:ext>
            </a:extLst>
          </p:cNvPr>
          <p:cNvSpPr>
            <a:spLocks noGrp="1"/>
          </p:cNvSpPr>
          <p:nvPr>
            <p:ph type="title"/>
          </p:nvPr>
        </p:nvSpPr>
        <p:spPr>
          <a:xfrm>
            <a:off x="0" y="1"/>
            <a:ext cx="12192000" cy="1331118"/>
          </a:xfrm>
        </p:spPr>
        <p:txBody>
          <a:bodyPr/>
          <a:lstStyle/>
          <a:p>
            <a:r>
              <a:rPr lang="en-CA" dirty="0"/>
              <a:t>Social Scripts</a:t>
            </a:r>
          </a:p>
        </p:txBody>
      </p:sp>
      <p:sp>
        <p:nvSpPr>
          <p:cNvPr id="3" name="Content Placeholder 2">
            <a:extLst>
              <a:ext uri="{FF2B5EF4-FFF2-40B4-BE49-F238E27FC236}">
                <a16:creationId xmlns:a16="http://schemas.microsoft.com/office/drawing/2014/main" id="{BD3E3FBD-47A0-804A-B560-40744E494B4F}"/>
              </a:ext>
            </a:extLst>
          </p:cNvPr>
          <p:cNvSpPr>
            <a:spLocks noGrp="1"/>
          </p:cNvSpPr>
          <p:nvPr>
            <p:ph sz="half" idx="1"/>
          </p:nvPr>
        </p:nvSpPr>
        <p:spPr>
          <a:xfrm>
            <a:off x="279400" y="1724881"/>
            <a:ext cx="10541000" cy="662720"/>
          </a:xfrm>
        </p:spPr>
        <p:txBody>
          <a:bodyPr>
            <a:normAutofit/>
          </a:bodyPr>
          <a:lstStyle/>
          <a:p>
            <a:pPr marL="0" indent="0">
              <a:buNone/>
            </a:pPr>
            <a:r>
              <a:rPr lang="en-US" sz="3200" dirty="0">
                <a:ea typeface="Roboto"/>
                <a:cs typeface="Roboto"/>
                <a:sym typeface="Roboto"/>
              </a:rPr>
              <a:t>What does society tell us about asking for and giving consent?</a:t>
            </a:r>
          </a:p>
        </p:txBody>
      </p:sp>
      <p:sp>
        <p:nvSpPr>
          <p:cNvPr id="4" name="Content Placeholder 3">
            <a:extLst>
              <a:ext uri="{FF2B5EF4-FFF2-40B4-BE49-F238E27FC236}">
                <a16:creationId xmlns:a16="http://schemas.microsoft.com/office/drawing/2014/main" id="{1577336F-8F22-D747-B3D6-935870510666}"/>
              </a:ext>
            </a:extLst>
          </p:cNvPr>
          <p:cNvSpPr>
            <a:spLocks noGrp="1"/>
          </p:cNvSpPr>
          <p:nvPr>
            <p:ph sz="half" idx="2"/>
          </p:nvPr>
        </p:nvSpPr>
        <p:spPr>
          <a:xfrm>
            <a:off x="592750" y="2781364"/>
            <a:ext cx="6570049" cy="2641599"/>
          </a:xfrm>
        </p:spPr>
        <p:txBody>
          <a:bodyPr>
            <a:normAutofit/>
          </a:bodyPr>
          <a:lstStyle/>
          <a:p>
            <a:pPr marL="457200" lvl="0" indent="-381000">
              <a:lnSpc>
                <a:spcPct val="100000"/>
              </a:lnSpc>
              <a:spcBef>
                <a:spcPts val="0"/>
              </a:spcBef>
              <a:buClr>
                <a:srgbClr val="333333"/>
              </a:buClr>
              <a:buSzPts val="2400"/>
              <a:buFont typeface="Roboto"/>
              <a:buChar char="●"/>
            </a:pPr>
            <a:r>
              <a:rPr lang="en-US" b="1" dirty="0">
                <a:solidFill>
                  <a:srgbClr val="551561"/>
                </a:solidFill>
                <a:ea typeface="Roboto"/>
                <a:cs typeface="Roboto"/>
                <a:sym typeface="Roboto"/>
              </a:rPr>
              <a:t>Social scripts</a:t>
            </a:r>
            <a:r>
              <a:rPr lang="en-US" dirty="0">
                <a:solidFill>
                  <a:srgbClr val="333333"/>
                </a:solidFill>
                <a:ea typeface="Roboto"/>
                <a:cs typeface="Roboto"/>
                <a:sym typeface="Roboto"/>
              </a:rPr>
              <a:t> are expectations about how we should act in certain situations</a:t>
            </a:r>
          </a:p>
          <a:p>
            <a:pPr marL="457200" lvl="0" indent="0">
              <a:lnSpc>
                <a:spcPct val="100000"/>
              </a:lnSpc>
              <a:spcBef>
                <a:spcPts val="0"/>
              </a:spcBef>
              <a:buClr>
                <a:srgbClr val="000000"/>
              </a:buClr>
              <a:buSzPts val="2400"/>
              <a:buNone/>
            </a:pPr>
            <a:endParaRPr lang="en-US" dirty="0">
              <a:solidFill>
                <a:srgbClr val="333333"/>
              </a:solidFill>
              <a:ea typeface="Roboto"/>
              <a:cs typeface="Roboto"/>
              <a:sym typeface="Roboto"/>
            </a:endParaRPr>
          </a:p>
          <a:p>
            <a:pPr marL="457200" lvl="0" indent="-381000">
              <a:lnSpc>
                <a:spcPct val="100000"/>
              </a:lnSpc>
              <a:spcBef>
                <a:spcPts val="0"/>
              </a:spcBef>
              <a:buClr>
                <a:srgbClr val="333333"/>
              </a:buClr>
              <a:buSzPts val="2400"/>
              <a:buFont typeface="Roboto"/>
              <a:buChar char="●"/>
            </a:pPr>
            <a:r>
              <a:rPr lang="en-US" dirty="0">
                <a:solidFill>
                  <a:srgbClr val="333333"/>
                </a:solidFill>
                <a:ea typeface="Roboto"/>
                <a:cs typeface="Roboto"/>
                <a:sym typeface="Roboto"/>
              </a:rPr>
              <a:t>Dating, sex, and relationship scripts often perpetuate stereotypes</a:t>
            </a:r>
          </a:p>
          <a:p>
            <a:endParaRPr lang="en-CA" dirty="0"/>
          </a:p>
        </p:txBody>
      </p:sp>
      <p:pic>
        <p:nvPicPr>
          <p:cNvPr id="5" name="Google Shape;361;gbda6a8ddfc_0_233">
            <a:extLst>
              <a:ext uri="{FF2B5EF4-FFF2-40B4-BE49-F238E27FC236}">
                <a16:creationId xmlns:a16="http://schemas.microsoft.com/office/drawing/2014/main" id="{38188727-E43A-0E48-9E7B-BBBB607392DC}"/>
              </a:ex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7789250" y="2724682"/>
            <a:ext cx="4068000" cy="3491436"/>
          </a:xfrm>
          <a:prstGeom prst="rect">
            <a:avLst/>
          </a:prstGeom>
          <a:noFill/>
          <a:ln>
            <a:noFill/>
          </a:ln>
        </p:spPr>
      </p:pic>
    </p:spTree>
    <p:extLst>
      <p:ext uri="{BB962C8B-B14F-4D97-AF65-F5344CB8AC3E}">
        <p14:creationId xmlns:p14="http://schemas.microsoft.com/office/powerpoint/2010/main" val="191729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7D2F-8093-A646-A4C7-EA9AF1DE914D}"/>
              </a:ext>
            </a:extLst>
          </p:cNvPr>
          <p:cNvSpPr>
            <a:spLocks noGrp="1"/>
          </p:cNvSpPr>
          <p:nvPr>
            <p:ph type="title"/>
          </p:nvPr>
        </p:nvSpPr>
        <p:spPr>
          <a:xfrm>
            <a:off x="-1" y="0"/>
            <a:ext cx="12192001" cy="1322553"/>
          </a:xfrm>
        </p:spPr>
        <p:txBody>
          <a:bodyPr/>
          <a:lstStyle/>
          <a:p>
            <a:r>
              <a:rPr lang="en-CA" dirty="0"/>
              <a:t>Building Communities of Consent</a:t>
            </a:r>
          </a:p>
        </p:txBody>
      </p:sp>
      <p:sp>
        <p:nvSpPr>
          <p:cNvPr id="3" name="Content Placeholder 2">
            <a:extLst>
              <a:ext uri="{FF2B5EF4-FFF2-40B4-BE49-F238E27FC236}">
                <a16:creationId xmlns:a16="http://schemas.microsoft.com/office/drawing/2014/main" id="{9E4069FE-5BEF-1540-B770-13E6BE0B61F2}"/>
              </a:ext>
            </a:extLst>
          </p:cNvPr>
          <p:cNvSpPr>
            <a:spLocks noGrp="1"/>
          </p:cNvSpPr>
          <p:nvPr>
            <p:ph sz="half" idx="1"/>
          </p:nvPr>
        </p:nvSpPr>
        <p:spPr>
          <a:xfrm>
            <a:off x="838200" y="1825624"/>
            <a:ext cx="7874000" cy="4651375"/>
          </a:xfrm>
        </p:spPr>
        <p:txBody>
          <a:bodyPr>
            <a:normAutofit fontScale="85000" lnSpcReduction="20000"/>
          </a:bodyPr>
          <a:lstStyle/>
          <a:p>
            <a:pPr marL="0" lvl="0" indent="0">
              <a:lnSpc>
                <a:spcPct val="150000"/>
              </a:lnSpc>
              <a:spcBef>
                <a:spcPts val="0"/>
              </a:spcBef>
              <a:buClr>
                <a:srgbClr val="000000"/>
              </a:buClr>
              <a:buSzPts val="2100"/>
              <a:buNone/>
            </a:pPr>
            <a:r>
              <a:rPr lang="en-US" sz="3800" dirty="0">
                <a:solidFill>
                  <a:srgbClr val="333333"/>
                </a:solidFill>
                <a:ea typeface="Roboto"/>
                <a:cs typeface="Roboto"/>
                <a:sym typeface="Roboto"/>
              </a:rPr>
              <a:t>Let’s think about the different environments in our communities:</a:t>
            </a:r>
          </a:p>
          <a:p>
            <a:pPr marL="457200" lvl="0" indent="-381000">
              <a:lnSpc>
                <a:spcPct val="150000"/>
              </a:lnSpc>
              <a:spcBef>
                <a:spcPts val="0"/>
              </a:spcBef>
              <a:buClr>
                <a:srgbClr val="333333"/>
              </a:buClr>
              <a:buSzPts val="2400"/>
              <a:buFont typeface="Roboto"/>
              <a:buChar char="●"/>
            </a:pPr>
            <a:r>
              <a:rPr lang="en-US" sz="3800" dirty="0">
                <a:solidFill>
                  <a:srgbClr val="333333"/>
                </a:solidFill>
                <a:ea typeface="Roboto"/>
                <a:cs typeface="Roboto"/>
                <a:sym typeface="Roboto"/>
              </a:rPr>
              <a:t>How do we practice consent when we  invite someone out? How do we respond if they reject our invitation? </a:t>
            </a:r>
          </a:p>
          <a:p>
            <a:pPr marL="457200" lvl="0" indent="-381000">
              <a:lnSpc>
                <a:spcPct val="150000"/>
              </a:lnSpc>
              <a:spcBef>
                <a:spcPts val="0"/>
              </a:spcBef>
              <a:buClr>
                <a:srgbClr val="333333"/>
              </a:buClr>
              <a:buSzPts val="2400"/>
              <a:buFont typeface="Roboto"/>
              <a:buChar char="●"/>
            </a:pPr>
            <a:r>
              <a:rPr lang="en-US" sz="3800" dirty="0">
                <a:solidFill>
                  <a:srgbClr val="333333"/>
                </a:solidFill>
                <a:ea typeface="Roboto"/>
                <a:cs typeface="Roboto"/>
                <a:sym typeface="Roboto"/>
              </a:rPr>
              <a:t>How do we respond to an invitation that we don’t want to accept?</a:t>
            </a:r>
          </a:p>
          <a:p>
            <a:endParaRPr lang="en-CA" dirty="0"/>
          </a:p>
        </p:txBody>
      </p:sp>
      <p:pic>
        <p:nvPicPr>
          <p:cNvPr id="5" name="Google Shape;369;gbda6a8ddfc_0_242">
            <a:extLst>
              <a:ext uri="{FF2B5EF4-FFF2-40B4-BE49-F238E27FC236}">
                <a16:creationId xmlns:a16="http://schemas.microsoft.com/office/drawing/2014/main" id="{532F9048-B1D7-FB45-8B7A-0436B9F5D611}"/>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a:alphaModFix/>
          </a:blip>
          <a:srcRect/>
          <a:stretch/>
        </p:blipFill>
        <p:spPr>
          <a:xfrm>
            <a:off x="8712200" y="454024"/>
            <a:ext cx="3251200" cy="2743200"/>
          </a:xfrm>
          <a:prstGeom prst="rect">
            <a:avLst/>
          </a:prstGeom>
          <a:noFill/>
          <a:ln>
            <a:noFill/>
          </a:ln>
        </p:spPr>
      </p:pic>
    </p:spTree>
    <p:extLst>
      <p:ext uri="{BB962C8B-B14F-4D97-AF65-F5344CB8AC3E}">
        <p14:creationId xmlns:p14="http://schemas.microsoft.com/office/powerpoint/2010/main" val="268765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C7269D-3273-9147-9288-8AEB0C87E8F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Workshop Overview</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311E32F2-C6EB-694B-A886-487E2FC97BB9}"/>
              </a:ext>
            </a:extLst>
          </p:cNvPr>
          <p:cNvSpPr>
            <a:spLocks noGrp="1"/>
          </p:cNvSpPr>
          <p:nvPr>
            <p:ph sz="half" idx="2"/>
          </p:nvPr>
        </p:nvSpPr>
        <p:spPr>
          <a:xfrm>
            <a:off x="640080" y="2872899"/>
            <a:ext cx="4243589" cy="3320668"/>
          </a:xfrm>
        </p:spPr>
        <p:txBody>
          <a:bodyPr vert="horz" lIns="91440" tIns="45720" rIns="91440" bIns="45720" rtlCol="0">
            <a:normAutofit fontScale="92500" lnSpcReduction="20000"/>
          </a:bodyPr>
          <a:lstStyle/>
          <a:p>
            <a:r>
              <a:rPr lang="en-US" dirty="0"/>
              <a:t>Define sexual violence and consent</a:t>
            </a:r>
          </a:p>
          <a:p>
            <a:r>
              <a:rPr lang="en-US" dirty="0">
                <a:sym typeface="Roboto"/>
              </a:rPr>
              <a:t>Explore personal, social, and cultural aspects of consent </a:t>
            </a:r>
            <a:endParaRPr lang="en-US" dirty="0"/>
          </a:p>
          <a:p>
            <a:r>
              <a:rPr lang="en-US" dirty="0">
                <a:sym typeface="Roboto"/>
              </a:rPr>
              <a:t>Practice strategies related to asking for and giving consent </a:t>
            </a:r>
            <a:endParaRPr lang="en-US" dirty="0"/>
          </a:p>
          <a:p>
            <a:r>
              <a:rPr lang="en-US" dirty="0">
                <a:sym typeface="Roboto"/>
              </a:rPr>
              <a:t>Identify ways of creating a culture of consent </a:t>
            </a:r>
            <a:endParaRPr lang="en-US" dirty="0"/>
          </a:p>
          <a:p>
            <a:endParaRPr lang="en-US" sz="2200" dirty="0"/>
          </a:p>
        </p:txBody>
      </p:sp>
      <p:pic>
        <p:nvPicPr>
          <p:cNvPr id="5" name="Picture Placeholder 4">
            <a:extLst>
              <a:ext uri="{FF2B5EF4-FFF2-40B4-BE49-F238E27FC236}">
                <a16:creationId xmlns:a16="http://schemas.microsoft.com/office/drawing/2014/main" id="{44BE04D5-57C0-F348-9908-CFC276A285CB}"/>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t="16252" r="-1" b="89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33166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5594-9222-974D-98B5-0FDB69C99AC1}"/>
              </a:ext>
            </a:extLst>
          </p:cNvPr>
          <p:cNvSpPr>
            <a:spLocks noGrp="1"/>
          </p:cNvSpPr>
          <p:nvPr>
            <p:ph type="title"/>
          </p:nvPr>
        </p:nvSpPr>
        <p:spPr>
          <a:xfrm>
            <a:off x="-1" y="0"/>
            <a:ext cx="12192001" cy="1322553"/>
          </a:xfrm>
        </p:spPr>
        <p:txBody>
          <a:bodyPr/>
          <a:lstStyle/>
          <a:p>
            <a:r>
              <a:rPr lang="en-CA" dirty="0"/>
              <a:t>Activity: Scenarios</a:t>
            </a:r>
          </a:p>
        </p:txBody>
      </p:sp>
      <p:sp>
        <p:nvSpPr>
          <p:cNvPr id="4" name="Content Placeholder 3">
            <a:extLst>
              <a:ext uri="{FF2B5EF4-FFF2-40B4-BE49-F238E27FC236}">
                <a16:creationId xmlns:a16="http://schemas.microsoft.com/office/drawing/2014/main" id="{04D739A8-005C-5F47-8A2A-C9438C1A712E}"/>
              </a:ext>
            </a:extLst>
          </p:cNvPr>
          <p:cNvSpPr>
            <a:spLocks noGrp="1"/>
          </p:cNvSpPr>
          <p:nvPr>
            <p:ph sz="half" idx="1"/>
          </p:nvPr>
        </p:nvSpPr>
        <p:spPr>
          <a:xfrm>
            <a:off x="838199" y="1825624"/>
            <a:ext cx="9768721" cy="3127375"/>
          </a:xfrm>
        </p:spPr>
        <p:txBody>
          <a:bodyPr>
            <a:normAutofit fontScale="92500" lnSpcReduction="20000"/>
          </a:bodyPr>
          <a:lstStyle/>
          <a:p>
            <a:pPr marL="0" indent="0" fontAlgn="t">
              <a:buNone/>
            </a:pPr>
            <a:r>
              <a:rPr lang="en-CA" sz="3200" dirty="0"/>
              <a:t>Let’s practice different scenarios for asking and giving consent:</a:t>
            </a:r>
          </a:p>
          <a:p>
            <a:pPr marL="0" indent="0" fontAlgn="t">
              <a:buNone/>
            </a:pPr>
            <a:endParaRPr lang="en-CA" sz="3200" dirty="0"/>
          </a:p>
          <a:p>
            <a:pPr fontAlgn="t"/>
            <a:r>
              <a:rPr lang="en-US" sz="3200" dirty="0"/>
              <a:t>Smiling and then saying “no”</a:t>
            </a:r>
            <a:endParaRPr lang="en-CA" sz="3200" dirty="0"/>
          </a:p>
          <a:p>
            <a:pPr fontAlgn="t"/>
            <a:r>
              <a:rPr lang="en-US" sz="3200" dirty="0"/>
              <a:t>“Sorry, I have a partner”</a:t>
            </a:r>
            <a:endParaRPr lang="en-CA" sz="3200" dirty="0"/>
          </a:p>
          <a:p>
            <a:pPr fontAlgn="t"/>
            <a:r>
              <a:rPr lang="en-US" sz="3200" dirty="0"/>
              <a:t>Changing the subject</a:t>
            </a:r>
            <a:endParaRPr lang="en-CA" sz="3200" dirty="0"/>
          </a:p>
          <a:p>
            <a:pPr fontAlgn="t"/>
            <a:r>
              <a:rPr lang="en-US" sz="3200" dirty="0"/>
              <a:t>Run away, ghost </a:t>
            </a:r>
            <a:endParaRPr lang="en-CA" sz="3200" dirty="0"/>
          </a:p>
          <a:p>
            <a:pPr marL="0" indent="0" fontAlgn="t">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p:txBody>
      </p:sp>
      <p:grpSp>
        <p:nvGrpSpPr>
          <p:cNvPr id="20" name="Group 19">
            <a:extLst>
              <a:ext uri="{FF2B5EF4-FFF2-40B4-BE49-F238E27FC236}">
                <a16:creationId xmlns:a16="http://schemas.microsoft.com/office/drawing/2014/main" id="{DF83C6D8-F839-6946-9721-D6054350F6FC}"/>
              </a:ext>
              <a:ext uri="{C183D7F6-B498-43B3-948B-1728B52AA6E4}">
                <adec:decorative xmlns:adec="http://schemas.microsoft.com/office/drawing/2017/decorative" val="1"/>
              </a:ext>
            </a:extLst>
          </p:cNvPr>
          <p:cNvGrpSpPr>
            <a:grpSpLocks noChangeAspect="1"/>
          </p:cNvGrpSpPr>
          <p:nvPr/>
        </p:nvGrpSpPr>
        <p:grpSpPr>
          <a:xfrm>
            <a:off x="3042693" y="5284727"/>
            <a:ext cx="4896000" cy="1335007"/>
            <a:chOff x="1939280" y="2708767"/>
            <a:chExt cx="7854241" cy="2141621"/>
          </a:xfrm>
        </p:grpSpPr>
        <p:grpSp>
          <p:nvGrpSpPr>
            <p:cNvPr id="21" name="Group 20">
              <a:extLst>
                <a:ext uri="{FF2B5EF4-FFF2-40B4-BE49-F238E27FC236}">
                  <a16:creationId xmlns:a16="http://schemas.microsoft.com/office/drawing/2014/main" id="{91216A71-0D72-794B-B1BA-8FFCE2366036}"/>
                </a:ext>
              </a:extLst>
            </p:cNvPr>
            <p:cNvGrpSpPr/>
            <p:nvPr/>
          </p:nvGrpSpPr>
          <p:grpSpPr>
            <a:xfrm>
              <a:off x="4098949" y="2732829"/>
              <a:ext cx="1369219" cy="2099511"/>
              <a:chOff x="4098949" y="2732829"/>
              <a:chExt cx="1369219" cy="2099511"/>
            </a:xfrm>
          </p:grpSpPr>
          <p:pic>
            <p:nvPicPr>
              <p:cNvPr id="31" name="Google Shape;378;gbda6a8ddfc_0_253" descr="Hand holding sign icon Royalty Free Vector Image">
                <a:extLst>
                  <a:ext uri="{FF2B5EF4-FFF2-40B4-BE49-F238E27FC236}">
                    <a16:creationId xmlns:a16="http://schemas.microsoft.com/office/drawing/2014/main" id="{2AA8A070-5871-F840-AA7C-7C8371A6B8C9}"/>
                  </a:ext>
                </a:extLst>
              </p:cNvPr>
              <p:cNvPicPr preferRelativeResize="0"/>
              <p:nvPr/>
            </p:nvPicPr>
            <p:blipFill rotWithShape="1">
              <a:blip r:embed="rId3">
                <a:alphaModFix/>
              </a:blip>
              <a:srcRect t="29709" b="15043"/>
              <a:stretch/>
            </p:blipFill>
            <p:spPr>
              <a:xfrm>
                <a:off x="4098949" y="3665276"/>
                <a:ext cx="1369219" cy="1167064"/>
              </a:xfrm>
              <a:prstGeom prst="rect">
                <a:avLst/>
              </a:prstGeom>
              <a:noFill/>
              <a:ln>
                <a:noFill/>
              </a:ln>
            </p:spPr>
          </p:pic>
          <p:sp>
            <p:nvSpPr>
              <p:cNvPr id="32" name="Google Shape;381;gbda6a8ddfc_0_253">
                <a:extLst>
                  <a:ext uri="{FF2B5EF4-FFF2-40B4-BE49-F238E27FC236}">
                    <a16:creationId xmlns:a16="http://schemas.microsoft.com/office/drawing/2014/main" id="{A8EE61E8-FB92-8945-92B9-D9B78AD6DFD4}"/>
                  </a:ext>
                </a:extLst>
              </p:cNvPr>
              <p:cNvSpPr/>
              <p:nvPr/>
            </p:nvSpPr>
            <p:spPr>
              <a:xfrm>
                <a:off x="4307121" y="2732829"/>
                <a:ext cx="974400" cy="938400"/>
              </a:xfrm>
              <a:prstGeom prst="ellipse">
                <a:avLst/>
              </a:prstGeom>
              <a:solidFill>
                <a:srgbClr val="00C4D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FFFFFF"/>
                  </a:solidFill>
                  <a:latin typeface="Arial"/>
                  <a:ea typeface="Arial"/>
                  <a:cs typeface="Arial"/>
                  <a:sym typeface="Arial"/>
                </a:endParaRPr>
              </a:p>
            </p:txBody>
          </p:sp>
        </p:grpSp>
        <p:grpSp>
          <p:nvGrpSpPr>
            <p:cNvPr id="22" name="Group 21">
              <a:extLst>
                <a:ext uri="{FF2B5EF4-FFF2-40B4-BE49-F238E27FC236}">
                  <a16:creationId xmlns:a16="http://schemas.microsoft.com/office/drawing/2014/main" id="{99F52D4C-763B-1B4F-851F-B242BD2AB633}"/>
                </a:ext>
              </a:extLst>
            </p:cNvPr>
            <p:cNvGrpSpPr/>
            <p:nvPr/>
          </p:nvGrpSpPr>
          <p:grpSpPr>
            <a:xfrm>
              <a:off x="1939280" y="2708767"/>
              <a:ext cx="1369219" cy="2117558"/>
              <a:chOff x="1939280" y="2708767"/>
              <a:chExt cx="1369219" cy="2117558"/>
            </a:xfrm>
          </p:grpSpPr>
          <p:pic>
            <p:nvPicPr>
              <p:cNvPr id="29" name="Google Shape;376;gbda6a8ddfc_0_253" descr="Hand holding sign icon Royalty Free Vector Image">
                <a:extLst>
                  <a:ext uri="{FF2B5EF4-FFF2-40B4-BE49-F238E27FC236}">
                    <a16:creationId xmlns:a16="http://schemas.microsoft.com/office/drawing/2014/main" id="{99CDB73A-1521-5447-A6DA-B1ECEC153B9A}"/>
                  </a:ext>
                </a:extLst>
              </p:cNvPr>
              <p:cNvPicPr preferRelativeResize="0"/>
              <p:nvPr/>
            </p:nvPicPr>
            <p:blipFill rotWithShape="1">
              <a:blip r:embed="rId3">
                <a:alphaModFix/>
              </a:blip>
              <a:srcRect t="29709" b="15043"/>
              <a:stretch/>
            </p:blipFill>
            <p:spPr>
              <a:xfrm>
                <a:off x="1939280" y="3659261"/>
                <a:ext cx="1369219" cy="1167064"/>
              </a:xfrm>
              <a:prstGeom prst="rect">
                <a:avLst/>
              </a:prstGeom>
              <a:noFill/>
              <a:ln>
                <a:noFill/>
              </a:ln>
            </p:spPr>
          </p:pic>
          <p:sp>
            <p:nvSpPr>
              <p:cNvPr id="30" name="Google Shape;382;gbda6a8ddfc_0_253">
                <a:extLst>
                  <a:ext uri="{FF2B5EF4-FFF2-40B4-BE49-F238E27FC236}">
                    <a16:creationId xmlns:a16="http://schemas.microsoft.com/office/drawing/2014/main" id="{5344135D-B3DA-B142-B445-96EC9DA7E55D}"/>
                  </a:ext>
                </a:extLst>
              </p:cNvPr>
              <p:cNvSpPr/>
              <p:nvPr/>
            </p:nvSpPr>
            <p:spPr>
              <a:xfrm>
                <a:off x="2105341" y="2708767"/>
                <a:ext cx="1083000" cy="938400"/>
              </a:xfrm>
              <a:prstGeom prst="triangle">
                <a:avLst>
                  <a:gd name="adj" fmla="val 50000"/>
                </a:avLst>
              </a:prstGeom>
              <a:solidFill>
                <a:srgbClr val="92D05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FFFFFF"/>
                  </a:solidFill>
                  <a:latin typeface="Arial"/>
                  <a:ea typeface="Arial"/>
                  <a:cs typeface="Arial"/>
                  <a:sym typeface="Arial"/>
                </a:endParaRPr>
              </a:p>
            </p:txBody>
          </p:sp>
        </p:grpSp>
        <p:grpSp>
          <p:nvGrpSpPr>
            <p:cNvPr id="23" name="Group 22">
              <a:extLst>
                <a:ext uri="{FF2B5EF4-FFF2-40B4-BE49-F238E27FC236}">
                  <a16:creationId xmlns:a16="http://schemas.microsoft.com/office/drawing/2014/main" id="{7B977338-685B-1347-AD02-F1F86136EB16}"/>
                </a:ext>
              </a:extLst>
            </p:cNvPr>
            <p:cNvGrpSpPr/>
            <p:nvPr/>
          </p:nvGrpSpPr>
          <p:grpSpPr>
            <a:xfrm>
              <a:off x="6258617" y="2756179"/>
              <a:ext cx="1369219" cy="2070146"/>
              <a:chOff x="6258617" y="2756179"/>
              <a:chExt cx="1369219" cy="2070146"/>
            </a:xfrm>
          </p:grpSpPr>
          <p:pic>
            <p:nvPicPr>
              <p:cNvPr id="27" name="Google Shape;379;gbda6a8ddfc_0_253" descr="Hand holding sign icon Royalty Free Vector Image">
                <a:extLst>
                  <a:ext uri="{FF2B5EF4-FFF2-40B4-BE49-F238E27FC236}">
                    <a16:creationId xmlns:a16="http://schemas.microsoft.com/office/drawing/2014/main" id="{DF4BBB8B-614F-D346-BF99-C68DCFB84D19}"/>
                  </a:ext>
                </a:extLst>
              </p:cNvPr>
              <p:cNvPicPr preferRelativeResize="0"/>
              <p:nvPr/>
            </p:nvPicPr>
            <p:blipFill rotWithShape="1">
              <a:blip r:embed="rId3">
                <a:alphaModFix/>
              </a:blip>
              <a:srcRect t="29709" b="15043"/>
              <a:stretch/>
            </p:blipFill>
            <p:spPr>
              <a:xfrm>
                <a:off x="6258617" y="3659261"/>
                <a:ext cx="1369219" cy="1167064"/>
              </a:xfrm>
              <a:prstGeom prst="rect">
                <a:avLst/>
              </a:prstGeom>
              <a:noFill/>
              <a:ln>
                <a:noFill/>
              </a:ln>
            </p:spPr>
          </p:pic>
          <p:sp>
            <p:nvSpPr>
              <p:cNvPr id="28" name="Google Shape;383;gbda6a8ddfc_0_253">
                <a:extLst>
                  <a:ext uri="{FF2B5EF4-FFF2-40B4-BE49-F238E27FC236}">
                    <a16:creationId xmlns:a16="http://schemas.microsoft.com/office/drawing/2014/main" id="{8D9951DA-55CA-0B4A-A47D-CFF850A44A41}"/>
                  </a:ext>
                </a:extLst>
              </p:cNvPr>
              <p:cNvSpPr/>
              <p:nvPr/>
            </p:nvSpPr>
            <p:spPr>
              <a:xfrm rot="4202124">
                <a:off x="6392633" y="2783796"/>
                <a:ext cx="1190547" cy="1135313"/>
              </a:xfrm>
              <a:prstGeom prst="star5">
                <a:avLst>
                  <a:gd name="adj" fmla="val 19098"/>
                  <a:gd name="hf" fmla="val 105146"/>
                  <a:gd name="vf" fmla="val 110557"/>
                </a:avLst>
              </a:prstGeom>
              <a:solidFill>
                <a:srgbClr val="FF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FFFFFF"/>
                  </a:solidFill>
                  <a:latin typeface="Arial"/>
                  <a:ea typeface="Arial"/>
                  <a:cs typeface="Arial"/>
                  <a:sym typeface="Arial"/>
                </a:endParaRPr>
              </a:p>
            </p:txBody>
          </p:sp>
        </p:grpSp>
        <p:grpSp>
          <p:nvGrpSpPr>
            <p:cNvPr id="24" name="Group 23">
              <a:extLst>
                <a:ext uri="{FF2B5EF4-FFF2-40B4-BE49-F238E27FC236}">
                  <a16:creationId xmlns:a16="http://schemas.microsoft.com/office/drawing/2014/main" id="{BD4FFD59-2D81-504A-9346-5FA1DFBFA619}"/>
                </a:ext>
              </a:extLst>
            </p:cNvPr>
            <p:cNvGrpSpPr/>
            <p:nvPr/>
          </p:nvGrpSpPr>
          <p:grpSpPr>
            <a:xfrm>
              <a:off x="8424302" y="2817051"/>
              <a:ext cx="1369219" cy="2033337"/>
              <a:chOff x="8424302" y="2817051"/>
              <a:chExt cx="1369219" cy="2033337"/>
            </a:xfrm>
          </p:grpSpPr>
          <p:pic>
            <p:nvPicPr>
              <p:cNvPr id="25" name="Google Shape;380;gbda6a8ddfc_0_253" descr="Hand holding sign icon Royalty Free Vector Image">
                <a:extLst>
                  <a:ext uri="{FF2B5EF4-FFF2-40B4-BE49-F238E27FC236}">
                    <a16:creationId xmlns:a16="http://schemas.microsoft.com/office/drawing/2014/main" id="{182F3459-5B0D-4E4F-BA67-72DD529D122E}"/>
                  </a:ext>
                </a:extLst>
              </p:cNvPr>
              <p:cNvPicPr preferRelativeResize="0"/>
              <p:nvPr/>
            </p:nvPicPr>
            <p:blipFill rotWithShape="1">
              <a:blip r:embed="rId3">
                <a:alphaModFix/>
              </a:blip>
              <a:srcRect t="29709" b="15043"/>
              <a:stretch/>
            </p:blipFill>
            <p:spPr>
              <a:xfrm>
                <a:off x="8424302" y="3683324"/>
                <a:ext cx="1369219" cy="1167064"/>
              </a:xfrm>
              <a:prstGeom prst="rect">
                <a:avLst/>
              </a:prstGeom>
              <a:noFill/>
              <a:ln>
                <a:noFill/>
              </a:ln>
            </p:spPr>
          </p:pic>
          <p:sp>
            <p:nvSpPr>
              <p:cNvPr id="26" name="Google Shape;384;gbda6a8ddfc_0_253">
                <a:extLst>
                  <a:ext uri="{FF2B5EF4-FFF2-40B4-BE49-F238E27FC236}">
                    <a16:creationId xmlns:a16="http://schemas.microsoft.com/office/drawing/2014/main" id="{C1AAEB1B-FA78-164F-AED8-820EEB246E7F}"/>
                  </a:ext>
                </a:extLst>
              </p:cNvPr>
              <p:cNvSpPr/>
              <p:nvPr/>
            </p:nvSpPr>
            <p:spPr>
              <a:xfrm>
                <a:off x="8674583" y="2817051"/>
                <a:ext cx="890400" cy="866400"/>
              </a:xfrm>
              <a:prstGeom prst="rect">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dirty="0">
                  <a:solidFill>
                    <a:srgbClr val="FFFFFF"/>
                  </a:solidFill>
                  <a:latin typeface="Arial"/>
                  <a:ea typeface="Arial"/>
                  <a:cs typeface="Arial"/>
                  <a:sym typeface="Arial"/>
                </a:endParaRPr>
              </a:p>
            </p:txBody>
          </p:sp>
        </p:grpSp>
      </p:grpSp>
    </p:spTree>
    <p:extLst>
      <p:ext uri="{BB962C8B-B14F-4D97-AF65-F5344CB8AC3E}">
        <p14:creationId xmlns:p14="http://schemas.microsoft.com/office/powerpoint/2010/main" val="561384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CFC8-CDF8-1248-97F0-5D9F271BF04D}"/>
              </a:ext>
            </a:extLst>
          </p:cNvPr>
          <p:cNvSpPr>
            <a:spLocks noGrp="1"/>
          </p:cNvSpPr>
          <p:nvPr>
            <p:ph type="title"/>
          </p:nvPr>
        </p:nvSpPr>
        <p:spPr>
          <a:xfrm>
            <a:off x="-1" y="0"/>
            <a:ext cx="12192001" cy="1322553"/>
          </a:xfrm>
        </p:spPr>
        <p:txBody>
          <a:bodyPr/>
          <a:lstStyle/>
          <a:p>
            <a:r>
              <a:rPr lang="en-CA" dirty="0"/>
              <a:t>Scenario 1</a:t>
            </a:r>
          </a:p>
        </p:txBody>
      </p:sp>
      <p:sp>
        <p:nvSpPr>
          <p:cNvPr id="4" name="Content Placeholder 3">
            <a:extLst>
              <a:ext uri="{FF2B5EF4-FFF2-40B4-BE49-F238E27FC236}">
                <a16:creationId xmlns:a16="http://schemas.microsoft.com/office/drawing/2014/main" id="{920C0C85-8FBA-F447-B863-CE6D9D5DFEEA}"/>
              </a:ext>
            </a:extLst>
          </p:cNvPr>
          <p:cNvSpPr>
            <a:spLocks noGrp="1"/>
          </p:cNvSpPr>
          <p:nvPr>
            <p:ph sz="half" idx="2"/>
          </p:nvPr>
        </p:nvSpPr>
        <p:spPr>
          <a:xfrm>
            <a:off x="6172202" y="1724025"/>
            <a:ext cx="5181600" cy="2768917"/>
          </a:xfrm>
        </p:spPr>
        <p:txBody>
          <a:bodyPr>
            <a:normAutofit/>
          </a:bodyPr>
          <a:lstStyle/>
          <a:p>
            <a:pPr marL="0" indent="0">
              <a:buNone/>
            </a:pPr>
            <a:r>
              <a:rPr lang="en-US" sz="3600" dirty="0">
                <a:solidFill>
                  <a:srgbClr val="000000"/>
                </a:solidFill>
              </a:rPr>
              <a:t>How would you respond if a stranger on the street asked you on a date and you were not interested?</a:t>
            </a:r>
            <a:endParaRPr lang="en-CA" sz="3600" dirty="0"/>
          </a:p>
        </p:txBody>
      </p:sp>
      <p:pic>
        <p:nvPicPr>
          <p:cNvPr id="5" name="Google Shape;390;gc73bc01bdc_0_28">
            <a:extLst>
              <a:ext uri="{FF2B5EF4-FFF2-40B4-BE49-F238E27FC236}">
                <a16:creationId xmlns:a16="http://schemas.microsoft.com/office/drawing/2014/main" id="{6B68636B-DAE0-4743-B385-2E487066AA44}"/>
              </a:ext>
              <a:ext uri="{C183D7F6-B498-43B3-948B-1728B52AA6E4}">
                <adec:decorative xmlns:adec="http://schemas.microsoft.com/office/drawing/2017/decorative" val="1"/>
              </a:ext>
            </a:extLst>
          </p:cNvPr>
          <p:cNvPicPr preferRelativeResize="0">
            <a:picLocks noGrp="1"/>
          </p:cNvPicPr>
          <p:nvPr>
            <p:ph sz="half" idx="1"/>
          </p:nvPr>
        </p:nvPicPr>
        <p:blipFill>
          <a:blip r:embed="rId3">
            <a:alphaModFix/>
          </a:blip>
          <a:stretch>
            <a:fillRect/>
          </a:stretch>
        </p:blipFill>
        <p:spPr>
          <a:xfrm>
            <a:off x="838200" y="2616835"/>
            <a:ext cx="5181600" cy="2768917"/>
          </a:xfrm>
          <a:prstGeom prst="rect">
            <a:avLst/>
          </a:prstGeom>
          <a:noFill/>
          <a:ln>
            <a:noFill/>
          </a:ln>
        </p:spPr>
      </p:pic>
    </p:spTree>
    <p:extLst>
      <p:ext uri="{BB962C8B-B14F-4D97-AF65-F5344CB8AC3E}">
        <p14:creationId xmlns:p14="http://schemas.microsoft.com/office/powerpoint/2010/main" val="1120291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D50F-A5DA-EA43-AAD7-36879E1D6AA9}"/>
              </a:ext>
            </a:extLst>
          </p:cNvPr>
          <p:cNvSpPr>
            <a:spLocks noGrp="1"/>
          </p:cNvSpPr>
          <p:nvPr>
            <p:ph type="title"/>
          </p:nvPr>
        </p:nvSpPr>
        <p:spPr>
          <a:xfrm>
            <a:off x="-1" y="0"/>
            <a:ext cx="12192001" cy="1322553"/>
          </a:xfrm>
        </p:spPr>
        <p:txBody>
          <a:bodyPr/>
          <a:lstStyle/>
          <a:p>
            <a:r>
              <a:rPr lang="en-CA" dirty="0"/>
              <a:t>Scenario 2</a:t>
            </a:r>
          </a:p>
        </p:txBody>
      </p:sp>
      <p:sp>
        <p:nvSpPr>
          <p:cNvPr id="4" name="Content Placeholder 3">
            <a:extLst>
              <a:ext uri="{FF2B5EF4-FFF2-40B4-BE49-F238E27FC236}">
                <a16:creationId xmlns:a16="http://schemas.microsoft.com/office/drawing/2014/main" id="{93A131C7-EA5B-1940-9E81-51CCB7C104BF}"/>
              </a:ext>
            </a:extLst>
          </p:cNvPr>
          <p:cNvSpPr>
            <a:spLocks noGrp="1"/>
          </p:cNvSpPr>
          <p:nvPr>
            <p:ph sz="half" idx="2"/>
          </p:nvPr>
        </p:nvSpPr>
        <p:spPr/>
        <p:txBody>
          <a:bodyPr>
            <a:normAutofit/>
          </a:bodyPr>
          <a:lstStyle/>
          <a:p>
            <a:pPr marL="0" indent="0">
              <a:buNone/>
            </a:pPr>
            <a:r>
              <a:rPr lang="en-US" sz="3600" dirty="0">
                <a:solidFill>
                  <a:srgbClr val="000000"/>
                </a:solidFill>
              </a:rPr>
              <a:t>How would you respond if a stranger at a club or party asked you on a date and you were not interested?</a:t>
            </a:r>
            <a:endParaRPr lang="en-CA" sz="3600" dirty="0"/>
          </a:p>
        </p:txBody>
      </p:sp>
      <p:pic>
        <p:nvPicPr>
          <p:cNvPr id="5" name="Google Shape;397;gc98a220f5a_0_16">
            <a:extLst>
              <a:ext uri="{FF2B5EF4-FFF2-40B4-BE49-F238E27FC236}">
                <a16:creationId xmlns:a16="http://schemas.microsoft.com/office/drawing/2014/main" id="{AD9FD6D4-5A50-384E-8504-E1E102C621F9}"/>
              </a:ext>
              <a:ext uri="{C183D7F6-B498-43B3-948B-1728B52AA6E4}">
                <adec:decorative xmlns:adec="http://schemas.microsoft.com/office/drawing/2017/decorative" val="1"/>
              </a:ext>
            </a:extLst>
          </p:cNvPr>
          <p:cNvPicPr preferRelativeResize="0">
            <a:picLocks noGrp="1" noChangeAspect="1"/>
          </p:cNvPicPr>
          <p:nvPr>
            <p:ph sz="half" idx="1"/>
          </p:nvPr>
        </p:nvPicPr>
        <p:blipFill>
          <a:blip r:embed="rId3">
            <a:alphaModFix/>
          </a:blip>
          <a:stretch>
            <a:fillRect/>
          </a:stretch>
        </p:blipFill>
        <p:spPr>
          <a:xfrm>
            <a:off x="838200" y="1336058"/>
            <a:ext cx="4356000" cy="5330472"/>
          </a:xfrm>
          <a:prstGeom prst="rect">
            <a:avLst/>
          </a:prstGeom>
          <a:noFill/>
          <a:ln>
            <a:noFill/>
          </a:ln>
        </p:spPr>
      </p:pic>
    </p:spTree>
    <p:extLst>
      <p:ext uri="{BB962C8B-B14F-4D97-AF65-F5344CB8AC3E}">
        <p14:creationId xmlns:p14="http://schemas.microsoft.com/office/powerpoint/2010/main" val="2722570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DDCD-110E-554B-A7C3-2D4A1E63B5D3}"/>
              </a:ext>
            </a:extLst>
          </p:cNvPr>
          <p:cNvSpPr>
            <a:spLocks noGrp="1"/>
          </p:cNvSpPr>
          <p:nvPr>
            <p:ph type="title"/>
          </p:nvPr>
        </p:nvSpPr>
        <p:spPr>
          <a:xfrm>
            <a:off x="-1" y="0"/>
            <a:ext cx="12192001" cy="1322553"/>
          </a:xfrm>
        </p:spPr>
        <p:txBody>
          <a:bodyPr/>
          <a:lstStyle/>
          <a:p>
            <a:r>
              <a:rPr lang="en-CA" dirty="0"/>
              <a:t>Scenario 3</a:t>
            </a:r>
          </a:p>
        </p:txBody>
      </p:sp>
      <p:sp>
        <p:nvSpPr>
          <p:cNvPr id="4" name="Content Placeholder 3">
            <a:extLst>
              <a:ext uri="{FF2B5EF4-FFF2-40B4-BE49-F238E27FC236}">
                <a16:creationId xmlns:a16="http://schemas.microsoft.com/office/drawing/2014/main" id="{B1D3BEA0-6378-874D-BD0E-3783230DEE42}"/>
              </a:ext>
            </a:extLst>
          </p:cNvPr>
          <p:cNvSpPr>
            <a:spLocks noGrp="1"/>
          </p:cNvSpPr>
          <p:nvPr>
            <p:ph sz="half" idx="2"/>
          </p:nvPr>
        </p:nvSpPr>
        <p:spPr>
          <a:xfrm>
            <a:off x="6587333" y="2106612"/>
            <a:ext cx="5181600" cy="2644775"/>
          </a:xfrm>
        </p:spPr>
        <p:txBody>
          <a:bodyPr>
            <a:normAutofit/>
          </a:bodyPr>
          <a:lstStyle/>
          <a:p>
            <a:pPr marL="0" indent="0">
              <a:buNone/>
            </a:pPr>
            <a:r>
              <a:rPr lang="en-US" sz="3600" dirty="0">
                <a:solidFill>
                  <a:srgbClr val="000000"/>
                </a:solidFill>
              </a:rPr>
              <a:t>How would you respond if someone at your workplace or in a class/lab asked you on a date?</a:t>
            </a:r>
            <a:endParaRPr lang="en-CA" sz="3600" dirty="0"/>
          </a:p>
        </p:txBody>
      </p:sp>
      <p:pic>
        <p:nvPicPr>
          <p:cNvPr id="5" name="Google Shape;408;gc98a220f5a_0_24">
            <a:extLst>
              <a:ext uri="{FF2B5EF4-FFF2-40B4-BE49-F238E27FC236}">
                <a16:creationId xmlns:a16="http://schemas.microsoft.com/office/drawing/2014/main" id="{02F49199-BB97-D749-9B71-D94D1E5A94DF}"/>
              </a:ext>
              <a:ext uri="{C183D7F6-B498-43B3-948B-1728B52AA6E4}">
                <adec:decorative xmlns:adec="http://schemas.microsoft.com/office/drawing/2017/decorative" val="1"/>
              </a:ext>
            </a:extLst>
          </p:cNvPr>
          <p:cNvPicPr preferRelativeResize="0">
            <a:picLocks noGrp="1"/>
          </p:cNvPicPr>
          <p:nvPr>
            <p:ph sz="half" idx="1"/>
          </p:nvPr>
        </p:nvPicPr>
        <p:blipFill>
          <a:blip r:embed="rId3">
            <a:alphaModFix/>
          </a:blip>
          <a:stretch>
            <a:fillRect/>
          </a:stretch>
        </p:blipFill>
        <p:spPr>
          <a:xfrm>
            <a:off x="1253331" y="1825625"/>
            <a:ext cx="4351338" cy="4351338"/>
          </a:xfrm>
          <a:prstGeom prst="rect">
            <a:avLst/>
          </a:prstGeom>
          <a:noFill/>
          <a:ln>
            <a:noFill/>
          </a:ln>
        </p:spPr>
      </p:pic>
    </p:spTree>
    <p:extLst>
      <p:ext uri="{BB962C8B-B14F-4D97-AF65-F5344CB8AC3E}">
        <p14:creationId xmlns:p14="http://schemas.microsoft.com/office/powerpoint/2010/main" val="989329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B4B1BE-16ED-274E-9B29-4431D2E3A30A}"/>
              </a:ext>
            </a:extLst>
          </p:cNvPr>
          <p:cNvSpPr>
            <a:spLocks noGrp="1"/>
          </p:cNvSpPr>
          <p:nvPr>
            <p:ph type="title"/>
          </p:nvPr>
        </p:nvSpPr>
        <p:spPr>
          <a:xfrm>
            <a:off x="-1" y="0"/>
            <a:ext cx="12192001" cy="1322553"/>
          </a:xfrm>
        </p:spPr>
        <p:txBody>
          <a:bodyPr/>
          <a:lstStyle/>
          <a:p>
            <a:r>
              <a:rPr lang="en-CA" dirty="0"/>
              <a:t>Scenario 4</a:t>
            </a:r>
          </a:p>
        </p:txBody>
      </p:sp>
      <p:sp>
        <p:nvSpPr>
          <p:cNvPr id="6" name="Content Placeholder 5">
            <a:extLst>
              <a:ext uri="{FF2B5EF4-FFF2-40B4-BE49-F238E27FC236}">
                <a16:creationId xmlns:a16="http://schemas.microsoft.com/office/drawing/2014/main" id="{7BFA29D5-5664-3044-9B58-09137FAD7D3A}"/>
              </a:ext>
            </a:extLst>
          </p:cNvPr>
          <p:cNvSpPr>
            <a:spLocks noGrp="1"/>
          </p:cNvSpPr>
          <p:nvPr>
            <p:ph sz="half" idx="2"/>
          </p:nvPr>
        </p:nvSpPr>
        <p:spPr>
          <a:xfrm>
            <a:off x="6604000" y="2653506"/>
            <a:ext cx="5181600" cy="2695575"/>
          </a:xfrm>
        </p:spPr>
        <p:txBody>
          <a:bodyPr>
            <a:normAutofit/>
          </a:bodyPr>
          <a:lstStyle/>
          <a:p>
            <a:pPr marL="0" indent="0">
              <a:buNone/>
            </a:pPr>
            <a:r>
              <a:rPr lang="en-US" sz="3600" dirty="0">
                <a:solidFill>
                  <a:srgbClr val="000000"/>
                </a:solidFill>
              </a:rPr>
              <a:t>How would you respond if someone on social media or a dating app asked you out on a date?</a:t>
            </a:r>
            <a:endParaRPr lang="en-CA" sz="3600" dirty="0"/>
          </a:p>
        </p:txBody>
      </p:sp>
      <p:pic>
        <p:nvPicPr>
          <p:cNvPr id="7" name="Google Shape;414;gc98a220f5a_0_32">
            <a:extLst>
              <a:ext uri="{FF2B5EF4-FFF2-40B4-BE49-F238E27FC236}">
                <a16:creationId xmlns:a16="http://schemas.microsoft.com/office/drawing/2014/main" id="{1102D250-9872-6242-ABA7-4F10FC71C3CC}"/>
              </a:ext>
              <a:ext uri="{C183D7F6-B498-43B3-948B-1728B52AA6E4}">
                <adec:decorative xmlns:adec="http://schemas.microsoft.com/office/drawing/2017/decorative" val="1"/>
              </a:ext>
            </a:extLst>
          </p:cNvPr>
          <p:cNvPicPr preferRelativeResize="0">
            <a:picLocks noGrp="1"/>
          </p:cNvPicPr>
          <p:nvPr>
            <p:ph sz="half" idx="1"/>
          </p:nvPr>
        </p:nvPicPr>
        <p:blipFill>
          <a:blip r:embed="rId3">
            <a:alphaModFix/>
          </a:blip>
          <a:stretch>
            <a:fillRect/>
          </a:stretch>
        </p:blipFill>
        <p:spPr>
          <a:xfrm>
            <a:off x="838200" y="2276793"/>
            <a:ext cx="5181600" cy="3449002"/>
          </a:xfrm>
          <a:prstGeom prst="rect">
            <a:avLst/>
          </a:prstGeom>
          <a:noFill/>
          <a:ln>
            <a:noFill/>
          </a:ln>
        </p:spPr>
      </p:pic>
    </p:spTree>
    <p:extLst>
      <p:ext uri="{BB962C8B-B14F-4D97-AF65-F5344CB8AC3E}">
        <p14:creationId xmlns:p14="http://schemas.microsoft.com/office/powerpoint/2010/main" val="4280438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2870-A648-6E47-ABAF-A66D3AAC7040}"/>
              </a:ext>
            </a:extLst>
          </p:cNvPr>
          <p:cNvSpPr>
            <a:spLocks noGrp="1"/>
          </p:cNvSpPr>
          <p:nvPr>
            <p:ph type="title"/>
          </p:nvPr>
        </p:nvSpPr>
        <p:spPr>
          <a:xfrm>
            <a:off x="648929" y="629266"/>
            <a:ext cx="3505495" cy="1622321"/>
          </a:xfrm>
        </p:spPr>
        <p:txBody>
          <a:bodyPr>
            <a:normAutofit/>
          </a:bodyPr>
          <a:lstStyle/>
          <a:p>
            <a:r>
              <a:rPr lang="en-CA" dirty="0"/>
              <a:t>Large Group Debrief</a:t>
            </a:r>
          </a:p>
        </p:txBody>
      </p:sp>
      <p:sp>
        <p:nvSpPr>
          <p:cNvPr id="3" name="Content Placeholder 2">
            <a:extLst>
              <a:ext uri="{FF2B5EF4-FFF2-40B4-BE49-F238E27FC236}">
                <a16:creationId xmlns:a16="http://schemas.microsoft.com/office/drawing/2014/main" id="{C7A1C054-B0F5-1447-8128-3C8FC29188E7}"/>
              </a:ext>
            </a:extLst>
          </p:cNvPr>
          <p:cNvSpPr>
            <a:spLocks noGrp="1"/>
          </p:cNvSpPr>
          <p:nvPr>
            <p:ph idx="1"/>
          </p:nvPr>
        </p:nvSpPr>
        <p:spPr>
          <a:xfrm>
            <a:off x="648931" y="2438400"/>
            <a:ext cx="3505494" cy="3785419"/>
          </a:xfrm>
        </p:spPr>
        <p:txBody>
          <a:bodyPr>
            <a:normAutofit/>
          </a:bodyPr>
          <a:lstStyle/>
          <a:p>
            <a:pPr lvl="0">
              <a:spcBef>
                <a:spcPts val="0"/>
              </a:spcBef>
              <a:buClr>
                <a:schemeClr val="tx1"/>
              </a:buClr>
              <a:buSzPts val="3600"/>
            </a:pPr>
            <a:r>
              <a:rPr lang="en-US" sz="4000" dirty="0">
                <a:ea typeface="Roboto"/>
                <a:cs typeface="Roboto"/>
                <a:sym typeface="Roboto"/>
              </a:rPr>
              <a:t>How was the activity? </a:t>
            </a:r>
          </a:p>
          <a:p>
            <a:pPr lvl="0">
              <a:spcBef>
                <a:spcPts val="0"/>
              </a:spcBef>
              <a:buClr>
                <a:schemeClr val="tx1"/>
              </a:buClr>
              <a:buSzPts val="3600"/>
            </a:pPr>
            <a:r>
              <a:rPr lang="en-US" sz="4000" dirty="0">
                <a:ea typeface="Roboto"/>
                <a:cs typeface="Roboto"/>
                <a:sym typeface="Roboto"/>
              </a:rPr>
              <a:t>Any learnings and insights?</a:t>
            </a:r>
            <a:r>
              <a:rPr lang="en-US" sz="4000" b="1" dirty="0">
                <a:ea typeface="Roboto"/>
                <a:cs typeface="Roboto"/>
                <a:sym typeface="Roboto"/>
              </a:rPr>
              <a:t> </a:t>
            </a:r>
          </a:p>
          <a:p>
            <a:pPr marL="0" indent="0">
              <a:buNone/>
            </a:pPr>
            <a:endParaRPr lang="en-CA"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oogle Shape;423;gbda6a8ddfc_0_327">
            <a:extLst>
              <a:ext uri="{FF2B5EF4-FFF2-40B4-BE49-F238E27FC236}">
                <a16:creationId xmlns:a16="http://schemas.microsoft.com/office/drawing/2014/main" id="{7AD8A05D-18CA-5C45-BAA7-FFC9C8B29FA9}"/>
              </a:ext>
              <a:ext uri="{C183D7F6-B498-43B3-948B-1728B52AA6E4}">
                <adec:decorative xmlns:adec="http://schemas.microsoft.com/office/drawing/2017/decorative" val="1"/>
              </a:ext>
            </a:extLst>
          </p:cNvPr>
          <p:cNvPicPr preferRelativeResize="0"/>
          <p:nvPr/>
        </p:nvPicPr>
        <p:blipFill rotWithShape="1">
          <a:blip r:embed="rId3"/>
          <a:stretch/>
        </p:blipFill>
        <p:spPr>
          <a:xfrm>
            <a:off x="5405862" y="906783"/>
            <a:ext cx="6019331" cy="5041188"/>
          </a:xfrm>
          <a:prstGeom prst="rect">
            <a:avLst/>
          </a:prstGeom>
          <a:noFill/>
          <a:effectLst/>
        </p:spPr>
      </p:pic>
    </p:spTree>
    <p:extLst>
      <p:ext uri="{BB962C8B-B14F-4D97-AF65-F5344CB8AC3E}">
        <p14:creationId xmlns:p14="http://schemas.microsoft.com/office/powerpoint/2010/main" val="614182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08FB-D954-1342-90C2-6BBE90150CFA}"/>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100" kern="1200" dirty="0">
                <a:latin typeface="+mj-lt"/>
                <a:ea typeface="+mj-ea"/>
                <a:cs typeface="+mj-cs"/>
              </a:rPr>
              <a:t>Reflection: Actions To Take</a:t>
            </a:r>
          </a:p>
        </p:txBody>
      </p:sp>
      <p:sp>
        <p:nvSpPr>
          <p:cNvPr id="3" name="Content Placeholder 2">
            <a:extLst>
              <a:ext uri="{FF2B5EF4-FFF2-40B4-BE49-F238E27FC236}">
                <a16:creationId xmlns:a16="http://schemas.microsoft.com/office/drawing/2014/main" id="{2D7AA35B-457A-834B-B041-D69A2F0F686D}"/>
              </a:ext>
            </a:extLst>
          </p:cNvPr>
          <p:cNvSpPr>
            <a:spLocks noGrp="1"/>
          </p:cNvSpPr>
          <p:nvPr>
            <p:ph sz="half" idx="1"/>
          </p:nvPr>
        </p:nvSpPr>
        <p:spPr>
          <a:xfrm>
            <a:off x="648931" y="2438400"/>
            <a:ext cx="3505494" cy="3785419"/>
          </a:xfrm>
        </p:spPr>
        <p:txBody>
          <a:bodyPr vert="horz" lIns="91440" tIns="45720" rIns="91440" bIns="45720" rtlCol="0">
            <a:normAutofit fontScale="92500" lnSpcReduction="20000"/>
          </a:bodyPr>
          <a:lstStyle/>
          <a:p>
            <a:pPr lvl="0">
              <a:spcBef>
                <a:spcPts val="0"/>
              </a:spcBef>
              <a:buClr>
                <a:schemeClr val="tx1"/>
              </a:buClr>
              <a:buSzPts val="2400"/>
            </a:pPr>
            <a:r>
              <a:rPr lang="en-US" sz="4000" dirty="0">
                <a:sym typeface="Roboto"/>
              </a:rPr>
              <a:t>How do we continue from here? </a:t>
            </a:r>
          </a:p>
          <a:p>
            <a:pPr marL="114300" lvl="0" indent="-342900">
              <a:spcBef>
                <a:spcPts val="0"/>
              </a:spcBef>
              <a:buClr>
                <a:schemeClr val="tx1"/>
              </a:buClr>
              <a:buSzPts val="3600"/>
            </a:pPr>
            <a:endParaRPr lang="en-US" sz="4000" dirty="0">
              <a:sym typeface="Roboto"/>
            </a:endParaRPr>
          </a:p>
          <a:p>
            <a:pPr lvl="0">
              <a:spcBef>
                <a:spcPts val="0"/>
              </a:spcBef>
              <a:buClr>
                <a:schemeClr val="tx1"/>
              </a:buClr>
              <a:buSzPts val="2400"/>
            </a:pPr>
            <a:r>
              <a:rPr lang="en-US" sz="4000" dirty="0">
                <a:sym typeface="Roboto"/>
              </a:rPr>
              <a:t>Personal actions towards solidarity and a practice of consent </a:t>
            </a:r>
          </a:p>
          <a:p>
            <a:pPr marL="0"/>
            <a:endParaRPr lang="en-US" sz="2000" dirty="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428;gbda6a8ddfc_0_333">
            <a:extLst>
              <a:ext uri="{FF2B5EF4-FFF2-40B4-BE49-F238E27FC236}">
                <a16:creationId xmlns:a16="http://schemas.microsoft.com/office/drawing/2014/main" id="{464D3EA5-96DB-B145-9EB7-F8395084E1C5}"/>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a:srcRect l="27287" t="19980" b="19343"/>
          <a:stretch/>
        </p:blipFill>
        <p:spPr>
          <a:xfrm>
            <a:off x="5405862" y="2171635"/>
            <a:ext cx="6019331" cy="2511483"/>
          </a:xfrm>
          <a:prstGeom prst="rect">
            <a:avLst/>
          </a:prstGeom>
          <a:noFill/>
          <a:effectLst/>
        </p:spPr>
      </p:pic>
    </p:spTree>
    <p:extLst>
      <p:ext uri="{BB962C8B-B14F-4D97-AF65-F5344CB8AC3E}">
        <p14:creationId xmlns:p14="http://schemas.microsoft.com/office/powerpoint/2010/main" val="3897466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F2A95A-CA30-504B-AB7A-0FCC4486F13C}"/>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dirty="0">
                <a:latin typeface="+mj-lt"/>
                <a:ea typeface="+mj-ea"/>
                <a:cs typeface="+mj-cs"/>
              </a:rPr>
              <a:t>Community Actions</a:t>
            </a:r>
          </a:p>
        </p:txBody>
      </p:sp>
      <p:sp>
        <p:nvSpPr>
          <p:cNvPr id="3" name="Content Placeholder 2">
            <a:extLst>
              <a:ext uri="{FF2B5EF4-FFF2-40B4-BE49-F238E27FC236}">
                <a16:creationId xmlns:a16="http://schemas.microsoft.com/office/drawing/2014/main" id="{83BA8FDE-355F-004C-A3B7-F45F1B53873A}"/>
              </a:ext>
            </a:extLst>
          </p:cNvPr>
          <p:cNvSpPr>
            <a:spLocks noGrp="1"/>
          </p:cNvSpPr>
          <p:nvPr>
            <p:ph idx="1"/>
          </p:nvPr>
        </p:nvSpPr>
        <p:spPr>
          <a:xfrm>
            <a:off x="638881" y="1809541"/>
            <a:ext cx="10909643" cy="1249394"/>
          </a:xfrm>
        </p:spPr>
        <p:txBody>
          <a:bodyPr vert="horz" lIns="91440" tIns="45720" rIns="91440" bIns="45720" rtlCol="0" anchor="ctr">
            <a:noAutofit/>
          </a:bodyPr>
          <a:lstStyle/>
          <a:p>
            <a:pPr marL="0" indent="0">
              <a:buNone/>
            </a:pPr>
            <a:r>
              <a:rPr lang="en-US" sz="3200" kern="1200" dirty="0">
                <a:solidFill>
                  <a:schemeClr val="tx1"/>
                </a:solidFill>
                <a:latin typeface="+mn-lt"/>
                <a:ea typeface="+mn-ea"/>
                <a:cs typeface="+mn-cs"/>
              </a:rPr>
              <a:t>What community actions contribute towards the elimination of </a:t>
            </a:r>
          </a:p>
          <a:p>
            <a:pPr marL="0" indent="0">
              <a:buNone/>
            </a:pPr>
            <a:r>
              <a:rPr lang="en-US" sz="3200" kern="1200" dirty="0">
                <a:solidFill>
                  <a:schemeClr val="tx1"/>
                </a:solidFill>
                <a:latin typeface="+mn-lt"/>
                <a:ea typeface="+mn-ea"/>
                <a:cs typeface="+mn-cs"/>
              </a:rPr>
              <a:t>sexual violence?</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7D7A7EE-DB03-5F4D-A8BA-039F71FAC0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9265" y="3429000"/>
            <a:ext cx="11548872" cy="2717381"/>
          </a:xfrm>
          <a:prstGeom prst="rect">
            <a:avLst/>
          </a:prstGeom>
        </p:spPr>
      </p:pic>
    </p:spTree>
    <p:extLst>
      <p:ext uri="{BB962C8B-B14F-4D97-AF65-F5344CB8AC3E}">
        <p14:creationId xmlns:p14="http://schemas.microsoft.com/office/powerpoint/2010/main" val="81668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BDF8-D135-B545-97C9-B86F506A95C9}"/>
              </a:ext>
            </a:extLst>
          </p:cNvPr>
          <p:cNvSpPr>
            <a:spLocks noGrp="1"/>
          </p:cNvSpPr>
          <p:nvPr>
            <p:ph type="title"/>
          </p:nvPr>
        </p:nvSpPr>
        <p:spPr>
          <a:xfrm>
            <a:off x="-1" y="0"/>
            <a:ext cx="12192001" cy="1322553"/>
          </a:xfrm>
        </p:spPr>
        <p:txBody>
          <a:bodyPr/>
          <a:lstStyle/>
          <a:p>
            <a:r>
              <a:rPr lang="en-CA" dirty="0"/>
              <a:t>Resources for Survivors of Sexual Violence</a:t>
            </a:r>
          </a:p>
        </p:txBody>
      </p:sp>
      <p:sp>
        <p:nvSpPr>
          <p:cNvPr id="3" name="Content Placeholder 2">
            <a:extLst>
              <a:ext uri="{FF2B5EF4-FFF2-40B4-BE49-F238E27FC236}">
                <a16:creationId xmlns:a16="http://schemas.microsoft.com/office/drawing/2014/main" id="{918DD548-7D67-FC48-AC5C-97AEE987BBA6}"/>
              </a:ext>
            </a:extLst>
          </p:cNvPr>
          <p:cNvSpPr>
            <a:spLocks noGrp="1"/>
          </p:cNvSpPr>
          <p:nvPr>
            <p:ph sz="half" idx="1"/>
          </p:nvPr>
        </p:nvSpPr>
        <p:spPr>
          <a:xfrm>
            <a:off x="838200" y="1825625"/>
            <a:ext cx="7899400" cy="4351338"/>
          </a:xfrm>
        </p:spPr>
        <p:txBody>
          <a:bodyPr>
            <a:normAutofit fontScale="92500" lnSpcReduction="10000"/>
          </a:bodyPr>
          <a:lstStyle/>
          <a:p>
            <a:pPr marL="0" indent="0">
              <a:buNone/>
            </a:pPr>
            <a:r>
              <a:rPr lang="en-US" i="1" dirty="0">
                <a:solidFill>
                  <a:srgbClr val="333333"/>
                </a:solidFill>
                <a:latin typeface="Roboto"/>
                <a:ea typeface="Roboto"/>
                <a:cs typeface="Roboto"/>
                <a:sym typeface="Roboto"/>
              </a:rPr>
              <a:t>Examples: Student Support Services at your institution , Student Union Resources, Indigenous Support Services, </a:t>
            </a:r>
            <a:r>
              <a:rPr lang="en-US" i="1" dirty="0">
                <a:solidFill>
                  <a:srgbClr val="333333"/>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Multicultural</a:t>
            </a:r>
            <a:r>
              <a:rPr lang="en-US" i="1" dirty="0">
                <a:solidFill>
                  <a:srgbClr val="333333"/>
                </a:solidFill>
                <a:latin typeface="Roboto"/>
                <a:ea typeface="Roboto"/>
                <a:cs typeface="Roboto"/>
                <a:sym typeface="Roboto"/>
              </a:rPr>
              <a:t> organizations including low barrier ones (i.e., not all students or folks may be able to access Immigration sponsored orgs), </a:t>
            </a:r>
            <a:r>
              <a:rPr lang="en-US" dirty="0">
                <a:solidFill>
                  <a:srgbClr val="3C4043"/>
                </a:solidFill>
                <a:highlight>
                  <a:srgbClr val="FFFFFF"/>
                </a:highlight>
                <a:latin typeface="Roboto"/>
                <a:ea typeface="Roboto"/>
                <a:cs typeface="Roboto"/>
                <a:sym typeface="Roboto"/>
              </a:rPr>
              <a:t>LGBTQ2SIA+  dedicated Two-Spirit on &amp; off campus support groups, </a:t>
            </a:r>
            <a:r>
              <a:rPr lang="en-US" i="1" dirty="0">
                <a:solidFill>
                  <a:srgbClr val="333333"/>
                </a:solidFill>
                <a:latin typeface="Roboto"/>
                <a:ea typeface="Roboto"/>
                <a:cs typeface="Roboto"/>
                <a:sym typeface="Roboto"/>
              </a:rPr>
              <a:t>Accessibility supports on- and off-campus , Sexual Health resources,  Anti-violence organizations in community, Victim services and law enforcement, suicide emergency line, mental health &amp; wellness ideas (for example print out colouring pages, etc.), who can they follow up with after this training in case they have questions etc.? </a:t>
            </a:r>
          </a:p>
          <a:p>
            <a:pPr marL="0" indent="0">
              <a:buNone/>
            </a:pPr>
            <a:endParaRPr lang="en-CA" dirty="0"/>
          </a:p>
        </p:txBody>
      </p:sp>
      <p:pic>
        <p:nvPicPr>
          <p:cNvPr id="5" name="Content Placeholder 4">
            <a:extLst>
              <a:ext uri="{FF2B5EF4-FFF2-40B4-BE49-F238E27FC236}">
                <a16:creationId xmlns:a16="http://schemas.microsoft.com/office/drawing/2014/main" id="{E3FE02B4-382F-BC48-B2DE-2BF203806177}"/>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9499600" y="1639094"/>
            <a:ext cx="3048000" cy="4114800"/>
          </a:xfrm>
          <a:prstGeom prst="rect">
            <a:avLst/>
          </a:prstGeom>
        </p:spPr>
      </p:pic>
    </p:spTree>
    <p:extLst>
      <p:ext uri="{BB962C8B-B14F-4D97-AF65-F5344CB8AC3E}">
        <p14:creationId xmlns:p14="http://schemas.microsoft.com/office/powerpoint/2010/main" val="3080683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33B3-E506-AA40-A3AF-7E05B90699BB}"/>
              </a:ext>
            </a:extLst>
          </p:cNvPr>
          <p:cNvSpPr>
            <a:spLocks noGrp="1"/>
          </p:cNvSpPr>
          <p:nvPr>
            <p:ph type="title"/>
          </p:nvPr>
        </p:nvSpPr>
        <p:spPr>
          <a:xfrm>
            <a:off x="0" y="1"/>
            <a:ext cx="12192000" cy="1343818"/>
          </a:xfrm>
        </p:spPr>
        <p:txBody>
          <a:bodyPr/>
          <a:lstStyle/>
          <a:p>
            <a:r>
              <a:rPr lang="en-CA" dirty="0"/>
              <a:t>References 1</a:t>
            </a:r>
          </a:p>
        </p:txBody>
      </p:sp>
      <p:sp>
        <p:nvSpPr>
          <p:cNvPr id="3" name="Content Placeholder 2">
            <a:extLst>
              <a:ext uri="{FF2B5EF4-FFF2-40B4-BE49-F238E27FC236}">
                <a16:creationId xmlns:a16="http://schemas.microsoft.com/office/drawing/2014/main" id="{55100B1E-3B86-5C46-9F09-96DE43FF7BC5}"/>
              </a:ext>
            </a:extLst>
          </p:cNvPr>
          <p:cNvSpPr>
            <a:spLocks noGrp="1"/>
          </p:cNvSpPr>
          <p:nvPr>
            <p:ph idx="1"/>
          </p:nvPr>
        </p:nvSpPr>
        <p:spPr>
          <a:xfrm>
            <a:off x="177800" y="1625600"/>
            <a:ext cx="11760200" cy="6832600"/>
          </a:xfrm>
        </p:spPr>
        <p:txBody>
          <a:bodyPr>
            <a:noAutofit/>
          </a:bodyPr>
          <a:lstStyle/>
          <a:p>
            <a:pPr marL="0" lvl="0" indent="0">
              <a:lnSpc>
                <a:spcPct val="115000"/>
              </a:lnSpc>
              <a:spcBef>
                <a:spcPts val="0"/>
              </a:spcBef>
              <a:buClr>
                <a:srgbClr val="000000"/>
              </a:buClr>
              <a:buSzPts val="1300"/>
              <a:buNone/>
            </a:pPr>
            <a:r>
              <a:rPr lang="en-US" sz="2400" dirty="0">
                <a:solidFill>
                  <a:schemeClr val="dk1"/>
                </a:solidFill>
                <a:highlight>
                  <a:srgbClr val="FFFFFF"/>
                </a:highlight>
                <a:ea typeface="Roboto"/>
                <a:cs typeface="Roboto"/>
                <a:sym typeface="Roboto"/>
              </a:rPr>
              <a:t>Burczycka, M. (2020). </a:t>
            </a:r>
            <a:r>
              <a:rPr lang="en-US" sz="2400" i="1" dirty="0">
                <a:solidFill>
                  <a:schemeClr val="dk1"/>
                </a:solidFill>
                <a:highlight>
                  <a:srgbClr val="FFFFFF"/>
                </a:highlight>
                <a:ea typeface="Roboto"/>
                <a:cs typeface="Roboto"/>
                <a:sym typeface="Roboto"/>
              </a:rPr>
              <a:t>Students’ experiences of unwanted sexualized behaviours and sexual assault at postsecondary schools in the Canadian provinces, 2019.</a:t>
            </a:r>
            <a:r>
              <a:rPr lang="en-US" sz="2400" dirty="0">
                <a:solidFill>
                  <a:schemeClr val="dk1"/>
                </a:solidFill>
                <a:highlight>
                  <a:srgbClr val="FFFFFF"/>
                </a:highlight>
                <a:ea typeface="Roboto"/>
                <a:cs typeface="Roboto"/>
                <a:sym typeface="Roboto"/>
              </a:rPr>
              <a:t> Canadian Centre for Justice and Community Safety Statistics. </a:t>
            </a:r>
            <a:r>
              <a:rPr lang="en-US" sz="2400" dirty="0">
                <a:solidFill>
                  <a:srgbClr val="3D9991"/>
                </a:solidFill>
                <a:highlight>
                  <a:srgbClr val="FFFFFF"/>
                </a:highlight>
                <a:uFill>
                  <a:noFill/>
                </a:uFill>
                <a:ea typeface="Roboto"/>
                <a:cs typeface="Roboto"/>
                <a:sym typeface="Roboto"/>
                <a:hlinkClick r:id="rId3">
                  <a:extLst>
                    <a:ext uri="{A12FA001-AC4F-418D-AE19-62706E023703}">
                      <ahyp:hlinkClr xmlns:ahyp="http://schemas.microsoft.com/office/drawing/2018/hyperlinkcolor" val="tx"/>
                    </a:ext>
                  </a:extLst>
                </a:hlinkClick>
              </a:rPr>
              <a:t>https://www150.statcan.gc.ca/n1/en/pub/85-002-x/2020001/article/00005-eng.pdf?st=2pX9QRnP</a:t>
            </a: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r>
              <a:rPr lang="en-US" sz="2400" dirty="0">
                <a:solidFill>
                  <a:srgbClr val="000000"/>
                </a:solidFill>
                <a:ea typeface="Roboto"/>
                <a:cs typeface="Roboto"/>
                <a:sym typeface="Roboto"/>
              </a:rPr>
              <a:t>Carleton University. (2012). </a:t>
            </a:r>
            <a:r>
              <a:rPr lang="en-US" sz="2400" i="1" dirty="0">
                <a:solidFill>
                  <a:srgbClr val="000000"/>
                </a:solidFill>
                <a:ea typeface="Roboto"/>
                <a:cs typeface="Roboto"/>
                <a:sym typeface="Roboto"/>
              </a:rPr>
              <a:t>Consent have the conversation [Video]</a:t>
            </a:r>
            <a:r>
              <a:rPr lang="en-US" sz="2400" dirty="0">
                <a:solidFill>
                  <a:srgbClr val="000000"/>
                </a:solidFill>
                <a:ea typeface="Roboto"/>
                <a:cs typeface="Roboto"/>
                <a:sym typeface="Roboto"/>
              </a:rPr>
              <a:t>. Retrieved from: </a:t>
            </a:r>
            <a:r>
              <a:rPr lang="en-US" sz="2400" u="sng" dirty="0">
                <a:solidFill>
                  <a:srgbClr val="1155CC"/>
                </a:solidFill>
                <a:ea typeface="Roboto"/>
                <a:cs typeface="Roboto"/>
                <a:sym typeface="Roboto"/>
                <a:hlinkClick r:id="rId4">
                  <a:extLst>
                    <a:ext uri="{A12FA001-AC4F-418D-AE19-62706E023703}">
                      <ahyp:hlinkClr xmlns:ahyp="http://schemas.microsoft.com/office/drawing/2018/hyperlinkcolor" val="tx"/>
                    </a:ext>
                  </a:extLst>
                </a:hlinkClick>
              </a:rPr>
              <a:t>https://www.youtube.com/watch?v=_XiMtPFJigc</a:t>
            </a: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endParaRPr lang="en-US" sz="2400" dirty="0">
              <a:solidFill>
                <a:srgbClr val="0000FF"/>
              </a:solidFill>
              <a:ea typeface="Roboto"/>
              <a:cs typeface="Roboto"/>
              <a:sym typeface="Roboto"/>
            </a:endParaRPr>
          </a:p>
          <a:p>
            <a:pPr marL="0" lvl="0" indent="0">
              <a:lnSpc>
                <a:spcPct val="115000"/>
              </a:lnSpc>
              <a:spcBef>
                <a:spcPts val="0"/>
              </a:spcBef>
              <a:buClr>
                <a:srgbClr val="000000"/>
              </a:buClr>
              <a:buSzPts val="1300"/>
              <a:buNone/>
            </a:pPr>
            <a:r>
              <a:rPr lang="en-US" sz="2400" dirty="0">
                <a:solidFill>
                  <a:srgbClr val="000000"/>
                </a:solidFill>
                <a:ea typeface="Roboto"/>
                <a:cs typeface="Roboto"/>
                <a:sym typeface="Roboto"/>
              </a:rPr>
              <a:t>Crenshaw, K. W. (1991). Mapping the Margins: Intersectionality, Identity Politics, and Violence against Women of Color. </a:t>
            </a:r>
            <a:r>
              <a:rPr lang="en-US" sz="2400" i="1" dirty="0">
                <a:solidFill>
                  <a:srgbClr val="000000"/>
                </a:solidFill>
                <a:ea typeface="Roboto"/>
                <a:cs typeface="Roboto"/>
                <a:sym typeface="Roboto"/>
              </a:rPr>
              <a:t>Stanford Law Review</a:t>
            </a:r>
            <a:r>
              <a:rPr lang="en-US" sz="2400" dirty="0">
                <a:solidFill>
                  <a:srgbClr val="000000"/>
                </a:solidFill>
                <a:ea typeface="Roboto"/>
                <a:cs typeface="Roboto"/>
                <a:sym typeface="Roboto"/>
              </a:rPr>
              <a:t>, </a:t>
            </a:r>
            <a:r>
              <a:rPr lang="en-US" sz="2400" i="1" dirty="0">
                <a:solidFill>
                  <a:srgbClr val="000000"/>
                </a:solidFill>
                <a:ea typeface="Roboto"/>
                <a:cs typeface="Roboto"/>
                <a:sym typeface="Roboto"/>
              </a:rPr>
              <a:t>43</a:t>
            </a:r>
            <a:r>
              <a:rPr lang="en-US" sz="2400" dirty="0">
                <a:solidFill>
                  <a:srgbClr val="000000"/>
                </a:solidFill>
                <a:ea typeface="Roboto"/>
                <a:cs typeface="Roboto"/>
                <a:sym typeface="Roboto"/>
              </a:rPr>
              <a:t>(6), 1241–1299. Retrieved from https://www.jstor.org/stable/pdf/1229039.pdf?refreqid=excelsior%3Ac82d7ef48b045700f315cefe60968d78 </a:t>
            </a:r>
          </a:p>
          <a:p>
            <a:pPr marL="0" lvl="0" indent="0">
              <a:lnSpc>
                <a:spcPct val="115000"/>
              </a:lnSpc>
              <a:spcBef>
                <a:spcPts val="0"/>
              </a:spcBef>
              <a:buClr>
                <a:srgbClr val="000000"/>
              </a:buClr>
              <a:buSzPts val="1300"/>
              <a:buNone/>
            </a:pPr>
            <a:endParaRPr lang="en-US" sz="2400" dirty="0">
              <a:ea typeface="Roboto"/>
              <a:cs typeface="Roboto"/>
              <a:sym typeface="Roboto"/>
            </a:endParaRPr>
          </a:p>
        </p:txBody>
      </p:sp>
    </p:spTree>
    <p:extLst>
      <p:ext uri="{BB962C8B-B14F-4D97-AF65-F5344CB8AC3E}">
        <p14:creationId xmlns:p14="http://schemas.microsoft.com/office/powerpoint/2010/main" val="151183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3EA4-CA51-CC4E-BC9B-211ADA90B187}"/>
              </a:ext>
            </a:extLst>
          </p:cNvPr>
          <p:cNvSpPr>
            <a:spLocks noGrp="1"/>
          </p:cNvSpPr>
          <p:nvPr>
            <p:ph type="title"/>
          </p:nvPr>
        </p:nvSpPr>
        <p:spPr/>
        <p:txBody>
          <a:bodyPr/>
          <a:lstStyle/>
          <a:p>
            <a:r>
              <a:rPr lang="en-CA" dirty="0"/>
              <a:t>Group Agreement</a:t>
            </a:r>
          </a:p>
        </p:txBody>
      </p:sp>
      <p:sp>
        <p:nvSpPr>
          <p:cNvPr id="3" name="Content Placeholder 2">
            <a:extLst>
              <a:ext uri="{FF2B5EF4-FFF2-40B4-BE49-F238E27FC236}">
                <a16:creationId xmlns:a16="http://schemas.microsoft.com/office/drawing/2014/main" id="{1BBDF35E-DB29-6745-BA60-A54BE743817F}"/>
              </a:ext>
            </a:extLst>
          </p:cNvPr>
          <p:cNvSpPr>
            <a:spLocks noGrp="1"/>
          </p:cNvSpPr>
          <p:nvPr>
            <p:ph sz="half" idx="1"/>
          </p:nvPr>
        </p:nvSpPr>
        <p:spPr>
          <a:xfrm>
            <a:off x="838199" y="1825625"/>
            <a:ext cx="7644319" cy="4351338"/>
          </a:xfrm>
        </p:spPr>
        <p:txBody>
          <a:bodyPr>
            <a:normAutofit fontScale="92500" lnSpcReduction="20000"/>
          </a:bodyPr>
          <a:lstStyle/>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Assume there are survivors in the space</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Use the pronouns people use for themselves</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Share the learning, not the names or stories</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Take care of you </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Ask questions</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Respect and no judgement </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You have the right to pass </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We offer suggestions and ideas</a:t>
            </a:r>
          </a:p>
          <a:p>
            <a:pPr marL="457200" lvl="0" indent="-381000">
              <a:lnSpc>
                <a:spcPct val="115000"/>
              </a:lnSpc>
              <a:spcBef>
                <a:spcPts val="0"/>
              </a:spcBef>
              <a:buClr>
                <a:schemeClr val="tx1"/>
              </a:buClr>
              <a:buSzPct val="60000"/>
              <a:buFont typeface="Roboto"/>
              <a:buChar char="●"/>
            </a:pPr>
            <a:r>
              <a:rPr lang="en-US" sz="3200" dirty="0">
                <a:ea typeface="Roboto"/>
                <a:cs typeface="Roboto"/>
                <a:sym typeface="Roboto"/>
              </a:rPr>
              <a:t>We do not give advice </a:t>
            </a:r>
          </a:p>
          <a:p>
            <a:endParaRPr lang="en-CA" dirty="0"/>
          </a:p>
        </p:txBody>
      </p:sp>
      <p:pic>
        <p:nvPicPr>
          <p:cNvPr id="5" name="Google Shape;160;gbda6a8ddfc_0_3">
            <a:extLst>
              <a:ext uri="{FF2B5EF4-FFF2-40B4-BE49-F238E27FC236}">
                <a16:creationId xmlns:a16="http://schemas.microsoft.com/office/drawing/2014/main" id="{3732CA6B-3E8A-794E-A181-1C31B8505F41}"/>
              </a:ext>
              <a:ext uri="{C183D7F6-B498-43B3-948B-1728B52AA6E4}">
                <adec:decorative xmlns:adec="http://schemas.microsoft.com/office/drawing/2017/decorative" val="1"/>
              </a:ext>
            </a:extLst>
          </p:cNvPr>
          <p:cNvPicPr preferRelativeResize="0">
            <a:picLocks noGrp="1"/>
          </p:cNvPicPr>
          <p:nvPr>
            <p:ph sz="half" idx="2"/>
          </p:nvPr>
        </p:nvPicPr>
        <p:blipFill rotWithShape="1">
          <a:blip r:embed="rId3">
            <a:alphaModFix/>
          </a:blip>
          <a:srcRect/>
          <a:stretch/>
        </p:blipFill>
        <p:spPr>
          <a:xfrm>
            <a:off x="8940800" y="520700"/>
            <a:ext cx="3251200" cy="2908300"/>
          </a:xfrm>
          <a:prstGeom prst="rect">
            <a:avLst/>
          </a:prstGeom>
          <a:noFill/>
          <a:ln>
            <a:noFill/>
          </a:ln>
        </p:spPr>
      </p:pic>
    </p:spTree>
    <p:extLst>
      <p:ext uri="{BB962C8B-B14F-4D97-AF65-F5344CB8AC3E}">
        <p14:creationId xmlns:p14="http://schemas.microsoft.com/office/powerpoint/2010/main" val="2772046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1997-9997-D143-B64E-ABE064541492}"/>
              </a:ext>
            </a:extLst>
          </p:cNvPr>
          <p:cNvSpPr>
            <a:spLocks noGrp="1"/>
          </p:cNvSpPr>
          <p:nvPr>
            <p:ph type="title"/>
          </p:nvPr>
        </p:nvSpPr>
        <p:spPr>
          <a:xfrm>
            <a:off x="0" y="1"/>
            <a:ext cx="12192000" cy="1343818"/>
          </a:xfrm>
        </p:spPr>
        <p:txBody>
          <a:bodyPr/>
          <a:lstStyle/>
          <a:p>
            <a:r>
              <a:rPr lang="en-CA" dirty="0"/>
              <a:t>References 2</a:t>
            </a:r>
          </a:p>
        </p:txBody>
      </p:sp>
      <p:sp>
        <p:nvSpPr>
          <p:cNvPr id="3" name="Content Placeholder 2">
            <a:extLst>
              <a:ext uri="{FF2B5EF4-FFF2-40B4-BE49-F238E27FC236}">
                <a16:creationId xmlns:a16="http://schemas.microsoft.com/office/drawing/2014/main" id="{236B2EC7-F237-9341-8E60-3A86A1C80756}"/>
              </a:ext>
            </a:extLst>
          </p:cNvPr>
          <p:cNvSpPr>
            <a:spLocks noGrp="1"/>
          </p:cNvSpPr>
          <p:nvPr>
            <p:ph idx="1"/>
          </p:nvPr>
        </p:nvSpPr>
        <p:spPr>
          <a:xfrm>
            <a:off x="330200" y="1524000"/>
            <a:ext cx="11861800" cy="5130800"/>
          </a:xfrm>
        </p:spPr>
        <p:txBody>
          <a:bodyPr>
            <a:noAutofit/>
          </a:bodyPr>
          <a:lstStyle/>
          <a:p>
            <a:pPr marL="0" indent="0">
              <a:lnSpc>
                <a:spcPct val="115000"/>
              </a:lnSpc>
              <a:spcBef>
                <a:spcPts val="1500"/>
              </a:spcBef>
              <a:buNone/>
            </a:pPr>
            <a:r>
              <a:rPr lang="en-US" sz="2400" dirty="0">
                <a:highlight>
                  <a:srgbClr val="FFFFFF"/>
                </a:highlight>
                <a:ea typeface="Roboto"/>
                <a:cs typeface="Roboto"/>
                <a:sym typeface="Roboto"/>
              </a:rPr>
              <a:t>Disabled Women’s Network of Canada (DAWN). (2019). </a:t>
            </a:r>
            <a:r>
              <a:rPr lang="en-US" sz="2400" i="1" dirty="0">
                <a:highlight>
                  <a:srgbClr val="FFFFFF"/>
                </a:highlight>
                <a:ea typeface="Roboto"/>
                <a:cs typeface="Roboto"/>
                <a:sym typeface="Roboto"/>
              </a:rPr>
              <a:t>More Than a Footnote: A Research Report on Women and Girls with Disabilities in Canada.</a:t>
            </a:r>
            <a:r>
              <a:rPr lang="en-US" sz="2400" dirty="0">
                <a:highlight>
                  <a:srgbClr val="FFFFFF"/>
                </a:highlight>
                <a:ea typeface="Roboto"/>
                <a:cs typeface="Roboto"/>
                <a:sym typeface="Roboto"/>
              </a:rPr>
              <a:t> Retrieved from </a:t>
            </a:r>
            <a:r>
              <a:rPr lang="en-US" sz="2400" u="sng" dirty="0">
                <a:highlight>
                  <a:srgbClr val="FFFFFF"/>
                </a:highlight>
                <a:ea typeface="Roboto"/>
                <a:cs typeface="Roboto"/>
                <a:sym typeface="Roboto"/>
                <a:hlinkClick r:id="rId2"/>
              </a:rPr>
              <a:t>https://www.dawncanada.net/news/mtafreport/</a:t>
            </a:r>
            <a:r>
              <a:rPr lang="en-US" sz="2400" dirty="0">
                <a:highlight>
                  <a:srgbClr val="FFFFFF"/>
                </a:highlight>
                <a:ea typeface="Roboto"/>
                <a:cs typeface="Roboto"/>
                <a:sym typeface="Roboto"/>
              </a:rPr>
              <a:t> </a:t>
            </a:r>
          </a:p>
          <a:p>
            <a:pPr marL="0" indent="0">
              <a:lnSpc>
                <a:spcPct val="115000"/>
              </a:lnSpc>
              <a:spcBef>
                <a:spcPts val="1500"/>
              </a:spcBef>
              <a:buNone/>
            </a:pPr>
            <a:r>
              <a:rPr lang="en-US" sz="2400" dirty="0">
                <a:solidFill>
                  <a:schemeClr val="dk1"/>
                </a:solidFill>
                <a:highlight>
                  <a:srgbClr val="FFFFFF"/>
                </a:highlight>
                <a:ea typeface="Roboto"/>
                <a:cs typeface="Roboto"/>
                <a:sym typeface="Roboto"/>
              </a:rPr>
              <a:t>DeKeseredy, W.S. (2011). </a:t>
            </a:r>
            <a:r>
              <a:rPr lang="en-US" sz="2400" i="1" dirty="0">
                <a:solidFill>
                  <a:schemeClr val="dk1"/>
                </a:solidFill>
                <a:highlight>
                  <a:srgbClr val="FFFFFF"/>
                </a:highlight>
                <a:ea typeface="Roboto"/>
                <a:cs typeface="Roboto"/>
                <a:sym typeface="Roboto"/>
              </a:rPr>
              <a:t>Violence Against Women: Myths, Facts, Controversies</a:t>
            </a:r>
            <a:r>
              <a:rPr lang="en-US" sz="2400" dirty="0">
                <a:solidFill>
                  <a:schemeClr val="dk1"/>
                </a:solidFill>
                <a:highlight>
                  <a:srgbClr val="FFFFFF"/>
                </a:highlight>
                <a:ea typeface="Roboto"/>
                <a:cs typeface="Roboto"/>
                <a:sym typeface="Roboto"/>
              </a:rPr>
              <a:t>. Toronto, ON: University of Toronto Press.</a:t>
            </a:r>
          </a:p>
          <a:p>
            <a:pPr marL="0" lvl="0" indent="0">
              <a:lnSpc>
                <a:spcPct val="115000"/>
              </a:lnSpc>
              <a:spcBef>
                <a:spcPts val="1500"/>
              </a:spcBef>
              <a:buNone/>
            </a:pPr>
            <a:r>
              <a:rPr lang="en-US" sz="2400" dirty="0">
                <a:solidFill>
                  <a:schemeClr val="dk1"/>
                </a:solidFill>
              </a:rPr>
              <a:t>King, T. (1990). </a:t>
            </a:r>
            <a:r>
              <a:rPr lang="en-US" sz="2400" i="1" dirty="0">
                <a:solidFill>
                  <a:schemeClr val="dk1"/>
                </a:solidFill>
              </a:rPr>
              <a:t>All My Relations: An Anthology of Contemporary Canadian Native Prose</a:t>
            </a:r>
            <a:r>
              <a:rPr lang="en-US" sz="2400" dirty="0">
                <a:solidFill>
                  <a:schemeClr val="dk1"/>
                </a:solidFill>
              </a:rPr>
              <a:t>. McClelland &amp; Stewart.</a:t>
            </a:r>
            <a:endParaRPr lang="en-US" sz="2400" dirty="0">
              <a:solidFill>
                <a:schemeClr val="dk1"/>
              </a:solidFill>
              <a:highlight>
                <a:srgbClr val="FFFFFF"/>
              </a:highlight>
              <a:ea typeface="Roboto"/>
              <a:sym typeface="Roboto"/>
            </a:endParaRPr>
          </a:p>
          <a:p>
            <a:pPr marL="0" lvl="0" indent="0">
              <a:lnSpc>
                <a:spcPct val="114000"/>
              </a:lnSpc>
              <a:spcBef>
                <a:spcPts val="0"/>
              </a:spcBef>
              <a:buNone/>
            </a:pPr>
            <a:endParaRPr lang="en-US" sz="2400" dirty="0">
              <a:solidFill>
                <a:schemeClr val="dk1"/>
              </a:solidFill>
              <a:highlight>
                <a:srgbClr val="FFFFFF"/>
              </a:highlight>
              <a:ea typeface="Roboto"/>
              <a:cs typeface="Roboto"/>
              <a:sym typeface="Roboto"/>
            </a:endParaRPr>
          </a:p>
          <a:p>
            <a:pPr marL="0" lvl="0" indent="0">
              <a:lnSpc>
                <a:spcPct val="115000"/>
              </a:lnSpc>
              <a:spcBef>
                <a:spcPts val="0"/>
              </a:spcBef>
              <a:buClr>
                <a:srgbClr val="000000"/>
              </a:buClr>
              <a:buSzPts val="1300"/>
              <a:buNone/>
            </a:pPr>
            <a:r>
              <a:rPr lang="en-US" sz="2400" dirty="0">
                <a:solidFill>
                  <a:srgbClr val="000000"/>
                </a:solidFill>
                <a:ea typeface="Roboto"/>
                <a:cs typeface="Roboto"/>
                <a:sym typeface="Roboto"/>
              </a:rPr>
              <a:t>Konsmo, E. M., &amp; Pacheco, A. M. K. (2016). </a:t>
            </a:r>
            <a:r>
              <a:rPr lang="en-US" sz="2400" i="1" dirty="0">
                <a:solidFill>
                  <a:srgbClr val="000000"/>
                </a:solidFill>
                <a:ea typeface="Roboto"/>
                <a:cs typeface="Roboto"/>
                <a:sym typeface="Roboto"/>
              </a:rPr>
              <a:t>Violence on the Land, Violence on Our Bodies</a:t>
            </a:r>
            <a:r>
              <a:rPr lang="en-US" sz="2400" dirty="0">
                <a:solidFill>
                  <a:srgbClr val="000000"/>
                </a:solidFill>
                <a:ea typeface="Roboto"/>
                <a:cs typeface="Roboto"/>
                <a:sym typeface="Roboto"/>
              </a:rPr>
              <a:t>. Retrieved from http://landbodydefense.org/uploads/files/VLVBReportToolkit2016.pdf </a:t>
            </a:r>
            <a:endParaRPr lang="en-US" sz="2400" dirty="0">
              <a:solidFill>
                <a:schemeClr val="dk1"/>
              </a:solidFill>
              <a:highlight>
                <a:srgbClr val="FFFFFF"/>
              </a:highlight>
              <a:ea typeface="Roboto"/>
              <a:cs typeface="Roboto"/>
              <a:sym typeface="Roboto"/>
            </a:endParaRPr>
          </a:p>
          <a:p>
            <a:pPr marL="0" lvl="0" indent="0">
              <a:lnSpc>
                <a:spcPct val="115000"/>
              </a:lnSpc>
              <a:spcBef>
                <a:spcPts val="0"/>
              </a:spcBef>
              <a:buClr>
                <a:srgbClr val="000000"/>
              </a:buClr>
              <a:buSzPts val="1300"/>
              <a:buNone/>
            </a:pPr>
            <a:endParaRPr lang="en-US" sz="2400" dirty="0">
              <a:solidFill>
                <a:srgbClr val="000000"/>
              </a:solidFill>
              <a:ea typeface="Roboto"/>
              <a:cs typeface="Roboto"/>
              <a:sym typeface="Roboto"/>
            </a:endParaRPr>
          </a:p>
        </p:txBody>
      </p:sp>
    </p:spTree>
    <p:extLst>
      <p:ext uri="{BB962C8B-B14F-4D97-AF65-F5344CB8AC3E}">
        <p14:creationId xmlns:p14="http://schemas.microsoft.com/office/powerpoint/2010/main" val="3759036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53E4-60FA-5D41-A1E8-EF7C8B9841CA}"/>
              </a:ext>
            </a:extLst>
          </p:cNvPr>
          <p:cNvSpPr>
            <a:spLocks noGrp="1"/>
          </p:cNvSpPr>
          <p:nvPr>
            <p:ph type="title"/>
          </p:nvPr>
        </p:nvSpPr>
        <p:spPr>
          <a:xfrm>
            <a:off x="0" y="1"/>
            <a:ext cx="12192000" cy="1343818"/>
          </a:xfrm>
        </p:spPr>
        <p:txBody>
          <a:bodyPr/>
          <a:lstStyle/>
          <a:p>
            <a:r>
              <a:rPr lang="en-CA" dirty="0"/>
              <a:t>References 3</a:t>
            </a:r>
          </a:p>
        </p:txBody>
      </p:sp>
      <p:sp>
        <p:nvSpPr>
          <p:cNvPr id="3" name="Content Placeholder 2">
            <a:extLst>
              <a:ext uri="{FF2B5EF4-FFF2-40B4-BE49-F238E27FC236}">
                <a16:creationId xmlns:a16="http://schemas.microsoft.com/office/drawing/2014/main" id="{30D3113D-BA9F-144E-8C98-CFB0369FBE51}"/>
              </a:ext>
            </a:extLst>
          </p:cNvPr>
          <p:cNvSpPr>
            <a:spLocks noGrp="1"/>
          </p:cNvSpPr>
          <p:nvPr>
            <p:ph idx="1"/>
          </p:nvPr>
        </p:nvSpPr>
        <p:spPr>
          <a:xfrm>
            <a:off x="254000" y="1597818"/>
            <a:ext cx="11099800" cy="5158582"/>
          </a:xfrm>
        </p:spPr>
        <p:txBody>
          <a:bodyPr>
            <a:normAutofit fontScale="85000" lnSpcReduction="20000"/>
          </a:bodyPr>
          <a:lstStyle/>
          <a:p>
            <a:pPr marL="0" indent="0">
              <a:buNone/>
            </a:pPr>
            <a:r>
              <a:rPr lang="en-US" dirty="0">
                <a:solidFill>
                  <a:srgbClr val="000000"/>
                </a:solidFill>
                <a:ea typeface="Roboto"/>
                <a:cs typeface="Roboto"/>
                <a:sym typeface="Roboto"/>
              </a:rPr>
              <a:t>Martin, C. M., &amp; Walia, H. (2019). </a:t>
            </a:r>
            <a:r>
              <a:rPr lang="en-US" i="1" dirty="0">
                <a:solidFill>
                  <a:srgbClr val="000000"/>
                </a:solidFill>
                <a:ea typeface="Roboto"/>
                <a:cs typeface="Roboto"/>
                <a:sym typeface="Roboto"/>
              </a:rPr>
              <a:t>Red Women Rising: Indigenous Women Survivors in Vancouver’s Downtown Eastside</a:t>
            </a:r>
            <a:r>
              <a:rPr lang="en-US" dirty="0">
                <a:solidFill>
                  <a:srgbClr val="000000"/>
                </a:solidFill>
                <a:ea typeface="Roboto"/>
                <a:cs typeface="Roboto"/>
                <a:sym typeface="Roboto"/>
              </a:rPr>
              <a:t>. Retrieved from http://dewc.ca/wp-content/uploads/2019/03/MMIW-Report-Final-March-10-WEB.pdf </a:t>
            </a:r>
          </a:p>
          <a:p>
            <a:pPr marL="0" lvl="0" indent="0">
              <a:lnSpc>
                <a:spcPct val="115000"/>
              </a:lnSpc>
              <a:spcBef>
                <a:spcPts val="0"/>
              </a:spcBef>
              <a:buClr>
                <a:srgbClr val="000000"/>
              </a:buClr>
              <a:buSzPts val="1300"/>
              <a:buNone/>
            </a:pPr>
            <a:endParaRPr lang="en-US" dirty="0">
              <a:solidFill>
                <a:srgbClr val="000000"/>
              </a:solidFill>
              <a:ea typeface="Roboto"/>
              <a:cs typeface="Roboto"/>
              <a:sym typeface="Roboto"/>
            </a:endParaRPr>
          </a:p>
          <a:p>
            <a:pPr marL="0" lvl="0" indent="0">
              <a:lnSpc>
                <a:spcPct val="115000"/>
              </a:lnSpc>
              <a:spcBef>
                <a:spcPts val="0"/>
              </a:spcBef>
              <a:buClr>
                <a:srgbClr val="000000"/>
              </a:buClr>
              <a:buSzPts val="1300"/>
              <a:buNone/>
            </a:pPr>
            <a:r>
              <a:rPr lang="en-US" dirty="0">
                <a:solidFill>
                  <a:srgbClr val="000000"/>
                </a:solidFill>
                <a:ea typeface="Roboto"/>
                <a:cs typeface="Roboto"/>
                <a:sym typeface="Roboto"/>
              </a:rPr>
              <a:t>Palmater, P. (2016). Shining Light on the Dark Places : Addressing Police Racism and Sexualized Violence against Indigenous Women and Girls in the National Inquiry. </a:t>
            </a:r>
            <a:r>
              <a:rPr lang="en-US" i="1" dirty="0">
                <a:solidFill>
                  <a:srgbClr val="000000"/>
                </a:solidFill>
                <a:ea typeface="Roboto"/>
                <a:cs typeface="Roboto"/>
                <a:sym typeface="Roboto"/>
              </a:rPr>
              <a:t>Canadian Journal of Women and the Law</a:t>
            </a:r>
            <a:r>
              <a:rPr lang="en-US" dirty="0">
                <a:solidFill>
                  <a:srgbClr val="000000"/>
                </a:solidFill>
                <a:ea typeface="Roboto"/>
                <a:cs typeface="Roboto"/>
                <a:sym typeface="Roboto"/>
              </a:rPr>
              <a:t>, 28(2), 253–284. https://doi.org/10.3138/cjwl.28.2.253 </a:t>
            </a:r>
          </a:p>
          <a:p>
            <a:pPr marL="0" lvl="0" indent="0">
              <a:lnSpc>
                <a:spcPct val="115000"/>
              </a:lnSpc>
              <a:spcBef>
                <a:spcPts val="0"/>
              </a:spcBef>
              <a:buClr>
                <a:srgbClr val="000000"/>
              </a:buClr>
              <a:buSzPts val="1300"/>
              <a:buNone/>
            </a:pPr>
            <a:endParaRPr lang="en-US" dirty="0">
              <a:solidFill>
                <a:srgbClr val="000000"/>
              </a:solidFill>
              <a:ea typeface="Roboto"/>
              <a:cs typeface="Roboto"/>
              <a:sym typeface="Roboto"/>
            </a:endParaRPr>
          </a:p>
          <a:p>
            <a:pPr marL="0" lvl="0" indent="0">
              <a:lnSpc>
                <a:spcPct val="115000"/>
              </a:lnSpc>
              <a:spcBef>
                <a:spcPts val="0"/>
              </a:spcBef>
              <a:buClr>
                <a:srgbClr val="000000"/>
              </a:buClr>
              <a:buSzPts val="1300"/>
              <a:buNone/>
            </a:pPr>
            <a:r>
              <a:rPr lang="en-US" dirty="0">
                <a:solidFill>
                  <a:srgbClr val="000000"/>
                </a:solidFill>
                <a:ea typeface="Roboto"/>
                <a:cs typeface="Roboto"/>
                <a:sym typeface="Roboto"/>
              </a:rPr>
              <a:t>National Inquiry into Missing and Murdered Indigenous Women and Girls. (2019). </a:t>
            </a:r>
            <a:r>
              <a:rPr lang="en-US" i="1" dirty="0">
                <a:solidFill>
                  <a:srgbClr val="000000"/>
                </a:solidFill>
                <a:ea typeface="Roboto"/>
                <a:cs typeface="Roboto"/>
                <a:sym typeface="Roboto"/>
              </a:rPr>
              <a:t>Reclaiming Power and Place: The Final Report of the National Inquiry into Missing and Murdered Indigenous Women and Girls</a:t>
            </a:r>
            <a:r>
              <a:rPr lang="en-US" dirty="0">
                <a:solidFill>
                  <a:srgbClr val="000000"/>
                </a:solidFill>
                <a:ea typeface="Roboto"/>
                <a:cs typeface="Roboto"/>
                <a:sym typeface="Roboto"/>
              </a:rPr>
              <a:t>. </a:t>
            </a:r>
            <a:r>
              <a:rPr lang="en-US" u="sng" dirty="0">
                <a:solidFill>
                  <a:srgbClr val="1155CC"/>
                </a:solidFill>
                <a:ea typeface="Roboto"/>
                <a:cs typeface="Roboto"/>
                <a:sym typeface="Roboto"/>
                <a:hlinkClick r:id="rId2">
                  <a:extLst>
                    <a:ext uri="{A12FA001-AC4F-418D-AE19-62706E023703}">
                      <ahyp:hlinkClr xmlns:ahyp="http://schemas.microsoft.com/office/drawing/2018/hyperlinkcolor" val="tx"/>
                    </a:ext>
                  </a:extLst>
                </a:hlinkClick>
              </a:rPr>
              <a:t>https://www.mmiwg-ffada.ca/final-report/#:~:text=Women%20and%20Girls-,Reclaiming%20Power%20and%20Place,women%2C%20girls%20and%202SLGBTQQIA%20people</a:t>
            </a:r>
            <a:r>
              <a:rPr lang="en-US" dirty="0">
                <a:solidFill>
                  <a:srgbClr val="000000"/>
                </a:solidFill>
                <a:ea typeface="Roboto"/>
                <a:cs typeface="Roboto"/>
                <a:sym typeface="Roboto"/>
              </a:rPr>
              <a:t> </a:t>
            </a:r>
          </a:p>
          <a:p>
            <a:pPr marL="0" indent="0">
              <a:buNone/>
            </a:pPr>
            <a:endParaRPr lang="en-CA" dirty="0"/>
          </a:p>
        </p:txBody>
      </p:sp>
    </p:spTree>
    <p:extLst>
      <p:ext uri="{BB962C8B-B14F-4D97-AF65-F5344CB8AC3E}">
        <p14:creationId xmlns:p14="http://schemas.microsoft.com/office/powerpoint/2010/main" val="2168253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E434-225C-0647-9240-A4E72311A3D3}"/>
              </a:ext>
            </a:extLst>
          </p:cNvPr>
          <p:cNvSpPr>
            <a:spLocks noGrp="1"/>
          </p:cNvSpPr>
          <p:nvPr>
            <p:ph type="title"/>
          </p:nvPr>
        </p:nvSpPr>
        <p:spPr>
          <a:xfrm>
            <a:off x="0" y="1"/>
            <a:ext cx="12192000" cy="1343818"/>
          </a:xfrm>
        </p:spPr>
        <p:txBody>
          <a:bodyPr/>
          <a:lstStyle/>
          <a:p>
            <a:r>
              <a:rPr lang="en-CA" dirty="0"/>
              <a:t>References 4</a:t>
            </a:r>
          </a:p>
        </p:txBody>
      </p:sp>
      <p:sp>
        <p:nvSpPr>
          <p:cNvPr id="3" name="Content Placeholder 2">
            <a:extLst>
              <a:ext uri="{FF2B5EF4-FFF2-40B4-BE49-F238E27FC236}">
                <a16:creationId xmlns:a16="http://schemas.microsoft.com/office/drawing/2014/main" id="{1E75871E-E2C1-BF4E-A33D-DC1071DA0F80}"/>
              </a:ext>
            </a:extLst>
          </p:cNvPr>
          <p:cNvSpPr>
            <a:spLocks noGrp="1"/>
          </p:cNvSpPr>
          <p:nvPr>
            <p:ph idx="1"/>
          </p:nvPr>
        </p:nvSpPr>
        <p:spPr>
          <a:xfrm>
            <a:off x="254000" y="1549400"/>
            <a:ext cx="11684000" cy="5290345"/>
          </a:xfrm>
        </p:spPr>
        <p:txBody>
          <a:bodyPr>
            <a:noAutofit/>
          </a:bodyPr>
          <a:lstStyle/>
          <a:p>
            <a:pPr marL="0" lvl="0" indent="0">
              <a:lnSpc>
                <a:spcPct val="100000"/>
              </a:lnSpc>
              <a:spcBef>
                <a:spcPts val="0"/>
              </a:spcBef>
              <a:buClr>
                <a:schemeClr val="dk1"/>
              </a:buClr>
              <a:buSzPts val="1100"/>
              <a:buNone/>
            </a:pPr>
            <a:r>
              <a:rPr lang="en-US" sz="2400" dirty="0">
                <a:solidFill>
                  <a:schemeClr val="dk1"/>
                </a:solidFill>
                <a:highlight>
                  <a:srgbClr val="FFFFFF"/>
                </a:highlight>
                <a:ea typeface="Roboto"/>
                <a:cs typeface="Roboto"/>
                <a:sym typeface="Roboto"/>
              </a:rPr>
              <a:t>Statistics Canada (2017). </a:t>
            </a:r>
            <a:r>
              <a:rPr lang="en-US" sz="2400" i="1" dirty="0">
                <a:solidFill>
                  <a:schemeClr val="dk1"/>
                </a:solidFill>
                <a:highlight>
                  <a:srgbClr val="FFFFFF"/>
                </a:highlight>
                <a:ea typeface="Roboto"/>
                <a:cs typeface="Roboto"/>
                <a:sym typeface="Roboto"/>
              </a:rPr>
              <a:t>Self-reported sexual assault in Canada, 2014. </a:t>
            </a:r>
            <a:r>
              <a:rPr lang="en-US" sz="2400" dirty="0">
                <a:solidFill>
                  <a:schemeClr val="dk1"/>
                </a:solidFill>
                <a:highlight>
                  <a:srgbClr val="FFFFFF"/>
                </a:highlight>
                <a:ea typeface="Roboto"/>
                <a:cs typeface="Roboto"/>
                <a:sym typeface="Roboto"/>
              </a:rPr>
              <a:t>Retrieved from </a:t>
            </a:r>
            <a:r>
              <a:rPr lang="en-US" sz="2400" dirty="0">
                <a:solidFill>
                  <a:srgbClr val="3D9991"/>
                </a:solidFill>
                <a:highlight>
                  <a:srgbClr val="FFFFFF"/>
                </a:highlight>
                <a:uFill>
                  <a:noFill/>
                </a:uFill>
                <a:ea typeface="Roboto"/>
                <a:cs typeface="Roboto"/>
                <a:sym typeface="Roboto"/>
                <a:hlinkClick r:id="rId2">
                  <a:extLst>
                    <a:ext uri="{A12FA001-AC4F-418D-AE19-62706E023703}">
                      <ahyp:hlinkClr xmlns:ahyp="http://schemas.microsoft.com/office/drawing/2018/hyperlinkcolor" val="tx"/>
                    </a:ext>
                  </a:extLst>
                </a:hlinkClick>
              </a:rPr>
              <a:t>https://www150.statcan.gc.ca/n1/pub/85-002-x/2017001/article/14842-eng.htm</a:t>
            </a: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r>
              <a:rPr lang="en-US" sz="2400" dirty="0">
                <a:solidFill>
                  <a:srgbClr val="000000"/>
                </a:solidFill>
                <a:ea typeface="Roboto"/>
                <a:cs typeface="Roboto"/>
                <a:sym typeface="Roboto"/>
              </a:rPr>
              <a:t>Truth and Reconciliation Commission. (2015).</a:t>
            </a:r>
            <a:r>
              <a:rPr lang="en-US" sz="2400" i="1" dirty="0">
                <a:solidFill>
                  <a:srgbClr val="000000"/>
                </a:solidFill>
                <a:ea typeface="Roboto"/>
                <a:cs typeface="Roboto"/>
                <a:sym typeface="Roboto"/>
              </a:rPr>
              <a:t> Canada’s Residential Schools: The Legacy (Vol. 5</a:t>
            </a:r>
            <a:r>
              <a:rPr lang="en-US" sz="2400" dirty="0">
                <a:solidFill>
                  <a:srgbClr val="000000"/>
                </a:solidFill>
                <a:ea typeface="Roboto"/>
                <a:cs typeface="Roboto"/>
                <a:sym typeface="Roboto"/>
              </a:rPr>
              <a:t>). Montreal: McGill-Queens University Press. </a:t>
            </a:r>
          </a:p>
          <a:p>
            <a:pPr marL="0" lvl="0" indent="0">
              <a:lnSpc>
                <a:spcPct val="115000"/>
              </a:lnSpc>
              <a:spcBef>
                <a:spcPts val="0"/>
              </a:spcBef>
              <a:buClr>
                <a:srgbClr val="000000"/>
              </a:buClr>
              <a:buSzPts val="1300"/>
              <a:buNone/>
            </a:pP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r>
              <a:rPr lang="en-US" sz="2400" dirty="0">
                <a:solidFill>
                  <a:srgbClr val="000000"/>
                </a:solidFill>
                <a:ea typeface="Roboto"/>
                <a:cs typeface="Roboto"/>
                <a:sym typeface="Roboto"/>
              </a:rPr>
              <a:t>West Coast Leaf. (2017).</a:t>
            </a:r>
            <a:r>
              <a:rPr lang="en-US" sz="2400" i="1" dirty="0">
                <a:solidFill>
                  <a:srgbClr val="000000"/>
                </a:solidFill>
                <a:ea typeface="Roboto"/>
                <a:cs typeface="Roboto"/>
                <a:sym typeface="Roboto"/>
              </a:rPr>
              <a:t> Is that Legal? What the law says about online harassment and abuse.</a:t>
            </a:r>
            <a:r>
              <a:rPr lang="en-US" sz="2400" dirty="0">
                <a:solidFill>
                  <a:srgbClr val="000000"/>
                </a:solidFill>
                <a:ea typeface="Roboto"/>
                <a:cs typeface="Roboto"/>
                <a:sym typeface="Roboto"/>
              </a:rPr>
              <a:t> West Coast Leaf Education and Action Fund. Retrieved from: </a:t>
            </a:r>
            <a:r>
              <a:rPr lang="en-US" sz="2400" dirty="0">
                <a:solidFill>
                  <a:srgbClr val="000000"/>
                </a:solidFill>
                <a:ea typeface="Roboto"/>
                <a:cs typeface="Roboto"/>
                <a:sym typeface="Roboto"/>
                <a:hlinkClick r:id="rId3"/>
              </a:rPr>
              <a:t>http://www.westcoastleaf.org/wp-content/uploads/2020/11/Is-That-Legal_Oct-2020-corrected.pdf</a:t>
            </a: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endParaRPr lang="en-US" sz="2400" dirty="0">
              <a:solidFill>
                <a:srgbClr val="000000"/>
              </a:solidFill>
              <a:ea typeface="Roboto"/>
              <a:cs typeface="Roboto"/>
              <a:sym typeface="Roboto"/>
            </a:endParaRPr>
          </a:p>
          <a:p>
            <a:pPr marL="0" lvl="0" indent="0">
              <a:lnSpc>
                <a:spcPct val="115000"/>
              </a:lnSpc>
              <a:spcBef>
                <a:spcPts val="0"/>
              </a:spcBef>
              <a:buClr>
                <a:srgbClr val="000000"/>
              </a:buClr>
              <a:buSzPts val="1300"/>
              <a:buNone/>
            </a:pPr>
            <a:r>
              <a:rPr lang="en-US" sz="2400" dirty="0">
                <a:solidFill>
                  <a:srgbClr val="000000"/>
                </a:solidFill>
                <a:ea typeface="Roboto"/>
                <a:cs typeface="Roboto"/>
                <a:sym typeface="Roboto"/>
              </a:rPr>
              <a:t>Women’s Legal and Education Action Fund. (2014). </a:t>
            </a:r>
            <a:r>
              <a:rPr lang="en-US" sz="2400" i="1" dirty="0">
                <a:solidFill>
                  <a:srgbClr val="000000"/>
                </a:solidFill>
                <a:ea typeface="Roboto"/>
                <a:cs typeface="Roboto"/>
                <a:sym typeface="Roboto"/>
              </a:rPr>
              <a:t>The Law of Consent in Sexual Assault</a:t>
            </a:r>
            <a:r>
              <a:rPr lang="en-US" sz="2400" dirty="0">
                <a:solidFill>
                  <a:srgbClr val="000000"/>
                </a:solidFill>
                <a:ea typeface="Roboto"/>
                <a:cs typeface="Roboto"/>
                <a:sym typeface="Roboto"/>
              </a:rPr>
              <a:t>. </a:t>
            </a:r>
            <a:br>
              <a:rPr lang="en-US" sz="2400" dirty="0">
                <a:solidFill>
                  <a:srgbClr val="000000"/>
                </a:solidFill>
                <a:ea typeface="Roboto"/>
                <a:cs typeface="Roboto"/>
                <a:sym typeface="Roboto"/>
              </a:rPr>
            </a:br>
            <a:r>
              <a:rPr lang="en-US" sz="2400" dirty="0">
                <a:solidFill>
                  <a:srgbClr val="000000"/>
                </a:solidFill>
                <a:ea typeface="Roboto"/>
                <a:cs typeface="Roboto"/>
                <a:sym typeface="Roboto"/>
              </a:rPr>
              <a:t>Retrieved from: https://www.leaf.ca/news/the-law-of-consent-in-sexual-assault/</a:t>
            </a:r>
          </a:p>
        </p:txBody>
      </p:sp>
    </p:spTree>
    <p:extLst>
      <p:ext uri="{BB962C8B-B14F-4D97-AF65-F5344CB8AC3E}">
        <p14:creationId xmlns:p14="http://schemas.microsoft.com/office/powerpoint/2010/main" val="1818786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7742-F67F-3740-A588-B3C69ED25A3F}"/>
              </a:ext>
            </a:extLst>
          </p:cNvPr>
          <p:cNvSpPr>
            <a:spLocks noGrp="1"/>
          </p:cNvSpPr>
          <p:nvPr>
            <p:ph type="title"/>
          </p:nvPr>
        </p:nvSpPr>
        <p:spPr>
          <a:xfrm>
            <a:off x="-1" y="0"/>
            <a:ext cx="12192001" cy="1322553"/>
          </a:xfrm>
        </p:spPr>
        <p:txBody>
          <a:bodyPr/>
          <a:lstStyle/>
          <a:p>
            <a:r>
              <a:rPr lang="en-CA" dirty="0"/>
              <a:t>Images</a:t>
            </a:r>
          </a:p>
        </p:txBody>
      </p:sp>
      <p:sp>
        <p:nvSpPr>
          <p:cNvPr id="4" name="Content Placeholder 3">
            <a:extLst>
              <a:ext uri="{FF2B5EF4-FFF2-40B4-BE49-F238E27FC236}">
                <a16:creationId xmlns:a16="http://schemas.microsoft.com/office/drawing/2014/main" id="{9894A6EC-E909-8748-BA22-772DEDDAEAF5}"/>
              </a:ext>
            </a:extLst>
          </p:cNvPr>
          <p:cNvSpPr>
            <a:spLocks noGrp="1"/>
          </p:cNvSpPr>
          <p:nvPr>
            <p:ph sz="half" idx="1"/>
          </p:nvPr>
        </p:nvSpPr>
        <p:spPr>
          <a:xfrm>
            <a:off x="203200" y="1600200"/>
            <a:ext cx="9752728" cy="5009625"/>
          </a:xfrm>
        </p:spPr>
        <p:txBody>
          <a:bodyPr>
            <a:normAutofit fontScale="77500" lnSpcReduction="20000"/>
          </a:bodyPr>
          <a:lstStyle/>
          <a:p>
            <a:pPr marL="0" lvl="0" indent="0">
              <a:lnSpc>
                <a:spcPct val="100000"/>
              </a:lnSpc>
              <a:spcBef>
                <a:spcPts val="0"/>
              </a:spcBef>
              <a:buClr>
                <a:srgbClr val="000000"/>
              </a:buClr>
              <a:buSzPts val="2100"/>
              <a:buNone/>
            </a:pPr>
            <a:r>
              <a:rPr lang="en-US" sz="3100" dirty="0">
                <a:ea typeface="Roboto"/>
                <a:cs typeface="Roboto"/>
                <a:sym typeface="Roboto"/>
              </a:rPr>
              <a:t>Original graphics for this presentation were generously shared by:</a:t>
            </a:r>
          </a:p>
          <a:p>
            <a:pPr marL="0" lvl="0" indent="0">
              <a:lnSpc>
                <a:spcPct val="100000"/>
              </a:lnSpc>
              <a:spcBef>
                <a:spcPts val="0"/>
              </a:spcBef>
              <a:buClr>
                <a:srgbClr val="000000"/>
              </a:buClr>
              <a:buSzPts val="2100"/>
              <a:buNone/>
            </a:pPr>
            <a:endParaRPr lang="en-US" sz="3100" dirty="0">
              <a:ea typeface="Roboto"/>
              <a:cs typeface="Roboto"/>
              <a:sym typeface="Roboto"/>
            </a:endParaRPr>
          </a:p>
          <a:p>
            <a:pPr marL="457200" lvl="0" indent="-342900">
              <a:lnSpc>
                <a:spcPct val="100000"/>
              </a:lnSpc>
              <a:spcBef>
                <a:spcPts val="0"/>
              </a:spcBef>
              <a:buSzPts val="1800"/>
              <a:buFont typeface="Roboto"/>
              <a:buChar char="●"/>
            </a:pPr>
            <a:r>
              <a:rPr lang="en-US" sz="3100" dirty="0">
                <a:ea typeface="Roboto"/>
                <a:cs typeface="Roboto"/>
                <a:sym typeface="Roboto"/>
              </a:rPr>
              <a:t>Alma Mater Society of University of British Columbia Sexual Assault Support Centre. (2020). </a:t>
            </a:r>
            <a:r>
              <a:rPr lang="en-US" sz="3100" i="1" dirty="0">
                <a:ea typeface="Roboto"/>
                <a:cs typeface="Roboto"/>
                <a:sym typeface="Roboto"/>
              </a:rPr>
              <a:t>Responding to Disclosures Training.</a:t>
            </a:r>
            <a:r>
              <a:rPr lang="en-US" sz="3100" dirty="0">
                <a:ea typeface="Roboto"/>
                <a:cs typeface="Roboto"/>
                <a:sym typeface="Roboto"/>
              </a:rPr>
              <a:t> </a:t>
            </a:r>
            <a:endParaRPr lang="en-US" sz="3100" dirty="0">
              <a:solidFill>
                <a:srgbClr val="000000"/>
              </a:solidFill>
              <a:ea typeface="Roboto"/>
              <a:cs typeface="Roboto"/>
              <a:sym typeface="Roboto"/>
            </a:endParaRPr>
          </a:p>
          <a:p>
            <a:pPr marL="457200" lvl="0" indent="-342900">
              <a:lnSpc>
                <a:spcPct val="100000"/>
              </a:lnSpc>
              <a:spcBef>
                <a:spcPts val="0"/>
              </a:spcBef>
              <a:buSzPts val="1800"/>
              <a:buFont typeface="Roboto"/>
              <a:buChar char="●"/>
            </a:pPr>
            <a:r>
              <a:rPr lang="en-US" sz="3100" dirty="0">
                <a:ea typeface="Roboto"/>
                <a:cs typeface="Roboto"/>
                <a:sym typeface="Roboto"/>
              </a:rPr>
              <a:t>University of British Columbia Sexual Violence Prevention and Response Office. (2020). </a:t>
            </a:r>
            <a:r>
              <a:rPr lang="en-US" sz="3100" i="1" dirty="0">
                <a:ea typeface="Roboto"/>
                <a:cs typeface="Roboto"/>
                <a:sym typeface="Roboto"/>
              </a:rPr>
              <a:t>Jump Start Student Training.</a:t>
            </a:r>
            <a:r>
              <a:rPr lang="en-US" sz="3100" dirty="0">
                <a:ea typeface="Roboto"/>
                <a:cs typeface="Roboto"/>
                <a:sym typeface="Roboto"/>
              </a:rPr>
              <a:t> </a:t>
            </a:r>
          </a:p>
          <a:p>
            <a:pPr marL="0" lvl="0" indent="0">
              <a:lnSpc>
                <a:spcPct val="100000"/>
              </a:lnSpc>
              <a:spcBef>
                <a:spcPts val="0"/>
              </a:spcBef>
              <a:buNone/>
            </a:pPr>
            <a:endParaRPr lang="en-US" sz="3100" dirty="0">
              <a:ea typeface="Roboto"/>
              <a:cs typeface="Roboto"/>
              <a:sym typeface="Roboto"/>
            </a:endParaRPr>
          </a:p>
          <a:p>
            <a:pPr marL="0" lvl="0" indent="0">
              <a:lnSpc>
                <a:spcPct val="100000"/>
              </a:lnSpc>
              <a:spcBef>
                <a:spcPts val="0"/>
              </a:spcBef>
              <a:buNone/>
            </a:pPr>
            <a:r>
              <a:rPr lang="en-US" sz="3100" dirty="0">
                <a:ea typeface="Roboto"/>
                <a:cs typeface="Roboto"/>
                <a:sym typeface="Roboto"/>
              </a:rPr>
              <a:t>Please see the Creative Commons/Acknowledgements section of the  Facilitator Guide that accompanies this slide deck for more information. </a:t>
            </a:r>
          </a:p>
          <a:p>
            <a:pPr marL="0" lvl="0" indent="0">
              <a:lnSpc>
                <a:spcPct val="100000"/>
              </a:lnSpc>
              <a:spcBef>
                <a:spcPts val="0"/>
              </a:spcBef>
              <a:buClr>
                <a:srgbClr val="000000"/>
              </a:buClr>
              <a:buSzPts val="2100"/>
              <a:buNone/>
            </a:pPr>
            <a:endParaRPr lang="en-US" sz="3100" dirty="0">
              <a:solidFill>
                <a:srgbClr val="000000"/>
              </a:solidFill>
              <a:ea typeface="Roboto"/>
              <a:cs typeface="Roboto"/>
              <a:sym typeface="Roboto"/>
            </a:endParaRPr>
          </a:p>
          <a:p>
            <a:pPr marL="0" indent="0">
              <a:buClr>
                <a:schemeClr val="dk1"/>
              </a:buClr>
              <a:buSzPts val="1100"/>
              <a:buNone/>
            </a:pPr>
            <a:r>
              <a:rPr lang="en-US" sz="3100" dirty="0">
                <a:highlight>
                  <a:srgbClr val="FFFFFF"/>
                </a:highlight>
              </a:rPr>
              <a:t>“Ice-Capped Mountain” Photo by </a:t>
            </a:r>
            <a:r>
              <a:rPr lang="en-US" sz="3100" dirty="0"/>
              <a:t>Mads Schmidt Rasmussen</a:t>
            </a:r>
            <a:r>
              <a:rPr lang="en-US" sz="3100" dirty="0">
                <a:highlight>
                  <a:srgbClr val="FFFFFF"/>
                </a:highlight>
              </a:rPr>
              <a:t> on </a:t>
            </a:r>
            <a:br>
              <a:rPr lang="en-US" sz="3100" dirty="0">
                <a:highlight>
                  <a:srgbClr val="FFFFFF"/>
                </a:highlight>
              </a:rPr>
            </a:br>
            <a:r>
              <a:rPr lang="en-US" sz="3100" dirty="0">
                <a:highlight>
                  <a:srgbClr val="FFFFFF"/>
                </a:highlight>
              </a:rPr>
              <a:t>Unsplash  </a:t>
            </a:r>
            <a:r>
              <a:rPr lang="en-US" sz="3100" dirty="0"/>
              <a:t>https://unsplash.com/photos/xfngap_DToE</a:t>
            </a:r>
          </a:p>
          <a:p>
            <a:pPr>
              <a:buClr>
                <a:schemeClr val="dk1"/>
              </a:buClr>
              <a:buSzPts val="1100"/>
            </a:pPr>
            <a:endParaRPr lang="en-US" sz="3100" dirty="0">
              <a:solidFill>
                <a:schemeClr val="dk1"/>
              </a:solidFill>
              <a:ea typeface="Roboto"/>
              <a:cs typeface="Roboto"/>
              <a:sym typeface="Roboto"/>
            </a:endParaRPr>
          </a:p>
          <a:p>
            <a:pPr marL="0" lvl="0" indent="0">
              <a:spcBef>
                <a:spcPts val="0"/>
              </a:spcBef>
              <a:buClr>
                <a:schemeClr val="dk1"/>
              </a:buClr>
              <a:buSzPts val="1100"/>
              <a:buNone/>
            </a:pPr>
            <a:r>
              <a:rPr lang="en-US" sz="3100" dirty="0">
                <a:solidFill>
                  <a:schemeClr val="dk1"/>
                </a:solidFill>
                <a:ea typeface="Roboto"/>
                <a:cs typeface="Roboto"/>
                <a:sym typeface="Roboto"/>
              </a:rPr>
              <a:t>For all other images, see the </a:t>
            </a:r>
            <a:r>
              <a:rPr lang="en-US" dirty="0">
                <a:solidFill>
                  <a:schemeClr val="dk1"/>
                </a:solidFill>
                <a:latin typeface="Roboto"/>
                <a:ea typeface="Roboto"/>
                <a:cs typeface="Roboto"/>
                <a:sym typeface="Roboto"/>
              </a:rPr>
              <a:t>facilitator notes of individual </a:t>
            </a:r>
            <a:br>
              <a:rPr lang="en-US" dirty="0">
                <a:solidFill>
                  <a:schemeClr val="dk1"/>
                </a:solidFill>
                <a:latin typeface="Roboto"/>
                <a:ea typeface="Roboto"/>
                <a:cs typeface="Roboto"/>
                <a:sym typeface="Roboto"/>
              </a:rPr>
            </a:br>
            <a:r>
              <a:rPr lang="en-US" dirty="0">
                <a:solidFill>
                  <a:schemeClr val="dk1"/>
                </a:solidFill>
                <a:latin typeface="Roboto"/>
                <a:ea typeface="Roboto"/>
                <a:cs typeface="Roboto"/>
                <a:sym typeface="Roboto"/>
              </a:rPr>
              <a:t>slides for more information </a:t>
            </a:r>
            <a:endParaRPr lang="en-US" dirty="0">
              <a:latin typeface="Roboto"/>
              <a:ea typeface="Roboto"/>
              <a:cs typeface="Roboto"/>
              <a:sym typeface="Roboto"/>
            </a:endParaRPr>
          </a:p>
          <a:p>
            <a:pPr marL="0" indent="0">
              <a:buNone/>
            </a:pPr>
            <a:endParaRPr lang="en-CA" dirty="0"/>
          </a:p>
        </p:txBody>
      </p:sp>
      <p:pic>
        <p:nvPicPr>
          <p:cNvPr id="6" name="Content Placeholder 5">
            <a:extLst>
              <a:ext uri="{FF2B5EF4-FFF2-40B4-BE49-F238E27FC236}">
                <a16:creationId xmlns:a16="http://schemas.microsoft.com/office/drawing/2014/main" id="{D6121D98-E996-714D-96D4-05B2DE342364}"/>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9955928" y="885825"/>
            <a:ext cx="1705173" cy="5724000"/>
          </a:xfrm>
          <a:prstGeom prst="rect">
            <a:avLst/>
          </a:prstGeom>
        </p:spPr>
      </p:pic>
    </p:spTree>
    <p:extLst>
      <p:ext uri="{BB962C8B-B14F-4D97-AF65-F5344CB8AC3E}">
        <p14:creationId xmlns:p14="http://schemas.microsoft.com/office/powerpoint/2010/main" val="433277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87534-EA14-044C-A5AF-E56BB128C780}"/>
              </a:ext>
            </a:extLst>
          </p:cNvPr>
          <p:cNvSpPr>
            <a:spLocks noGrp="1"/>
          </p:cNvSpPr>
          <p:nvPr>
            <p:ph type="title"/>
          </p:nvPr>
        </p:nvSpPr>
        <p:spPr>
          <a:xfrm>
            <a:off x="0" y="1"/>
            <a:ext cx="12192000" cy="1343818"/>
          </a:xfrm>
        </p:spPr>
        <p:txBody>
          <a:bodyPr/>
          <a:lstStyle/>
          <a:p>
            <a:r>
              <a:rPr lang="en-CA" dirty="0"/>
              <a:t>Acknowledgments 1</a:t>
            </a:r>
          </a:p>
        </p:txBody>
      </p:sp>
      <p:sp>
        <p:nvSpPr>
          <p:cNvPr id="3" name="Content Placeholder 2">
            <a:extLst>
              <a:ext uri="{FF2B5EF4-FFF2-40B4-BE49-F238E27FC236}">
                <a16:creationId xmlns:a16="http://schemas.microsoft.com/office/drawing/2014/main" id="{ABD46044-5E6B-7F4B-8CB7-77C8C75F6563}"/>
              </a:ext>
            </a:extLst>
          </p:cNvPr>
          <p:cNvSpPr>
            <a:spLocks noGrp="1"/>
          </p:cNvSpPr>
          <p:nvPr>
            <p:ph idx="1"/>
          </p:nvPr>
        </p:nvSpPr>
        <p:spPr>
          <a:xfrm>
            <a:off x="177800" y="1600200"/>
            <a:ext cx="11734800" cy="4851400"/>
          </a:xfrm>
        </p:spPr>
        <p:txBody>
          <a:bodyPr>
            <a:normAutofit fontScale="77500" lnSpcReduction="20000"/>
          </a:bodyPr>
          <a:lstStyle/>
          <a:p>
            <a:pPr marL="0" marR="381000" lvl="0" indent="0">
              <a:lnSpc>
                <a:spcPct val="115000"/>
              </a:lnSpc>
              <a:spcBef>
                <a:spcPts val="0"/>
              </a:spcBef>
              <a:buClr>
                <a:srgbClr val="000000"/>
              </a:buClr>
              <a:buSzPts val="1100"/>
              <a:buNone/>
            </a:pPr>
            <a:r>
              <a:rPr lang="en-US" sz="3100" i="1" dirty="0">
                <a:solidFill>
                  <a:srgbClr val="000000"/>
                </a:solidFill>
                <a:ea typeface="Roboto"/>
                <a:cs typeface="Roboto"/>
                <a:sym typeface="Roboto"/>
              </a:rPr>
              <a:t>Consent and Sexual Violence Training and Facilitator Guide: Pre</a:t>
            </a:r>
            <a:r>
              <a:rPr lang="en-US" sz="3100" i="1" dirty="0">
                <a:ea typeface="Roboto"/>
                <a:cs typeface="Roboto"/>
                <a:sym typeface="Roboto"/>
              </a:rPr>
              <a:t>venting and Responding to Sexual Violence in BC Post-Secondary Institutions</a:t>
            </a:r>
            <a:r>
              <a:rPr lang="en-US" sz="3100" dirty="0">
                <a:solidFill>
                  <a:srgbClr val="000000"/>
                </a:solidFill>
                <a:ea typeface="Roboto"/>
                <a:cs typeface="Roboto"/>
                <a:sym typeface="Roboto"/>
              </a:rPr>
              <a:t> was collaboratively created as part of the BCcampus Sexual Violence and Misconduct (SVM) Training and Resources Project.  The project was led by BCcampus and a working group </a:t>
            </a:r>
            <a:r>
              <a:rPr lang="en-US" sz="3100" dirty="0">
                <a:solidFill>
                  <a:srgbClr val="0000FF"/>
                </a:solidFill>
                <a:ea typeface="Roboto"/>
                <a:cs typeface="Roboto"/>
                <a:sym typeface="Roboto"/>
              </a:rPr>
              <a:t>[CoP1] </a:t>
            </a:r>
            <a:r>
              <a:rPr lang="en-US" sz="3100" dirty="0">
                <a:solidFill>
                  <a:srgbClr val="000000"/>
                </a:solidFill>
                <a:ea typeface="Roboto"/>
                <a:cs typeface="Roboto"/>
                <a:sym typeface="Roboto"/>
              </a:rPr>
              <a:t>of students, staff and faculty from B.C. post-secondary institutions. It is licensed under a </a:t>
            </a:r>
            <a:r>
              <a:rPr lang="en-US" sz="3100" u="sng" dirty="0">
                <a:solidFill>
                  <a:srgbClr val="0000FF"/>
                </a:solidFill>
                <a:ea typeface="Roboto"/>
                <a:cs typeface="Roboto"/>
                <a:sym typeface="Roboto"/>
                <a:hlinkClick r:id="rId2">
                  <a:extLst>
                    <a:ext uri="{A12FA001-AC4F-418D-AE19-62706E023703}">
                      <ahyp:hlinkClr xmlns:ahyp="http://schemas.microsoft.com/office/drawing/2018/hyperlinkcolor" val="tx"/>
                    </a:ext>
                  </a:extLst>
                </a:hlinkClick>
              </a:rPr>
              <a:t>Creative Commons Attribution 4.0 International license</a:t>
            </a:r>
            <a:r>
              <a:rPr lang="en-US" sz="3100" dirty="0">
                <a:solidFill>
                  <a:srgbClr val="000000"/>
                </a:solidFill>
                <a:ea typeface="Roboto"/>
                <a:cs typeface="Roboto"/>
                <a:sym typeface="Roboto"/>
              </a:rPr>
              <a:t>,</a:t>
            </a:r>
            <a:r>
              <a:rPr lang="en-US" sz="3100" dirty="0">
                <a:solidFill>
                  <a:srgbClr val="222222"/>
                </a:solidFill>
                <a:ea typeface="Roboto"/>
                <a:cs typeface="Roboto"/>
                <a:sym typeface="Roboto"/>
              </a:rPr>
              <a:t> except where otherwise noted.</a:t>
            </a:r>
          </a:p>
          <a:p>
            <a:pPr marL="381000" marR="381000" lvl="0" indent="0">
              <a:lnSpc>
                <a:spcPct val="115000"/>
              </a:lnSpc>
              <a:spcBef>
                <a:spcPts val="0"/>
              </a:spcBef>
              <a:buClr>
                <a:srgbClr val="000000"/>
              </a:buClr>
              <a:buSzPts val="1100"/>
              <a:buNone/>
            </a:pPr>
            <a:endParaRPr lang="en-US" sz="3100" dirty="0">
              <a:solidFill>
                <a:srgbClr val="222222"/>
              </a:solidFill>
              <a:ea typeface="Roboto"/>
              <a:cs typeface="Roboto"/>
              <a:sym typeface="Roboto"/>
            </a:endParaRPr>
          </a:p>
          <a:p>
            <a:pPr marL="0" marR="381000" lvl="0" indent="0">
              <a:lnSpc>
                <a:spcPct val="115000"/>
              </a:lnSpc>
              <a:spcBef>
                <a:spcPts val="0"/>
              </a:spcBef>
              <a:buClr>
                <a:srgbClr val="000000"/>
              </a:buClr>
              <a:buSzPts val="1100"/>
              <a:buNone/>
            </a:pPr>
            <a:r>
              <a:rPr lang="en-US" sz="3100" dirty="0">
                <a:solidFill>
                  <a:srgbClr val="000000"/>
                </a:solidFill>
                <a:ea typeface="Roboto"/>
                <a:cs typeface="Roboto"/>
                <a:sym typeface="Roboto"/>
              </a:rPr>
              <a:t>This training and associated facilitation guide is an adaptation of Jumpstart Students (2019 &amp; 2020) copyright © held by the University of British Columbia Okanagan. It was shared under a Memorandum of Understanding with BCcampus to be adapted as an open education resource (OER) for the B.C. post-secondary education sector. It is the result of the BCcampus (SVM) Training and Resources Project</a:t>
            </a:r>
            <a:r>
              <a:rPr lang="en-US" sz="3100" dirty="0">
                <a:solidFill>
                  <a:srgbClr val="222222"/>
                </a:solidFill>
                <a:ea typeface="Roboto"/>
                <a:cs typeface="Roboto"/>
                <a:sym typeface="Roboto"/>
              </a:rPr>
              <a:t> funded by the B.C. Ministry of Advanced Education and Skills Training (AEST). </a:t>
            </a:r>
            <a:endParaRPr lang="en-CA" sz="3100" dirty="0"/>
          </a:p>
        </p:txBody>
      </p:sp>
    </p:spTree>
    <p:extLst>
      <p:ext uri="{BB962C8B-B14F-4D97-AF65-F5344CB8AC3E}">
        <p14:creationId xmlns:p14="http://schemas.microsoft.com/office/powerpoint/2010/main" val="1114258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7E47-9F85-C247-9495-1D36E2161BB2}"/>
              </a:ext>
            </a:extLst>
          </p:cNvPr>
          <p:cNvSpPr>
            <a:spLocks noGrp="1"/>
          </p:cNvSpPr>
          <p:nvPr>
            <p:ph type="title"/>
          </p:nvPr>
        </p:nvSpPr>
        <p:spPr>
          <a:xfrm>
            <a:off x="-1" y="0"/>
            <a:ext cx="12192001" cy="1322553"/>
          </a:xfrm>
        </p:spPr>
        <p:txBody>
          <a:bodyPr/>
          <a:lstStyle/>
          <a:p>
            <a:r>
              <a:rPr lang="en-CA" dirty="0"/>
              <a:t>Acknowledgements</a:t>
            </a:r>
          </a:p>
        </p:txBody>
      </p:sp>
      <p:sp>
        <p:nvSpPr>
          <p:cNvPr id="3" name="Content Placeholder 2">
            <a:extLst>
              <a:ext uri="{FF2B5EF4-FFF2-40B4-BE49-F238E27FC236}">
                <a16:creationId xmlns:a16="http://schemas.microsoft.com/office/drawing/2014/main" id="{5D09B40B-95AC-074D-9550-8D9FB65B03AA}"/>
              </a:ext>
            </a:extLst>
          </p:cNvPr>
          <p:cNvSpPr>
            <a:spLocks noGrp="1"/>
          </p:cNvSpPr>
          <p:nvPr>
            <p:ph sz="half" idx="1"/>
          </p:nvPr>
        </p:nvSpPr>
        <p:spPr>
          <a:xfrm>
            <a:off x="279400" y="1825625"/>
            <a:ext cx="11379200" cy="3822876"/>
          </a:xfrm>
        </p:spPr>
        <p:txBody>
          <a:bodyPr>
            <a:noAutofit/>
          </a:bodyPr>
          <a:lstStyle/>
          <a:p>
            <a:pPr marL="0" indent="0">
              <a:lnSpc>
                <a:spcPct val="115000"/>
              </a:lnSpc>
              <a:spcBef>
                <a:spcPts val="0"/>
              </a:spcBef>
              <a:buClr>
                <a:srgbClr val="000000"/>
              </a:buClr>
              <a:buSzPts val="1100"/>
              <a:buNone/>
            </a:pPr>
            <a:r>
              <a:rPr lang="en-US" sz="2400" dirty="0">
                <a:solidFill>
                  <a:srgbClr val="000000"/>
                </a:solidFill>
                <a:ea typeface="Roboto"/>
                <a:cs typeface="Roboto"/>
                <a:sym typeface="Roboto"/>
              </a:rPr>
              <a:t>This adaptation includes the following changes and additions which are © 2021 by the SVM Training Development Team [Dev1] </a:t>
            </a:r>
            <a:r>
              <a:rPr lang="en-US" sz="2400" dirty="0">
                <a:solidFill>
                  <a:srgbClr val="222222"/>
                </a:solidFill>
                <a:ea typeface="Roboto"/>
                <a:cs typeface="Roboto"/>
                <a:sym typeface="Roboto"/>
              </a:rPr>
              <a:t>and are licensed under a </a:t>
            </a:r>
            <a:r>
              <a:rPr lang="en-US" sz="2400" u="sng" dirty="0">
                <a:solidFill>
                  <a:srgbClr val="222222"/>
                </a:solidFill>
                <a:ea typeface="Roboto"/>
                <a:cs typeface="Roboto"/>
                <a:sym typeface="Roboto"/>
                <a:hlinkClick r:id="rId2">
                  <a:extLst>
                    <a:ext uri="{A12FA001-AC4F-418D-AE19-62706E023703}">
                      <ahyp:hlinkClr xmlns:ahyp="http://schemas.microsoft.com/office/drawing/2018/hyperlinkcolor" val="tx"/>
                    </a:ext>
                  </a:extLst>
                </a:hlinkClick>
              </a:rPr>
              <a:t>CC BY 4.0 Licence</a:t>
            </a:r>
            <a:r>
              <a:rPr lang="en-US" sz="2400" dirty="0">
                <a:solidFill>
                  <a:srgbClr val="222222"/>
                </a:solidFill>
                <a:ea typeface="Roboto"/>
                <a:cs typeface="Roboto"/>
                <a:sym typeface="Roboto"/>
              </a:rPr>
              <a:t>.</a:t>
            </a:r>
          </a:p>
          <a:p>
            <a:pPr marL="0" lvl="0" indent="0">
              <a:lnSpc>
                <a:spcPct val="115000"/>
              </a:lnSpc>
              <a:spcBef>
                <a:spcPts val="0"/>
              </a:spcBef>
              <a:buClr>
                <a:srgbClr val="000000"/>
              </a:buClr>
              <a:buSzPts val="1100"/>
              <a:buNone/>
            </a:pPr>
            <a:r>
              <a:rPr lang="en-US" sz="2400" dirty="0">
                <a:solidFill>
                  <a:srgbClr val="222222"/>
                </a:solidFill>
                <a:ea typeface="Roboto"/>
                <a:cs typeface="Roboto"/>
                <a:sym typeface="Roboto"/>
              </a:rPr>
              <a:t>The enhancements made to this resource were informed by the </a:t>
            </a:r>
            <a:r>
              <a:rPr lang="en-US" sz="2400" u="sng" dirty="0">
                <a:solidFill>
                  <a:srgbClr val="1155CC"/>
                </a:solidFill>
                <a:ea typeface="Roboto"/>
                <a:cs typeface="Roboto"/>
                <a:sym typeface="Roboto"/>
                <a:hlinkClick r:id="rId3">
                  <a:extLst>
                    <a:ext uri="{A12FA001-AC4F-418D-AE19-62706E023703}">
                      <ahyp:hlinkClr xmlns:ahyp="http://schemas.microsoft.com/office/drawing/2018/hyperlinkcolor" val="tx"/>
                    </a:ext>
                  </a:extLst>
                </a:hlinkClick>
              </a:rPr>
              <a:t>Evaluating Sexualized Violence Training and Resources: A Toolkit for B.C. Post-Secondary Institutions</a:t>
            </a:r>
            <a:r>
              <a:rPr lang="en-US" sz="2400" dirty="0">
                <a:solidFill>
                  <a:srgbClr val="222222"/>
                </a:solidFill>
                <a:ea typeface="Roboto"/>
                <a:cs typeface="Roboto"/>
                <a:sym typeface="Roboto"/>
              </a:rPr>
              <a:t> developed by the SVM Training and Resources working group [CoP1].</a:t>
            </a:r>
          </a:p>
          <a:p>
            <a:pPr marL="0" lvl="0" indent="0">
              <a:lnSpc>
                <a:spcPct val="115000"/>
              </a:lnSpc>
              <a:spcBef>
                <a:spcPts val="0"/>
              </a:spcBef>
              <a:buClr>
                <a:srgbClr val="000000"/>
              </a:buClr>
              <a:buSzPts val="1100"/>
              <a:buNone/>
            </a:pPr>
            <a:endParaRPr lang="en-US" sz="2400" dirty="0">
              <a:solidFill>
                <a:srgbClr val="222222"/>
              </a:solidFill>
              <a:ea typeface="Roboto"/>
              <a:cs typeface="Roboto"/>
              <a:sym typeface="Roboto"/>
            </a:endParaRPr>
          </a:p>
          <a:p>
            <a:pPr marL="0" lvl="0" indent="0">
              <a:lnSpc>
                <a:spcPct val="100000"/>
              </a:lnSpc>
              <a:spcBef>
                <a:spcPts val="0"/>
              </a:spcBef>
              <a:buClr>
                <a:srgbClr val="000000"/>
              </a:buClr>
              <a:buSzPts val="1200"/>
              <a:buNone/>
            </a:pPr>
            <a:r>
              <a:rPr lang="en-US" sz="2400" b="1" i="1" dirty="0">
                <a:solidFill>
                  <a:srgbClr val="551561"/>
                </a:solidFill>
                <a:ea typeface="Roboto"/>
                <a:cs typeface="Roboto"/>
                <a:sym typeface="Roboto"/>
              </a:rPr>
              <a:t>Please see the Facilitator Guide that accompanies this slide deck for more information about the development of this resource</a:t>
            </a:r>
            <a:r>
              <a:rPr lang="en-US" sz="2400" b="1" dirty="0">
                <a:solidFill>
                  <a:srgbClr val="551561"/>
                </a:solidFill>
                <a:ea typeface="Roboto"/>
                <a:cs typeface="Roboto"/>
                <a:sym typeface="Roboto"/>
              </a:rPr>
              <a:t>.</a:t>
            </a:r>
            <a:endParaRPr lang="en-US" sz="2400" dirty="0">
              <a:solidFill>
                <a:srgbClr val="551561"/>
              </a:solidFill>
              <a:ea typeface="Roboto"/>
              <a:cs typeface="Roboto"/>
              <a:sym typeface="Roboto"/>
            </a:endParaRPr>
          </a:p>
        </p:txBody>
      </p:sp>
      <p:pic>
        <p:nvPicPr>
          <p:cNvPr id="5" name="Google Shape;473;p26" descr="Logo of British Columbia's Ministry of Advanced Education and Skills Training">
            <a:extLst>
              <a:ext uri="{FF2B5EF4-FFF2-40B4-BE49-F238E27FC236}">
                <a16:creationId xmlns:a16="http://schemas.microsoft.com/office/drawing/2014/main" id="{8F90D4D3-5B69-B147-85D0-0DB9F1C6518C}"/>
              </a:ext>
            </a:extLst>
          </p:cNvPr>
          <p:cNvPicPr preferRelativeResize="0">
            <a:picLocks noChangeAspect="1"/>
          </p:cNvPicPr>
          <p:nvPr/>
        </p:nvPicPr>
        <p:blipFill>
          <a:blip r:embed="rId4">
            <a:alphaModFix/>
          </a:blip>
          <a:stretch>
            <a:fillRect/>
          </a:stretch>
        </p:blipFill>
        <p:spPr>
          <a:xfrm>
            <a:off x="2348100" y="5648501"/>
            <a:ext cx="3024000" cy="1188156"/>
          </a:xfrm>
          <a:prstGeom prst="rect">
            <a:avLst/>
          </a:prstGeom>
          <a:noFill/>
          <a:ln>
            <a:noFill/>
          </a:ln>
        </p:spPr>
      </p:pic>
      <p:pic>
        <p:nvPicPr>
          <p:cNvPr id="6" name="Google Shape;472;p26" descr="Logo of BCcampus, with an outlince of the province and the tag line Learning, Doing, Leading.">
            <a:extLst>
              <a:ext uri="{FF2B5EF4-FFF2-40B4-BE49-F238E27FC236}">
                <a16:creationId xmlns:a16="http://schemas.microsoft.com/office/drawing/2014/main" id="{80CFAC74-E1C7-C440-9916-2E50379F481C}"/>
              </a:ext>
            </a:extLst>
          </p:cNvPr>
          <p:cNvPicPr preferRelativeResize="0">
            <a:picLocks noChangeAspect="1"/>
          </p:cNvPicPr>
          <p:nvPr/>
        </p:nvPicPr>
        <p:blipFill rotWithShape="1">
          <a:blip r:embed="rId5">
            <a:alphaModFix/>
          </a:blip>
          <a:srcRect/>
          <a:stretch/>
        </p:blipFill>
        <p:spPr>
          <a:xfrm>
            <a:off x="6096000" y="5922541"/>
            <a:ext cx="2412000" cy="878838"/>
          </a:xfrm>
          <a:prstGeom prst="rect">
            <a:avLst/>
          </a:prstGeom>
          <a:noFill/>
          <a:ln>
            <a:noFill/>
          </a:ln>
        </p:spPr>
      </p:pic>
    </p:spTree>
    <p:extLst>
      <p:ext uri="{BB962C8B-B14F-4D97-AF65-F5344CB8AC3E}">
        <p14:creationId xmlns:p14="http://schemas.microsoft.com/office/powerpoint/2010/main" val="19733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658F78-18C5-3745-9AC8-DEFAFAB31DDB}"/>
              </a:ext>
            </a:extLst>
          </p:cNvPr>
          <p:cNvSpPr>
            <a:spLocks noGrp="1"/>
          </p:cNvSpPr>
          <p:nvPr>
            <p:ph type="title"/>
          </p:nvPr>
        </p:nvSpPr>
        <p:spPr>
          <a:xfrm>
            <a:off x="-34060" y="6000"/>
            <a:ext cx="12188952" cy="1434415"/>
          </a:xfrm>
        </p:spPr>
        <p:txBody>
          <a:bodyPr vert="horz" lIns="91440" tIns="45720" rIns="91440" bIns="45720" rtlCol="0" anchor="b">
            <a:normAutofit/>
          </a:bodyPr>
          <a:lstStyle/>
          <a:p>
            <a:r>
              <a:rPr lang="en-US" dirty="0"/>
              <a:t>Self-Care Assessment</a:t>
            </a:r>
          </a:p>
        </p:txBody>
      </p:sp>
      <p:pic>
        <p:nvPicPr>
          <p:cNvPr id="8" name="Content Placeholder 8" descr="A wheel with nine spokes representing nine dimensions of wellness: physical, emotional, academic/career, social, creative, spiritual, environmental, financial, intellectural. The wellness wheel aligns with Indigenous perspectives on holistic approaches to health and well-being. ">
            <a:extLst>
              <a:ext uri="{FF2B5EF4-FFF2-40B4-BE49-F238E27FC236}">
                <a16:creationId xmlns:a16="http://schemas.microsoft.com/office/drawing/2014/main" id="{59C4F173-45CC-C245-AE52-937915C11143}"/>
              </a:ext>
            </a:extLst>
          </p:cNvPr>
          <p:cNvPicPr>
            <a:picLocks noChangeAspect="1"/>
          </p:cNvPicPr>
          <p:nvPr/>
        </p:nvPicPr>
        <p:blipFill rotWithShape="1">
          <a:blip r:embed="rId3"/>
          <a:srcRect t="784" b="347"/>
          <a:stretch/>
        </p:blipFill>
        <p:spPr>
          <a:xfrm>
            <a:off x="79400" y="1921940"/>
            <a:ext cx="4464000" cy="4413552"/>
          </a:xfrm>
          <a:prstGeom prst="rect">
            <a:avLst/>
          </a:prstGeom>
        </p:spPr>
      </p:pic>
      <p:sp>
        <p:nvSpPr>
          <p:cNvPr id="3" name="Content Placeholder 2">
            <a:extLst>
              <a:ext uri="{FF2B5EF4-FFF2-40B4-BE49-F238E27FC236}">
                <a16:creationId xmlns:a16="http://schemas.microsoft.com/office/drawing/2014/main" id="{367F92A0-6B98-0F46-9BF7-EA79F0309358}"/>
              </a:ext>
            </a:extLst>
          </p:cNvPr>
          <p:cNvSpPr>
            <a:spLocks noGrp="1"/>
          </p:cNvSpPr>
          <p:nvPr>
            <p:ph sz="half" idx="1"/>
          </p:nvPr>
        </p:nvSpPr>
        <p:spPr>
          <a:xfrm>
            <a:off x="4622800" y="2071316"/>
            <a:ext cx="6996707" cy="4114800"/>
          </a:xfrm>
        </p:spPr>
        <p:txBody>
          <a:bodyPr vert="horz" lIns="91440" tIns="45720" rIns="91440" bIns="45720" rtlCol="0" anchor="t">
            <a:normAutofit lnSpcReduction="10000"/>
          </a:bodyPr>
          <a:lstStyle/>
          <a:p>
            <a:pPr>
              <a:buClr>
                <a:schemeClr val="tx1"/>
              </a:buClr>
            </a:pPr>
            <a:r>
              <a:rPr lang="en-US" sz="2400" dirty="0">
                <a:sym typeface="Roboto"/>
              </a:rPr>
              <a:t>What 3 things that can help you feel grounded or calm when reading or learning about a difficult topic?</a:t>
            </a:r>
          </a:p>
          <a:p>
            <a:pPr>
              <a:buClr>
                <a:schemeClr val="tx1"/>
              </a:buClr>
            </a:pPr>
            <a:r>
              <a:rPr lang="en-US" sz="2400" dirty="0">
                <a:sym typeface="Roboto"/>
              </a:rPr>
              <a:t>Is there a </a:t>
            </a:r>
            <a:r>
              <a:rPr lang="en-US" sz="2400" dirty="0">
                <a:sym typeface="Roboto"/>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support person</a:t>
            </a:r>
            <a:r>
              <a:rPr lang="en-US" sz="2400" dirty="0">
                <a:sym typeface="Roboto"/>
              </a:rPr>
              <a:t> (friend, family member, counsellor, campus support, spiritual leader, elder, etc.) that you can turn to after this session if you are feeling overwhelmed or uncomfortable? Write their name.</a:t>
            </a:r>
          </a:p>
          <a:p>
            <a:pPr>
              <a:buClr>
                <a:schemeClr val="tx1"/>
              </a:buClr>
            </a:pPr>
            <a:r>
              <a:rPr lang="en-US" sz="2400" dirty="0">
                <a:sym typeface="Roboto"/>
              </a:rPr>
              <a:t>What is one relaxation or mindful activity you can do after the session to take care of yourself (e.g., physical movement, rest, getting creative, going outdoors, connecting with people or animals, etc.)?</a:t>
            </a:r>
          </a:p>
          <a:p>
            <a:endParaRPr lang="en-US" sz="2200" dirty="0"/>
          </a:p>
        </p:txBody>
      </p:sp>
    </p:spTree>
    <p:extLst>
      <p:ext uri="{BB962C8B-B14F-4D97-AF65-F5344CB8AC3E}">
        <p14:creationId xmlns:p14="http://schemas.microsoft.com/office/powerpoint/2010/main" val="2852734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6;gbda6a8ddfc_0_25" descr="Map of the world showing all the continents with labels for different regions in the continents. ">
            <a:extLst>
              <a:ext uri="{FF2B5EF4-FFF2-40B4-BE49-F238E27FC236}">
                <a16:creationId xmlns:a16="http://schemas.microsoft.com/office/drawing/2014/main" id="{378072F8-DFF6-8248-8F92-8B8F8D8433FC}"/>
              </a:ext>
            </a:extLst>
          </p:cNvPr>
          <p:cNvPicPr preferRelativeResize="0">
            <a:picLocks noGrp="1" noChangeAspect="1"/>
          </p:cNvPicPr>
          <p:nvPr>
            <p:ph idx="1"/>
          </p:nvPr>
        </p:nvPicPr>
        <p:blipFill rotWithShape="1">
          <a:blip r:embed="rId3">
            <a:alphaModFix/>
          </a:blip>
          <a:srcRect t="12331" b="10616"/>
          <a:stretch/>
        </p:blipFill>
        <p:spPr>
          <a:xfrm>
            <a:off x="570000" y="1180783"/>
            <a:ext cx="11052000" cy="5677217"/>
          </a:xfrm>
          <a:prstGeom prst="rect">
            <a:avLst/>
          </a:prstGeom>
          <a:noFill/>
          <a:ln>
            <a:noFill/>
          </a:ln>
        </p:spPr>
      </p:pic>
      <p:sp>
        <p:nvSpPr>
          <p:cNvPr id="2" name="Title 1">
            <a:extLst>
              <a:ext uri="{FF2B5EF4-FFF2-40B4-BE49-F238E27FC236}">
                <a16:creationId xmlns:a16="http://schemas.microsoft.com/office/drawing/2014/main" id="{A506849F-38D0-F645-A6CD-CF72E3F6AD26}"/>
              </a:ext>
            </a:extLst>
          </p:cNvPr>
          <p:cNvSpPr>
            <a:spLocks noGrp="1"/>
          </p:cNvSpPr>
          <p:nvPr>
            <p:ph type="title"/>
          </p:nvPr>
        </p:nvSpPr>
        <p:spPr>
          <a:xfrm>
            <a:off x="0" y="0"/>
            <a:ext cx="12192000" cy="1325563"/>
          </a:xfrm>
        </p:spPr>
        <p:txBody>
          <a:bodyPr/>
          <a:lstStyle/>
          <a:p>
            <a:pPr algn="ctr"/>
            <a:r>
              <a:rPr lang="en-CA" dirty="0"/>
              <a:t>Where Do You and Your Ancestors Come From?</a:t>
            </a:r>
          </a:p>
        </p:txBody>
      </p:sp>
    </p:spTree>
    <p:extLst>
      <p:ext uri="{BB962C8B-B14F-4D97-AF65-F5344CB8AC3E}">
        <p14:creationId xmlns:p14="http://schemas.microsoft.com/office/powerpoint/2010/main" val="137160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0F6F62-1356-504B-9DD4-94FDD1846215}"/>
              </a:ext>
            </a:extLst>
          </p:cNvPr>
          <p:cNvSpPr>
            <a:spLocks noGrp="1"/>
          </p:cNvSpPr>
          <p:nvPr>
            <p:ph type="title"/>
          </p:nvPr>
        </p:nvSpPr>
        <p:spPr/>
        <p:txBody>
          <a:bodyPr/>
          <a:lstStyle/>
          <a:p>
            <a:r>
              <a:rPr lang="en-CA" dirty="0"/>
              <a:t>What’s Your Comfort Level?</a:t>
            </a:r>
          </a:p>
        </p:txBody>
      </p:sp>
      <p:sp>
        <p:nvSpPr>
          <p:cNvPr id="7" name="Content Placeholder 6">
            <a:extLst>
              <a:ext uri="{FF2B5EF4-FFF2-40B4-BE49-F238E27FC236}">
                <a16:creationId xmlns:a16="http://schemas.microsoft.com/office/drawing/2014/main" id="{BCDBBB5A-67CF-DB4E-A3E3-F6ECDD26B0E0}"/>
              </a:ext>
            </a:extLst>
          </p:cNvPr>
          <p:cNvSpPr>
            <a:spLocks noGrp="1"/>
          </p:cNvSpPr>
          <p:nvPr>
            <p:ph sz="half" idx="1"/>
          </p:nvPr>
        </p:nvSpPr>
        <p:spPr>
          <a:xfrm>
            <a:off x="380998" y="1686479"/>
            <a:ext cx="3336237" cy="1653069"/>
          </a:xfrm>
        </p:spPr>
        <p:txBody>
          <a:bodyPr>
            <a:normAutofit fontScale="92500" lnSpcReduction="10000"/>
          </a:bodyPr>
          <a:lstStyle/>
          <a:p>
            <a:pPr marL="0" indent="0">
              <a:buNone/>
            </a:pPr>
            <a:r>
              <a:rPr lang="en-US" sz="3200" dirty="0">
                <a:ea typeface="Roboto"/>
                <a:cs typeface="Roboto"/>
                <a:sym typeface="Roboto"/>
              </a:rPr>
              <a:t>Where do you place yourself in terms of discussing sexual violence?</a:t>
            </a:r>
          </a:p>
          <a:p>
            <a:endParaRPr lang="en-CA" dirty="0"/>
          </a:p>
        </p:txBody>
      </p:sp>
      <p:grpSp>
        <p:nvGrpSpPr>
          <p:cNvPr id="23" name="Group 22" descr="A graph with four quandrants created by the intersction of a vertical axis that moves from Lots of knowledge at the top to Very little knowledge at the bottom and the horizontal axis that moves from the left labelled High comfort to the right labelled Low comfort. ">
            <a:extLst>
              <a:ext uri="{FF2B5EF4-FFF2-40B4-BE49-F238E27FC236}">
                <a16:creationId xmlns:a16="http://schemas.microsoft.com/office/drawing/2014/main" id="{E48275CA-29F8-224D-8F13-FD36B1470136}"/>
              </a:ext>
            </a:extLst>
          </p:cNvPr>
          <p:cNvGrpSpPr/>
          <p:nvPr/>
        </p:nvGrpSpPr>
        <p:grpSpPr>
          <a:xfrm>
            <a:off x="3061250" y="1649896"/>
            <a:ext cx="7680101" cy="4655979"/>
            <a:chOff x="3061250" y="1649896"/>
            <a:chExt cx="7680101" cy="4655979"/>
          </a:xfrm>
        </p:grpSpPr>
        <p:cxnSp>
          <p:nvCxnSpPr>
            <p:cNvPr id="10" name="Straight Connector 9">
              <a:extLst>
                <a:ext uri="{FF2B5EF4-FFF2-40B4-BE49-F238E27FC236}">
                  <a16:creationId xmlns:a16="http://schemas.microsoft.com/office/drawing/2014/main" id="{A75EECAF-300D-D74C-B7C7-3379137C4255}"/>
                </a:ext>
              </a:extLst>
            </p:cNvPr>
            <p:cNvCxnSpPr>
              <a:cxnSpLocks/>
            </p:cNvCxnSpPr>
            <p:nvPr/>
          </p:nvCxnSpPr>
          <p:spPr>
            <a:xfrm>
              <a:off x="6943079" y="2126974"/>
              <a:ext cx="0" cy="3597966"/>
            </a:xfrm>
            <a:prstGeom prst="line">
              <a:avLst/>
            </a:prstGeom>
            <a:ln w="76200">
              <a:solidFill>
                <a:srgbClr val="746183"/>
              </a:solidFill>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4AD86C58-6950-034A-8A97-D06AC8B18BC0}"/>
                </a:ext>
              </a:extLst>
            </p:cNvPr>
            <p:cNvCxnSpPr>
              <a:cxnSpLocks/>
            </p:cNvCxnSpPr>
            <p:nvPr/>
          </p:nvCxnSpPr>
          <p:spPr>
            <a:xfrm flipH="1">
              <a:off x="5148470" y="3875266"/>
              <a:ext cx="3597966" cy="0"/>
            </a:xfrm>
            <a:prstGeom prst="line">
              <a:avLst/>
            </a:prstGeom>
            <a:ln w="76200">
              <a:solidFill>
                <a:srgbClr val="746183"/>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8641DEBE-6099-F64E-A7E7-B6173624FB34}"/>
                </a:ext>
              </a:extLst>
            </p:cNvPr>
            <p:cNvSpPr txBox="1"/>
            <p:nvPr/>
          </p:nvSpPr>
          <p:spPr>
            <a:xfrm>
              <a:off x="3061250" y="3657600"/>
              <a:ext cx="1948072" cy="457201"/>
            </a:xfrm>
            <a:prstGeom prst="rect">
              <a:avLst/>
            </a:prstGeom>
            <a:noFill/>
          </p:spPr>
          <p:txBody>
            <a:bodyPr wrap="square" rtlCol="0">
              <a:spAutoFit/>
            </a:bodyPr>
            <a:lstStyle/>
            <a:p>
              <a:r>
                <a:rPr lang="en-CA" sz="2400" dirty="0"/>
                <a:t>High comfort</a:t>
              </a:r>
            </a:p>
          </p:txBody>
        </p:sp>
        <p:sp>
          <p:nvSpPr>
            <p:cNvPr id="3" name="TextBox 2">
              <a:extLst>
                <a:ext uri="{FF2B5EF4-FFF2-40B4-BE49-F238E27FC236}">
                  <a16:creationId xmlns:a16="http://schemas.microsoft.com/office/drawing/2014/main" id="{18BED27D-716E-894A-AB68-797482428619}"/>
                </a:ext>
              </a:extLst>
            </p:cNvPr>
            <p:cNvSpPr txBox="1"/>
            <p:nvPr/>
          </p:nvSpPr>
          <p:spPr>
            <a:xfrm>
              <a:off x="8984973" y="3637722"/>
              <a:ext cx="1756378" cy="461665"/>
            </a:xfrm>
            <a:prstGeom prst="rect">
              <a:avLst/>
            </a:prstGeom>
            <a:noFill/>
          </p:spPr>
          <p:txBody>
            <a:bodyPr wrap="none" rtlCol="0">
              <a:spAutoFit/>
            </a:bodyPr>
            <a:lstStyle/>
            <a:p>
              <a:r>
                <a:rPr lang="en-CA" sz="2400" dirty="0"/>
                <a:t>Low comfort</a:t>
              </a:r>
            </a:p>
          </p:txBody>
        </p:sp>
        <p:sp>
          <p:nvSpPr>
            <p:cNvPr id="8" name="TextBox 7">
              <a:extLst>
                <a:ext uri="{FF2B5EF4-FFF2-40B4-BE49-F238E27FC236}">
                  <a16:creationId xmlns:a16="http://schemas.microsoft.com/office/drawing/2014/main" id="{0328625B-C091-1D4D-8FFF-81683445296F}"/>
                </a:ext>
              </a:extLst>
            </p:cNvPr>
            <p:cNvSpPr txBox="1"/>
            <p:nvPr/>
          </p:nvSpPr>
          <p:spPr>
            <a:xfrm>
              <a:off x="5526156" y="5844210"/>
              <a:ext cx="2814040" cy="461665"/>
            </a:xfrm>
            <a:prstGeom prst="rect">
              <a:avLst/>
            </a:prstGeom>
            <a:noFill/>
          </p:spPr>
          <p:txBody>
            <a:bodyPr wrap="none" rtlCol="0">
              <a:spAutoFit/>
            </a:bodyPr>
            <a:lstStyle/>
            <a:p>
              <a:r>
                <a:rPr lang="en-CA" sz="2400" dirty="0"/>
                <a:t>Very little knowledge</a:t>
              </a:r>
            </a:p>
          </p:txBody>
        </p:sp>
        <p:sp>
          <p:nvSpPr>
            <p:cNvPr id="9" name="TextBox 8">
              <a:extLst>
                <a:ext uri="{FF2B5EF4-FFF2-40B4-BE49-F238E27FC236}">
                  <a16:creationId xmlns:a16="http://schemas.microsoft.com/office/drawing/2014/main" id="{E9D5FEE2-44F7-2240-BB13-96784D275013}"/>
                </a:ext>
              </a:extLst>
            </p:cNvPr>
            <p:cNvSpPr txBox="1"/>
            <p:nvPr/>
          </p:nvSpPr>
          <p:spPr>
            <a:xfrm>
              <a:off x="5605671" y="1649896"/>
              <a:ext cx="2457148" cy="461665"/>
            </a:xfrm>
            <a:prstGeom prst="rect">
              <a:avLst/>
            </a:prstGeom>
            <a:noFill/>
          </p:spPr>
          <p:txBody>
            <a:bodyPr wrap="none" rtlCol="0">
              <a:spAutoFit/>
            </a:bodyPr>
            <a:lstStyle/>
            <a:p>
              <a:r>
                <a:rPr lang="en-CA" sz="2400" dirty="0"/>
                <a:t>Lots of knowledge</a:t>
              </a:r>
            </a:p>
          </p:txBody>
        </p:sp>
      </p:grpSp>
    </p:spTree>
    <p:extLst>
      <p:ext uri="{BB962C8B-B14F-4D97-AF65-F5344CB8AC3E}">
        <p14:creationId xmlns:p14="http://schemas.microsoft.com/office/powerpoint/2010/main" val="289503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6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63644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C9C549-5075-6C49-9D49-F21B97566F73}"/>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4900" dirty="0"/>
              <a:t>How Would You Define Sexual Violence?</a:t>
            </a:r>
          </a:p>
        </p:txBody>
      </p:sp>
      <p:pic>
        <p:nvPicPr>
          <p:cNvPr id="4" name="Google Shape;195;gbda6a8ddfc_0_56">
            <a:extLst>
              <a:ext uri="{FF2B5EF4-FFF2-40B4-BE49-F238E27FC236}">
                <a16:creationId xmlns:a16="http://schemas.microsoft.com/office/drawing/2014/main" id="{1164157F-6759-D640-926F-66F0842C305A}"/>
              </a:ext>
              <a:ext uri="{C183D7F6-B498-43B3-948B-1728B52AA6E4}">
                <adec:decorative xmlns:adec="http://schemas.microsoft.com/office/drawing/2017/decorative" val="1"/>
              </a:ext>
            </a:extLst>
          </p:cNvPr>
          <p:cNvPicPr preferRelativeResize="0">
            <a:picLocks/>
          </p:cNvPicPr>
          <p:nvPr/>
        </p:nvPicPr>
        <p:blipFill rotWithShape="1">
          <a:blip r:embed="rId3"/>
          <a:srcRect t="17414" r="1" b="34404"/>
          <a:stretch/>
        </p:blipFill>
        <p:spPr>
          <a:xfrm>
            <a:off x="243840" y="256540"/>
            <a:ext cx="11704320" cy="3764276"/>
          </a:xfrm>
          <a:prstGeom prst="rect">
            <a:avLst/>
          </a:prstGeom>
          <a:noFill/>
        </p:spPr>
      </p:pic>
    </p:spTree>
    <p:extLst>
      <p:ext uri="{BB962C8B-B14F-4D97-AF65-F5344CB8AC3E}">
        <p14:creationId xmlns:p14="http://schemas.microsoft.com/office/powerpoint/2010/main" val="260311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6BC1-7A1A-2340-99A0-AEF675022737}"/>
              </a:ext>
            </a:extLst>
          </p:cNvPr>
          <p:cNvSpPr>
            <a:spLocks noGrp="1"/>
          </p:cNvSpPr>
          <p:nvPr>
            <p:ph type="title"/>
          </p:nvPr>
        </p:nvSpPr>
        <p:spPr/>
        <p:txBody>
          <a:bodyPr/>
          <a:lstStyle/>
          <a:p>
            <a:r>
              <a:rPr lang="en-CA" dirty="0"/>
              <a:t>Sexual Violence Is:</a:t>
            </a:r>
          </a:p>
        </p:txBody>
      </p:sp>
      <p:sp>
        <p:nvSpPr>
          <p:cNvPr id="3" name="Content Placeholder 2">
            <a:extLst>
              <a:ext uri="{FF2B5EF4-FFF2-40B4-BE49-F238E27FC236}">
                <a16:creationId xmlns:a16="http://schemas.microsoft.com/office/drawing/2014/main" id="{6C11AF99-32E0-6D4A-A46C-978C78E92451}"/>
              </a:ext>
            </a:extLst>
          </p:cNvPr>
          <p:cNvSpPr>
            <a:spLocks noGrp="1"/>
          </p:cNvSpPr>
          <p:nvPr>
            <p:ph idx="1"/>
          </p:nvPr>
        </p:nvSpPr>
        <p:spPr/>
        <p:txBody>
          <a:bodyPr>
            <a:normAutofit/>
          </a:bodyPr>
          <a:lstStyle/>
          <a:p>
            <a:pPr>
              <a:buClr>
                <a:schemeClr val="tx1"/>
              </a:buClr>
            </a:pPr>
            <a:r>
              <a:rPr lang="en-US" dirty="0"/>
              <a:t>Sexual harassment</a:t>
            </a:r>
          </a:p>
          <a:p>
            <a:pPr>
              <a:buClr>
                <a:schemeClr val="tx1"/>
              </a:buClr>
            </a:pPr>
            <a:r>
              <a:rPr lang="en-US" dirty="0">
                <a:sym typeface="Roboto"/>
              </a:rPr>
              <a:t>Stalking</a:t>
            </a:r>
          </a:p>
          <a:p>
            <a:pPr>
              <a:buClr>
                <a:schemeClr val="tx1"/>
              </a:buClr>
            </a:pPr>
            <a:r>
              <a:rPr lang="en-US" dirty="0"/>
              <a:t>Voyeurism</a:t>
            </a:r>
          </a:p>
          <a:p>
            <a:pPr>
              <a:buClr>
                <a:schemeClr val="tx1"/>
              </a:buClr>
            </a:pPr>
            <a:r>
              <a:rPr lang="en-US" dirty="0"/>
              <a:t>Sexual assault</a:t>
            </a:r>
          </a:p>
          <a:p>
            <a:pPr>
              <a:buClr>
                <a:schemeClr val="tx1"/>
              </a:buClr>
            </a:pPr>
            <a:r>
              <a:rPr lang="en-US" dirty="0"/>
              <a:t>Sexual exploitation</a:t>
            </a:r>
          </a:p>
          <a:p>
            <a:pPr>
              <a:buClr>
                <a:schemeClr val="tx1"/>
              </a:buClr>
            </a:pPr>
            <a:r>
              <a:rPr lang="en-US" dirty="0">
                <a:sym typeface="Roboto"/>
              </a:rPr>
              <a:t>Stealthing</a:t>
            </a:r>
            <a:endParaRPr lang="en-US" dirty="0"/>
          </a:p>
          <a:p>
            <a:pPr>
              <a:buClr>
                <a:schemeClr val="tx1"/>
              </a:buClr>
            </a:pPr>
            <a:r>
              <a:rPr lang="en-US" dirty="0"/>
              <a:t>Indecent exposure</a:t>
            </a:r>
          </a:p>
          <a:p>
            <a:pPr>
              <a:buClr>
                <a:schemeClr val="tx1"/>
              </a:buClr>
            </a:pPr>
            <a:r>
              <a:rPr lang="en-US" dirty="0">
                <a:sym typeface="Roboto"/>
              </a:rPr>
              <a:t>Distribution of sexually explicit photographs or videos</a:t>
            </a:r>
          </a:p>
          <a:p>
            <a:endParaRPr lang="en-CA" dirty="0"/>
          </a:p>
        </p:txBody>
      </p:sp>
    </p:spTree>
    <p:extLst>
      <p:ext uri="{BB962C8B-B14F-4D97-AF65-F5344CB8AC3E}">
        <p14:creationId xmlns:p14="http://schemas.microsoft.com/office/powerpoint/2010/main" val="3580482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321</TotalTime>
  <Words>7777</Words>
  <Application>Microsoft Macintosh PowerPoint</Application>
  <PresentationFormat>Widescreen</PresentationFormat>
  <Paragraphs>511</Paragraphs>
  <Slides>45</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Calibri Light</vt:lpstr>
      <vt:lpstr>Roboto</vt:lpstr>
      <vt:lpstr>Calibri</vt:lpstr>
      <vt:lpstr>Arial</vt:lpstr>
      <vt:lpstr>Office Theme</vt:lpstr>
      <vt:lpstr>Consent &amp; Sexual Violence</vt:lpstr>
      <vt:lpstr>Territory Acknowledgment</vt:lpstr>
      <vt:lpstr>Workshop Overview</vt:lpstr>
      <vt:lpstr>Group Agreement</vt:lpstr>
      <vt:lpstr>Self-Care Assessment</vt:lpstr>
      <vt:lpstr>Where Do You and Your Ancestors Come From?</vt:lpstr>
      <vt:lpstr>What’s Your Comfort Level?</vt:lpstr>
      <vt:lpstr>How Would You Define Sexual Violence?</vt:lpstr>
      <vt:lpstr>Sexual Violence Is:</vt:lpstr>
      <vt:lpstr>Sexual Violence in Post-Secondary Institutions</vt:lpstr>
      <vt:lpstr>What is Consent?</vt:lpstr>
      <vt:lpstr>Thomas King: All My Relations</vt:lpstr>
      <vt:lpstr>Thomas King: All My Relations (cont.)</vt:lpstr>
      <vt:lpstr>Relationships and Sexual Violence</vt:lpstr>
      <vt:lpstr>Colonial Violence and Sexual Violence</vt:lpstr>
      <vt:lpstr>Power and Control</vt:lpstr>
      <vt:lpstr>Break Time</vt:lpstr>
      <vt:lpstr>Let’s Define Consent</vt:lpstr>
      <vt:lpstr>Consent and Sexual Violence in the Law</vt:lpstr>
      <vt:lpstr>Age of Consent in Canada</vt:lpstr>
      <vt:lpstr>Consent Is Not:</vt:lpstr>
      <vt:lpstr>Consent Is:</vt:lpstr>
      <vt:lpstr>Consent: Have the Conversation (Video)</vt:lpstr>
      <vt:lpstr>Let’s Talk About Consent (Video)</vt:lpstr>
      <vt:lpstr>Consent (Video)</vt:lpstr>
      <vt:lpstr>Consent Tea (Video)</vt:lpstr>
      <vt:lpstr>Reflection</vt:lpstr>
      <vt:lpstr>Social Scripts</vt:lpstr>
      <vt:lpstr>Building Communities of Consent</vt:lpstr>
      <vt:lpstr>Activity: Scenarios</vt:lpstr>
      <vt:lpstr>Scenario 1</vt:lpstr>
      <vt:lpstr>Scenario 2</vt:lpstr>
      <vt:lpstr>Scenario 3</vt:lpstr>
      <vt:lpstr>Scenario 4</vt:lpstr>
      <vt:lpstr>Large Group Debrief</vt:lpstr>
      <vt:lpstr>Reflection: Actions To Take</vt:lpstr>
      <vt:lpstr>Community Actions</vt:lpstr>
      <vt:lpstr>Resources for Survivors of Sexual Violence</vt:lpstr>
      <vt:lpstr>References 1</vt:lpstr>
      <vt:lpstr>References 2</vt:lpstr>
      <vt:lpstr>References 3</vt:lpstr>
      <vt:lpstr>References 4</vt:lpstr>
      <vt:lpstr>Images</vt:lpstr>
      <vt:lpstr>Acknowledgments 1</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Elizabeth Warwick</cp:lastModifiedBy>
  <cp:revision>92</cp:revision>
  <dcterms:created xsi:type="dcterms:W3CDTF">2017-10-12T21:25:20Z</dcterms:created>
  <dcterms:modified xsi:type="dcterms:W3CDTF">2022-01-10T23:24:52Z</dcterms:modified>
</cp:coreProperties>
</file>