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7" r:id="rId1"/>
  </p:sldMasterIdLst>
  <p:notesMasterIdLst>
    <p:notesMasterId r:id="rId47"/>
  </p:notesMasterIdLst>
  <p:sldIdLst>
    <p:sldId id="256" r:id="rId2"/>
    <p:sldId id="307" r:id="rId3"/>
    <p:sldId id="308" r:id="rId4"/>
    <p:sldId id="309" r:id="rId5"/>
    <p:sldId id="310" r:id="rId6"/>
    <p:sldId id="312" r:id="rId7"/>
    <p:sldId id="311" r:id="rId8"/>
    <p:sldId id="313" r:id="rId9"/>
    <p:sldId id="346" r:id="rId10"/>
    <p:sldId id="314" r:id="rId11"/>
    <p:sldId id="347" r:id="rId12"/>
    <p:sldId id="360" r:id="rId13"/>
    <p:sldId id="359" r:id="rId14"/>
    <p:sldId id="361" r:id="rId15"/>
    <p:sldId id="358" r:id="rId16"/>
    <p:sldId id="350" r:id="rId17"/>
    <p:sldId id="316" r:id="rId18"/>
    <p:sldId id="318" r:id="rId19"/>
    <p:sldId id="319" r:id="rId20"/>
    <p:sldId id="288" r:id="rId21"/>
    <p:sldId id="351" r:id="rId22"/>
    <p:sldId id="353" r:id="rId23"/>
    <p:sldId id="349" r:id="rId24"/>
    <p:sldId id="321" r:id="rId25"/>
    <p:sldId id="322" r:id="rId26"/>
    <p:sldId id="352" r:id="rId27"/>
    <p:sldId id="354" r:id="rId28"/>
    <p:sldId id="325" r:id="rId29"/>
    <p:sldId id="355" r:id="rId30"/>
    <p:sldId id="327" r:id="rId31"/>
    <p:sldId id="330" r:id="rId32"/>
    <p:sldId id="331" r:id="rId33"/>
    <p:sldId id="332" r:id="rId34"/>
    <p:sldId id="348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2" r:id="rId44"/>
    <p:sldId id="341" r:id="rId45"/>
    <p:sldId id="329" r:id="rId4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 Kelown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FFFFFF"/>
    <a:srgbClr val="00A5E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 autoAdjust="0"/>
    <p:restoredTop sz="96115" autoAdjust="0"/>
  </p:normalViewPr>
  <p:slideViewPr>
    <p:cSldViewPr snapToGrid="0">
      <p:cViewPr varScale="1">
        <p:scale>
          <a:sx n="96" d="100"/>
          <a:sy n="96" d="100"/>
        </p:scale>
        <p:origin x="1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5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6E6A8-0298-884A-A22F-D279AF786BB1}" type="datetimeFigureOut">
              <a:rPr lang="en-IS" smtClean="0"/>
              <a:t>03/09/2021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D535-17E6-274D-B6F0-D0DDB2F43649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2635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0256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9431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40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9030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8160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5907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10823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0552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2130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0234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9015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46295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51494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29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5362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33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44241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34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92510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37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42776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39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22374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41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87273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44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22354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45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2740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9989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4684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3028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1945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6762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6275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D535-17E6-274D-B6F0-D0DDB2F43649}" type="slidenum">
              <a:rPr lang="en-IS" smtClean="0"/>
              <a:t>12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7380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B6A9-35E4-3F40-8B70-043CC4A5D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43000"/>
            <a:ext cx="12192000" cy="22860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Click to edit Master title style5</a:t>
            </a:r>
            <a:endParaRPr lang="en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FF148-AEF9-C649-B6D5-FEACE8491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1600200"/>
          </a:xfrm>
          <a:solidFill>
            <a:srgbClr val="00A5E6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CDA8DEA-8EF7-4E26-9339-0C3533C9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408579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CAD-4E93-FE4B-B839-139A813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C39C0-986A-CF48-BDC2-BB0E102BC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71BD5-9A05-459D-B9E7-C3302637F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6838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1F73F-0ADB-EC46-AC84-F55244F1D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59BAA-0E66-604D-B50F-00749481B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D6BACB-1234-42D7-9E9C-96CE51B4C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407043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0ABF-1A5E-6341-9D85-B2F22D0A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5B49-2EB5-D942-A08C-81F00A97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800"/>
            </a:lvl4pPr>
            <a:lvl5pPr>
              <a:lnSpc>
                <a:spcPct val="100000"/>
              </a:lnSpc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B69A4E-4D09-4956-BE3D-7F463199E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418614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DF97-5C7B-5741-97C4-E602A1CD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2743200"/>
          </a:xfrm>
        </p:spPr>
        <p:txBody>
          <a:bodyPr tIns="45720" anchor="ctr" anchorCtr="0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71354-08BC-7044-9EE3-960908A63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4801"/>
            <a:ext cx="10515600" cy="19748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697919-C3FB-43CA-8FCD-797172527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235514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9941-11C0-3A47-A343-880422FD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FEAD-FCA5-064D-89D7-A33551069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CED8-6258-A840-A69D-80DC95E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736491-963E-46AE-A7D6-7C6222F7CBC1}"/>
              </a:ext>
            </a:extLst>
          </p:cNvPr>
          <p:cNvSpPr txBox="1">
            <a:spLocks/>
          </p:cNvSpPr>
          <p:nvPr userDrawn="1"/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Capacity to Connect: Supporting Students’ Mental Health and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772-10D6-144B-B572-F0ED1133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4E278-BD04-754C-A711-0531F75E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91440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0D821-0FE9-E145-83D8-2422C4401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476A8-2B02-3946-9DDD-40579BBFE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914400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049FF-E35A-8946-A041-BA673D3CE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E2B0DD-F17B-4A0A-93C3-0AAE382A9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250591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E8AF-5752-AA47-9C65-BD08E151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CC640-F6FE-4EBB-85EC-FEDF468E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8636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A4F8-E05A-46CF-BE99-4C4D4496B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635456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2661-CF4A-CE4B-BC4C-8A8F5B7C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228600" rIns="228600" anchor="ctr" anchorCtr="0"/>
          <a:lstStyle>
            <a:lvl1pPr marL="0" indent="0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D638-139E-F94A-8AE6-3D242E97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5B177-1FD1-164A-AEAF-668FC886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tIns="118872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5D8D4D-8CB7-4084-B43C-FF1F9BCDC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912101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BB66C-03E0-2A4D-B87C-11EDD19DB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CD5A40-4D96-499C-A94C-15E53D0D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228600" rIns="228600" anchor="ctr" anchorCtr="0"/>
          <a:lstStyle>
            <a:lvl1pPr marL="0" indent="0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49CB3A-C7BF-43CF-A695-3EA65EC37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tIns="118872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21C9010-94A5-4828-AE5F-5475F88B1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6164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56363-1FE6-8E4E-B285-3C1378FA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A5E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22153-D1B9-0A4A-8F25-AE568F12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105156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A89CBA-DF88-43A9-B41A-6F3203EAD908}"/>
              </a:ext>
            </a:extLst>
          </p:cNvPr>
          <p:cNvCxnSpPr/>
          <p:nvPr userDrawn="1"/>
        </p:nvCxnSpPr>
        <p:spPr>
          <a:xfrm>
            <a:off x="838200" y="6253018"/>
            <a:ext cx="10515600" cy="0"/>
          </a:xfrm>
          <a:prstGeom prst="line">
            <a:avLst/>
          </a:prstGeom>
          <a:ln>
            <a:solidFill>
              <a:srgbClr val="00A5E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AF2640-F811-4CCD-887B-BFF712A603E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7F1E4F-1CFF-5643-939E-217C01CDF56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1BA6EE-B069-4884-82A3-61FDF67DF2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356350"/>
            <a:ext cx="1003837" cy="36576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CAA19CE-8D83-43EC-BC1D-CDE79DA4B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4118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dt="0"/>
  <p:txStyles>
    <p:titleStyle>
      <a:lvl1pPr marL="738188"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vwgu369J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racticing-Empathy." TargetMode="External"/><Relationship Id="rId13" Type="http://schemas.openxmlformats.org/officeDocument/2006/relationships/hyperlink" Target="https://commons.wikimedia.org/wiki/File:Diversity_speech_bubble_icons.svg" TargetMode="External"/><Relationship Id="rId3" Type="http://schemas.openxmlformats.org/officeDocument/2006/relationships/hyperlink" Target="https://commons.wikimedia.org/wiki/File:Sunrise_at_Okeover_Arm_in_British_Columbia,_Canada.jpg" TargetMode="External"/><Relationship Id="rId7" Type="http://schemas.openxmlformats.org/officeDocument/2006/relationships/hyperlink" Target="http://www.mingraphy.com/" TargetMode="External"/><Relationship Id="rId12" Type="http://schemas.openxmlformats.org/officeDocument/2006/relationships/hyperlink" Target="https://creativecommons.org/publicdomain/zero/1.0/deed.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2283668&amp;i=2283668" TargetMode="External"/><Relationship Id="rId11" Type="http://schemas.openxmlformats.org/officeDocument/2006/relationships/hyperlink" Target="https://commons.wikimedia.org/wiki/File:Lotus_flower_(978659).jpg" TargetMode="External"/><Relationship Id="rId5" Type="http://schemas.openxmlformats.org/officeDocument/2006/relationships/hyperlink" Target="https://creativecommons.org/licenses/by-sa/4.0/deed.en" TargetMode="External"/><Relationship Id="rId10" Type="http://schemas.openxmlformats.org/officeDocument/2006/relationships/hyperlink" Target="https://commons.wikimedia.org/wiki/File:Lotus_flower_(978659)." TargetMode="External"/><Relationship Id="rId4" Type="http://schemas.openxmlformats.org/officeDocument/2006/relationships/hyperlink" Target="https://en.wikipedia.org/wiki/en:Creative_Commons" TargetMode="External"/><Relationship Id="rId9" Type="http://schemas.openxmlformats.org/officeDocument/2006/relationships/hyperlink" Target="https://commons.wikimedia.org/wiki/File:Practicing-Empathy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bpp-pcpe.phac-aspc.gc.ca/public-health-topics/mental-health-and-welln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CBE8894-61E9-421B-AEE9-079D39736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8" b="4282"/>
          <a:stretch/>
        </p:blipFill>
        <p:spPr>
          <a:xfrm>
            <a:off x="-12472" y="1"/>
            <a:ext cx="12204472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DBB2603-EBAF-4EAB-A26C-CDB7E8F3D9D2}"/>
              </a:ext>
            </a:extLst>
          </p:cNvPr>
          <p:cNvSpPr/>
          <p:nvPr/>
        </p:nvSpPr>
        <p:spPr>
          <a:xfrm>
            <a:off x="0" y="1051560"/>
            <a:ext cx="7393770" cy="373379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5FC79E-12A8-45C2-B345-6D671D521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38225"/>
            <a:ext cx="7381301" cy="931737"/>
          </a:xfrm>
          <a:noFill/>
        </p:spPr>
        <p:txBody>
          <a:bodyPr lIns="228600" tIns="228600" rIns="137160" bIns="137160" anchor="ctr" anchorCtr="0">
            <a:normAutofit/>
          </a:bodyPr>
          <a:lstStyle/>
          <a:p>
            <a:pPr marL="0" algn="l"/>
            <a:r>
              <a:rPr lang="en-CA" sz="2400" dirty="0">
                <a:solidFill>
                  <a:schemeClr val="tx1"/>
                </a:solidFill>
              </a:rPr>
              <a:t>CAPACITY TO CONNECT: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2259B35-F6FC-4377-B67D-81B129117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811343"/>
            <a:ext cx="7381301" cy="1619352"/>
          </a:xfrm>
          <a:noFill/>
        </p:spPr>
        <p:txBody>
          <a:bodyPr lIns="228600" rIns="228600"/>
          <a:lstStyle/>
          <a:p>
            <a:pPr algn="l" rtl="0"/>
            <a:r>
              <a:rPr lang="en-US" sz="4000" b="1" i="0" u="none" strike="noStrike" kern="1200" baseline="0" dirty="0">
                <a:solidFill>
                  <a:srgbClr val="00A5E6"/>
                </a:solidFill>
                <a:latin typeface="Arial" panose="020B0604020202020204" pitchFamily="34" charset="0"/>
              </a:rPr>
              <a:t>Supporting Students’</a:t>
            </a:r>
          </a:p>
          <a:p>
            <a:pPr algn="l" rtl="0"/>
            <a:r>
              <a:rPr lang="en-US" sz="4000" b="1" i="0" u="none" strike="noStrike" kern="1200" baseline="0" dirty="0">
                <a:solidFill>
                  <a:srgbClr val="00A5E6"/>
                </a:solidFill>
                <a:latin typeface="Arial" panose="020B0604020202020204" pitchFamily="34" charset="0"/>
              </a:rPr>
              <a:t>Mental Health and Wellness</a:t>
            </a:r>
            <a:endParaRPr lang="en-CA" sz="4000" b="1" i="0" u="none" strike="noStrike" kern="1200" baseline="0" dirty="0">
              <a:solidFill>
                <a:srgbClr val="00A5E6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2F6F0-0FD7-492A-8BD9-A667B55B4FDA}"/>
              </a:ext>
            </a:extLst>
          </p:cNvPr>
          <p:cNvGrpSpPr/>
          <p:nvPr/>
        </p:nvGrpSpPr>
        <p:grpSpPr>
          <a:xfrm>
            <a:off x="152397" y="3753778"/>
            <a:ext cx="6634290" cy="777976"/>
            <a:chOff x="152397" y="4134778"/>
            <a:chExt cx="6634290" cy="7779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A7F78A-1398-45CE-A6FA-BFDCF707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8584" y="4135514"/>
              <a:ext cx="1999332" cy="7772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0FD28F-2F06-4695-AC3C-4154761E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070" y="4135514"/>
              <a:ext cx="1998617" cy="777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E8F3A07-FDC6-4D68-84F8-43F61F861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397" y="4134778"/>
              <a:ext cx="1976033" cy="777240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5D7878-B8E0-4581-9127-F8DAEC184511}"/>
              </a:ext>
            </a:extLst>
          </p:cNvPr>
          <p:cNvCxnSpPr>
            <a:cxnSpLocks/>
          </p:cNvCxnSpPr>
          <p:nvPr/>
        </p:nvCxnSpPr>
        <p:spPr>
          <a:xfrm>
            <a:off x="152397" y="3508886"/>
            <a:ext cx="6994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9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25E-947C-0F43-9AED-6F24EEFF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Wellness</a:t>
            </a:r>
            <a:r>
              <a:rPr lang="en-CA"/>
              <a:t> Wheel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5C4C-580D-484F-B2B7-0FB796488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/>
              <a:t>The Wellness Wheel aligns with an Indigenous perspective that views individuals holistically. </a:t>
            </a:r>
          </a:p>
          <a:p>
            <a:r>
              <a:rPr lang="en-CA" sz="2800"/>
              <a:t>Wellness is a state of balance.</a:t>
            </a:r>
          </a:p>
          <a:p>
            <a:r>
              <a:rPr lang="en-US" sz="2800"/>
              <a:t>Each dimension of wellness is interconnected.</a:t>
            </a:r>
          </a:p>
          <a:p>
            <a:r>
              <a:rPr lang="en-US" sz="2800"/>
              <a:t>All dimensions are equally important to finding balance. </a:t>
            </a:r>
            <a:endParaRPr lang="en-CA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84DA09-0F40-451C-B75E-5CFCBDA03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20833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A762-E2AB-7240-A339-1129272D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Wellness Wheel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3A8D45-6418-41FA-8E4B-123E7DEB8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924300" y="1828800"/>
            <a:ext cx="4343400" cy="4343400"/>
          </a:xfr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AAB2B0-2EEE-4264-B806-1C86292DB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85986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D7F9-863E-7447-B323-7BE28EE5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Resilience?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078D-20EC-C44B-95CA-4855D2BC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Being able to adapt to challenges and setbacks.</a:t>
            </a:r>
          </a:p>
          <a:p>
            <a:r>
              <a:rPr lang="en-US" sz="2800" dirty="0"/>
              <a:t>Finding ways to shift back toward balance and mental wellness.</a:t>
            </a:r>
          </a:p>
          <a:p>
            <a:r>
              <a:rPr lang="en-US" sz="2800" dirty="0"/>
              <a:t>Noticing when stress appears and taking </a:t>
            </a:r>
            <a:br>
              <a:rPr lang="en-US" sz="2800" dirty="0"/>
            </a:br>
            <a:r>
              <a:rPr lang="en-US" sz="2800" dirty="0"/>
              <a:t>proactive steps to manage it.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Wellness Wheel can be a guide. </a:t>
            </a:r>
          </a:p>
          <a:p>
            <a:pPr marL="0" indent="0">
              <a:buNone/>
            </a:pPr>
            <a:r>
              <a:rPr lang="en-US" sz="2800" dirty="0"/>
              <a:t>It helps us recognize imbalance and our </a:t>
            </a:r>
            <a:br>
              <a:rPr lang="en-US" sz="2800" dirty="0"/>
            </a:br>
            <a:r>
              <a:rPr lang="en-US" sz="2800" dirty="0"/>
              <a:t>resiliency.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10A000-88C3-4151-B6F0-8B8A8D74A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CF50B-6593-4347-A69D-265B43629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6" y="2954582"/>
            <a:ext cx="2971794" cy="29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D7F9-863E-7447-B323-7BE28EE5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Small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078D-20EC-C44B-95CA-4855D2BC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Consider one or more aspects of the Wellness Wheel. </a:t>
            </a:r>
          </a:p>
          <a:p>
            <a:r>
              <a:rPr lang="en-CA" sz="2800" dirty="0"/>
              <a:t>If you feel comfortable, discuss: </a:t>
            </a:r>
          </a:p>
          <a:p>
            <a:pPr lvl="1"/>
            <a:r>
              <a:rPr lang="en-CA" sz="2800" dirty="0"/>
              <a:t>What stressors might fall under this part of the wheel?</a:t>
            </a:r>
            <a:endParaRPr lang="en-IS" sz="2800" dirty="0"/>
          </a:p>
          <a:p>
            <a:pPr lvl="1"/>
            <a:r>
              <a:rPr lang="en-CA" sz="2800" dirty="0"/>
              <a:t>How might students behave when they are facing these stressors?</a:t>
            </a:r>
            <a:endParaRPr lang="en-IS" sz="2800" dirty="0"/>
          </a:p>
          <a:p>
            <a:pPr lvl="1"/>
            <a:r>
              <a:rPr lang="en-CA" sz="2800" dirty="0"/>
              <a:t>What strengths and resiliency might students show?</a:t>
            </a:r>
            <a:endParaRPr lang="en-IS" sz="2800" dirty="0"/>
          </a:p>
          <a:p>
            <a:r>
              <a:rPr lang="en-IS" sz="2800" dirty="0"/>
              <a:t>We’ll debrief in about 5 minutes.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10A000-88C3-4151-B6F0-8B8A8D74A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99430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46D27-327C-144E-B88B-78A1D345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785"/>
            <a:ext cx="3200400" cy="4343400"/>
          </a:xfrm>
        </p:spPr>
        <p:txBody>
          <a:bodyPr numCol="1" spcCol="228600"/>
          <a:lstStyle/>
          <a:p>
            <a:pPr marL="0" indent="0">
              <a:buNone/>
            </a:pPr>
            <a:r>
              <a:rPr lang="en-CA" sz="2800" dirty="0"/>
              <a:t>Mental Health</a:t>
            </a:r>
            <a:br>
              <a:rPr lang="en-CA" sz="2800" dirty="0"/>
            </a:br>
            <a:endParaRPr lang="en-CA" sz="2800" dirty="0"/>
          </a:p>
          <a:p>
            <a:pPr marL="0" indent="0">
              <a:buNone/>
            </a:pPr>
            <a:r>
              <a:rPr lang="en-US" sz="2200" dirty="0"/>
              <a:t>Capacity to think, feel and act in ways that enhance our ability to:</a:t>
            </a:r>
          </a:p>
          <a:p>
            <a:r>
              <a:rPr lang="en-US" sz="2200" dirty="0"/>
              <a:t>Enjoy life</a:t>
            </a:r>
          </a:p>
          <a:p>
            <a:r>
              <a:rPr lang="en-US" sz="2200" dirty="0"/>
              <a:t>Deal with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2DCCDB-80AD-4E8C-A5B4-377089E3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and Mental Illness</a:t>
            </a:r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86DB7D-1BD8-46C2-96BF-BE2F8763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4F1C17-E5DA-4A3A-990A-B299CA2565CA}"/>
              </a:ext>
            </a:extLst>
          </p:cNvPr>
          <p:cNvSpPr txBox="1">
            <a:spLocks/>
          </p:cNvSpPr>
          <p:nvPr/>
        </p:nvSpPr>
        <p:spPr>
          <a:xfrm>
            <a:off x="4490484" y="1821785"/>
            <a:ext cx="3200400" cy="4343400"/>
          </a:xfrm>
          <a:prstGeom prst="rect">
            <a:avLst/>
          </a:prstGeom>
        </p:spPr>
        <p:txBody>
          <a:bodyPr vert="horz" lIns="91440" tIns="45720" rIns="91440" bIns="45720" numCol="1" spcCol="2286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Mental Health Issues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Diminished capacities (cognitive, emotional, attentional, etc.) that interfere with:</a:t>
            </a:r>
          </a:p>
          <a:p>
            <a:r>
              <a:rPr lang="en-US" sz="2200" dirty="0"/>
              <a:t>Enjoyment of life</a:t>
            </a:r>
          </a:p>
          <a:p>
            <a:r>
              <a:rPr lang="en-US" sz="2200" dirty="0"/>
              <a:t>Interactions with society and our environment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35CF4E-FDDE-44C1-B830-7DD22008ABC2}"/>
              </a:ext>
            </a:extLst>
          </p:cNvPr>
          <p:cNvSpPr txBox="1">
            <a:spLocks/>
          </p:cNvSpPr>
          <p:nvPr/>
        </p:nvSpPr>
        <p:spPr>
          <a:xfrm>
            <a:off x="8142767" y="1821785"/>
            <a:ext cx="3200400" cy="4343400"/>
          </a:xfrm>
          <a:prstGeom prst="rect">
            <a:avLst/>
          </a:prstGeom>
        </p:spPr>
        <p:txBody>
          <a:bodyPr vert="horz" lIns="91440" tIns="45720" rIns="91440" bIns="45720" numCol="1" spcCol="2286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Mental Illness</a:t>
            </a:r>
            <a:br>
              <a:rPr lang="en-CA" dirty="0"/>
            </a:b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Conditions that affect a person’s thinking, feeling mood, or </a:t>
            </a:r>
            <a:r>
              <a:rPr lang="en-US" sz="2200" dirty="0" err="1"/>
              <a:t>behaviour</a:t>
            </a:r>
            <a:r>
              <a:rPr lang="en-US" sz="2200" dirty="0"/>
              <a:t> including:</a:t>
            </a:r>
          </a:p>
          <a:p>
            <a:r>
              <a:rPr lang="en-US" sz="2200" dirty="0"/>
              <a:t>Depression</a:t>
            </a:r>
          </a:p>
          <a:p>
            <a:r>
              <a:rPr lang="en-US" sz="2200" dirty="0"/>
              <a:t>Anxiety</a:t>
            </a:r>
          </a:p>
          <a:p>
            <a:r>
              <a:rPr lang="en-US" sz="2200" dirty="0"/>
              <a:t>Post-traumatic stress disorder</a:t>
            </a:r>
          </a:p>
        </p:txBody>
      </p:sp>
    </p:spTree>
    <p:extLst>
      <p:ext uri="{BB962C8B-B14F-4D97-AF65-F5344CB8AC3E}">
        <p14:creationId xmlns:p14="http://schemas.microsoft.com/office/powerpoint/2010/main" val="78637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46D27-327C-144E-B88B-78A1D345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800"/>
              <a:t>People living with mental illness can have good mental health and be flourishing in their lives.</a:t>
            </a:r>
            <a:endParaRPr lang="en-IS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2DCCDB-80AD-4E8C-A5B4-377089E3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Health and Mental Illness</a:t>
            </a:r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86DB7D-1BD8-46C2-96BF-BE2F8763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344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F898-09D9-B94F-BB88-24EA3BE6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Corey Keyes’ Dual Continuum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1F51F-EF5B-44D5-8F9E-8A4CA312F097}"/>
              </a:ext>
            </a:extLst>
          </p:cNvPr>
          <p:cNvSpPr txBox="1"/>
          <p:nvPr/>
        </p:nvSpPr>
        <p:spPr>
          <a:xfrm>
            <a:off x="2779977" y="2592136"/>
            <a:ext cx="3047082" cy="1123712"/>
          </a:xfrm>
          <a:prstGeom prst="roundRect">
            <a:avLst/>
          </a:prstGeom>
          <a:solidFill>
            <a:srgbClr val="00A5E6"/>
          </a:solidFill>
        </p:spPr>
        <p:txBody>
          <a:bodyPr wrap="square" tIns="228600" bIns="228600" rtlCol="0" anchor="ctr" anchorCtr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Flourishing/thriving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illness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13E5D-213E-450B-AA8A-51344BDAFBA8}"/>
              </a:ext>
            </a:extLst>
          </p:cNvPr>
          <p:cNvSpPr txBox="1"/>
          <p:nvPr/>
        </p:nvSpPr>
        <p:spPr>
          <a:xfrm>
            <a:off x="1113505" y="3620965"/>
            <a:ext cx="9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</a:p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4B4A8-9189-4A8B-8506-417B018A664B}"/>
              </a:ext>
            </a:extLst>
          </p:cNvPr>
          <p:cNvSpPr txBox="1"/>
          <p:nvPr/>
        </p:nvSpPr>
        <p:spPr>
          <a:xfrm>
            <a:off x="2779977" y="4180124"/>
            <a:ext cx="3047082" cy="1123712"/>
          </a:xfrm>
          <a:prstGeom prst="roundRect">
            <a:avLst/>
          </a:prstGeom>
          <a:solidFill>
            <a:srgbClr val="00A5E6"/>
          </a:solidFill>
        </p:spPr>
        <p:txBody>
          <a:bodyPr wrap="square" tIns="228600" bIns="228600" rtlCol="0" anchor="ctr" anchorCtr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Languishing/surviving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illness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5E291-9F5E-4FB6-9C8A-39317FAA69FA}"/>
              </a:ext>
            </a:extLst>
          </p:cNvPr>
          <p:cNvSpPr txBox="1"/>
          <p:nvPr/>
        </p:nvSpPr>
        <p:spPr>
          <a:xfrm>
            <a:off x="6384455" y="2586739"/>
            <a:ext cx="3047082" cy="1123712"/>
          </a:xfrm>
          <a:prstGeom prst="roundRect">
            <a:avLst/>
          </a:prstGeom>
          <a:solidFill>
            <a:srgbClr val="00A5E6"/>
          </a:solidFill>
        </p:spPr>
        <p:txBody>
          <a:bodyPr wrap="square" tIns="228600" bIns="228600" rtlCol="0" anchor="ctr" anchorCtr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Flourishing/thriving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illness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0A1B84-BAD1-4FD2-9F87-05676F10A02A}"/>
              </a:ext>
            </a:extLst>
          </p:cNvPr>
          <p:cNvSpPr txBox="1"/>
          <p:nvPr/>
        </p:nvSpPr>
        <p:spPr>
          <a:xfrm>
            <a:off x="6384455" y="4185520"/>
            <a:ext cx="3047082" cy="1123712"/>
          </a:xfrm>
          <a:prstGeom prst="roundRect">
            <a:avLst/>
          </a:prstGeom>
          <a:solidFill>
            <a:srgbClr val="00A5E6"/>
          </a:solidFill>
        </p:spPr>
        <p:txBody>
          <a:bodyPr wrap="square" tIns="228600" bIns="228600" rtlCol="0" anchor="ctr" anchorCtr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Languishing/surviving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illness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A5E2DB-E42B-4D6C-A576-3EE4EFF42A1A}"/>
              </a:ext>
            </a:extLst>
          </p:cNvPr>
          <p:cNvGrpSpPr/>
          <p:nvPr/>
        </p:nvGrpSpPr>
        <p:grpSpPr>
          <a:xfrm>
            <a:off x="2193451" y="2305348"/>
            <a:ext cx="7824613" cy="3285274"/>
            <a:chOff x="2170265" y="2305348"/>
            <a:chExt cx="7824613" cy="328527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888CEA-9968-4155-B61D-38A4477D20FF}"/>
                </a:ext>
              </a:extLst>
            </p:cNvPr>
            <p:cNvGrpSpPr/>
            <p:nvPr/>
          </p:nvGrpSpPr>
          <p:grpSpPr>
            <a:xfrm>
              <a:off x="2170265" y="3774249"/>
              <a:ext cx="7824613" cy="347472"/>
              <a:chOff x="2170265" y="3774249"/>
              <a:chExt cx="7824613" cy="347472"/>
            </a:xfrm>
          </p:grpSpPr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FBF32CFC-592B-4CA6-83F1-92F1849B5A32}"/>
                  </a:ext>
                </a:extLst>
              </p:cNvPr>
              <p:cNvSpPr/>
              <p:nvPr/>
            </p:nvSpPr>
            <p:spPr>
              <a:xfrm>
                <a:off x="6083322" y="3774249"/>
                <a:ext cx="3911556" cy="347472"/>
              </a:xfrm>
              <a:prstGeom prst="rightArrow">
                <a:avLst/>
              </a:prstGeom>
              <a:solidFill>
                <a:srgbClr val="878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DCD170B3-9CB3-46DF-B703-CFD4B1C5E912}"/>
                  </a:ext>
                </a:extLst>
              </p:cNvPr>
              <p:cNvSpPr/>
              <p:nvPr/>
            </p:nvSpPr>
            <p:spPr>
              <a:xfrm rot="10800000">
                <a:off x="2170265" y="3774249"/>
                <a:ext cx="3905889" cy="347472"/>
              </a:xfrm>
              <a:prstGeom prst="rightArrow">
                <a:avLst/>
              </a:prstGeom>
              <a:solidFill>
                <a:srgbClr val="878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E6ABB8-AAB4-460A-9CD1-7C18D5BBD2B8}"/>
                </a:ext>
              </a:extLst>
            </p:cNvPr>
            <p:cNvGrpSpPr/>
            <p:nvPr/>
          </p:nvGrpSpPr>
          <p:grpSpPr>
            <a:xfrm>
              <a:off x="5908835" y="2305348"/>
              <a:ext cx="347472" cy="3285274"/>
              <a:chOff x="5932021" y="2299216"/>
              <a:chExt cx="347472" cy="3285274"/>
            </a:xfrm>
          </p:grpSpPr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11A837A2-D050-4EB7-9440-25ADD7ED549E}"/>
                  </a:ext>
                </a:extLst>
              </p:cNvPr>
              <p:cNvSpPr/>
              <p:nvPr/>
            </p:nvSpPr>
            <p:spPr>
              <a:xfrm rot="5400000">
                <a:off x="5280971" y="4585968"/>
                <a:ext cx="1649572" cy="347472"/>
              </a:xfrm>
              <a:prstGeom prst="rightArrow">
                <a:avLst/>
              </a:prstGeom>
              <a:solidFill>
                <a:srgbClr val="878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5C8AAEB4-F319-4B4B-821E-500406CCC12C}"/>
                  </a:ext>
                </a:extLst>
              </p:cNvPr>
              <p:cNvSpPr/>
              <p:nvPr/>
            </p:nvSpPr>
            <p:spPr>
              <a:xfrm rot="16200000">
                <a:off x="5276411" y="2954826"/>
                <a:ext cx="1658692" cy="347472"/>
              </a:xfrm>
              <a:prstGeom prst="rightArrow">
                <a:avLst/>
              </a:prstGeom>
              <a:solidFill>
                <a:srgbClr val="878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077E04-165D-48C3-AAA3-E5A97F1EC0D9}"/>
              </a:ext>
            </a:extLst>
          </p:cNvPr>
          <p:cNvSpPr txBox="1"/>
          <p:nvPr/>
        </p:nvSpPr>
        <p:spPr>
          <a:xfrm>
            <a:off x="4575498" y="5691176"/>
            <a:ext cx="306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Poor mental health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CADF28-80F4-4AE6-8406-4FE6050F1370}"/>
              </a:ext>
            </a:extLst>
          </p:cNvPr>
          <p:cNvSpPr txBox="1"/>
          <p:nvPr/>
        </p:nvSpPr>
        <p:spPr>
          <a:xfrm>
            <a:off x="4562819" y="1821301"/>
            <a:ext cx="306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Good mental health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DFF8A-A202-4DFD-857A-DA20A8FC8038}"/>
              </a:ext>
            </a:extLst>
          </p:cNvPr>
          <p:cNvSpPr txBox="1"/>
          <p:nvPr/>
        </p:nvSpPr>
        <p:spPr>
          <a:xfrm>
            <a:off x="10078598" y="3620965"/>
            <a:ext cx="129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No mental</a:t>
            </a:r>
          </a:p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18969C7-9C32-4C76-A970-F10CCF692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29060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B43F-4E1E-D24D-9EA9-0F195397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S"/>
              <a:t>Mental Health Continuum</a:t>
            </a:r>
            <a:endParaRPr lang="en-IS" sz="1600">
              <a:solidFill>
                <a:srgbClr val="0070C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8D4EE1-DDAE-4F82-934C-D6FECC4B1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C178FFE-2E1E-4888-B79F-CF1BECC33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15053"/>
            <a:ext cx="10515600" cy="2770893"/>
          </a:xfrm>
        </p:spPr>
      </p:pic>
    </p:spTree>
    <p:extLst>
      <p:ext uri="{BB962C8B-B14F-4D97-AF65-F5344CB8AC3E}">
        <p14:creationId xmlns:p14="http://schemas.microsoft.com/office/powerpoint/2010/main" val="133270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838B-994D-D645-9713-574D37D9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Marginalized Groups and Mental Health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EB7D-D8D3-BD40-9B94-F49B59EF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S" sz="2800"/>
              <a:t>Students may face inequality, discrimination, and violence because of race, sexual orientation, or disability. </a:t>
            </a:r>
            <a:r>
              <a:rPr lang="en-CA" sz="2800"/>
              <a:t>This can affect mental health.</a:t>
            </a:r>
            <a:endParaRPr lang="en-IS" sz="2800"/>
          </a:p>
          <a:p>
            <a:r>
              <a:rPr lang="en-IS" sz="2800"/>
              <a:t>We can work to provide a culturally safe space for all students including those who are:</a:t>
            </a:r>
            <a:endParaRPr lang="en-I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DC69BA-B3E7-4B7B-8FA1-28B98EB6B97E}"/>
              </a:ext>
            </a:extLst>
          </p:cNvPr>
          <p:cNvSpPr txBox="1">
            <a:spLocks/>
          </p:cNvSpPr>
          <p:nvPr/>
        </p:nvSpPr>
        <p:spPr>
          <a:xfrm>
            <a:off x="838200" y="4175393"/>
            <a:ext cx="4637567" cy="19071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IS" sz="2800" dirty="0"/>
              <a:t>Indigenous</a:t>
            </a:r>
          </a:p>
          <a:p>
            <a:pPr lvl="1"/>
            <a:r>
              <a:rPr lang="en-IS" sz="2800" dirty="0"/>
              <a:t>New to Canada (international students)</a:t>
            </a:r>
          </a:p>
          <a:p>
            <a:pPr lvl="1"/>
            <a:r>
              <a:rPr lang="en-CA" sz="2800" dirty="0"/>
              <a:t>LGBTQ2S+</a:t>
            </a:r>
            <a:endParaRPr lang="en-IS" sz="28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4C6A8D-5456-4940-8DE6-E71B8E99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9EABE-51C2-48EA-BC5C-60ADF82EB246}"/>
              </a:ext>
            </a:extLst>
          </p:cNvPr>
          <p:cNvSpPr txBox="1">
            <a:spLocks/>
          </p:cNvSpPr>
          <p:nvPr/>
        </p:nvSpPr>
        <p:spPr>
          <a:xfrm>
            <a:off x="6000303" y="4175393"/>
            <a:ext cx="5064642" cy="19071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IS" sz="2800" dirty="0"/>
              <a:t>Living with </a:t>
            </a:r>
            <a:r>
              <a:rPr lang="en-CA" sz="2800" dirty="0"/>
              <a:t>a </a:t>
            </a:r>
            <a:r>
              <a:rPr lang="en-IS" sz="2800" dirty="0"/>
              <a:t>disabilit</a:t>
            </a:r>
            <a:r>
              <a:rPr lang="en-CA" sz="2800" dirty="0"/>
              <a:t>y</a:t>
            </a:r>
            <a:endParaRPr lang="en-IS" sz="2800" dirty="0"/>
          </a:p>
          <a:p>
            <a:pPr lvl="1"/>
            <a:r>
              <a:rPr lang="en-IS" sz="2800" dirty="0"/>
              <a:t>From racialized communities</a:t>
            </a:r>
          </a:p>
        </p:txBody>
      </p:sp>
    </p:spTree>
    <p:extLst>
      <p:ext uri="{BB962C8B-B14F-4D97-AF65-F5344CB8AC3E}">
        <p14:creationId xmlns:p14="http://schemas.microsoft.com/office/powerpoint/2010/main" val="413741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2ED6C3-90B3-4081-8342-2428B742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Reflection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CDD7B8-98C3-4BFE-86AD-84522DD7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00" y="2343035"/>
            <a:ext cx="8610600" cy="38339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/>
              <a:t>As you think about students you work with, what stresses might be specific to certain groups?</a:t>
            </a:r>
            <a:endParaRPr lang="en-US" sz="2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A3D1188-2B62-4177-9D7C-E4307A5FD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3036"/>
            <a:ext cx="1143000" cy="1085964"/>
          </a:xfrm>
        </p:spPr>
      </p:pic>
    </p:spTree>
    <p:extLst>
      <p:ext uri="{BB962C8B-B14F-4D97-AF65-F5344CB8AC3E}">
        <p14:creationId xmlns:p14="http://schemas.microsoft.com/office/powerpoint/2010/main" val="325543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E7D3-7373-C34F-83FE-5E0EC927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Territory Acknowledgement</a:t>
            </a:r>
            <a:endParaRPr lang="en-IS" dirty="0"/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B2604055-7B7D-41C0-9FFA-C902591D4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96" r="5458"/>
          <a:stretch/>
        </p:blipFill>
        <p:spPr>
          <a:xfrm>
            <a:off x="0" y="2351423"/>
            <a:ext cx="12188952" cy="3355314"/>
          </a:xfr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8134D-210D-4688-8A73-10F0E226E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417913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Did You Know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any given year, </a:t>
            </a:r>
          </a:p>
          <a:p>
            <a:r>
              <a:rPr lang="en-US" sz="2800" dirty="0"/>
              <a:t>1 in 5 people experience a mental health problem or illness.</a:t>
            </a:r>
            <a:endParaRPr lang="en-US" dirty="0"/>
          </a:p>
          <a:p>
            <a:endParaRPr lang="en-CA" dirty="0"/>
          </a:p>
          <a:p>
            <a:r>
              <a:rPr lang="en-CA" dirty="0"/>
              <a:t>But only 1 in 3 people who experience a mental health problem or illness receive help or treatment.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1B3B0-692A-4EE5-8406-2065C415DB2A}"/>
              </a:ext>
            </a:extLst>
          </p:cNvPr>
          <p:cNvSpPr txBox="1">
            <a:spLocks/>
          </p:cNvSpPr>
          <p:nvPr/>
        </p:nvSpPr>
        <p:spPr>
          <a:xfrm>
            <a:off x="838200" y="48006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Source: Mental Health Commission of Canada. (2012). </a:t>
            </a:r>
            <a:r>
              <a:rPr lang="en-US" sz="1800" i="1" dirty="0"/>
              <a:t>Changing directions, changing lives: The mental health strategy for Canada</a:t>
            </a:r>
            <a:r>
              <a:rPr lang="en-US" sz="1800" dirty="0"/>
              <a:t>. Calgary, AB.</a:t>
            </a:r>
            <a:endParaRPr lang="en-CA" sz="18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E99CA6-485D-4A74-8ACF-0E867B4FB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07454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B0E9-81C0-174D-A85A-95AAA3C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Post-Secondary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1F48-EB2B-A347-ACC6-02673616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2019, a survey of Canadian post-secondary students showed:</a:t>
            </a:r>
          </a:p>
          <a:p>
            <a:r>
              <a:rPr lang="en-US" sz="2800" dirty="0"/>
              <a:t>51% felt depressed </a:t>
            </a:r>
          </a:p>
          <a:p>
            <a:r>
              <a:rPr lang="en-US" sz="2800" dirty="0"/>
              <a:t>69% felt overwhelming anxiety</a:t>
            </a:r>
          </a:p>
          <a:p>
            <a:r>
              <a:rPr lang="en-US" sz="2800" dirty="0"/>
              <a:t>16% seriously considered suicide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F10C5-3CE7-4C76-ABC9-1B7BC1648081}"/>
              </a:ext>
            </a:extLst>
          </p:cNvPr>
          <p:cNvSpPr txBox="1">
            <a:spLocks/>
          </p:cNvSpPr>
          <p:nvPr/>
        </p:nvSpPr>
        <p:spPr>
          <a:xfrm>
            <a:off x="838200" y="48006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Source: American College Health Association. (2019). American College Health Association-National College Health Assessment II: Canadian Group Data Report Spring 2019.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9B9D14-6BB7-476F-8EDA-4241B31EB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41459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2ED6C3-90B3-4081-8342-2428B742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Reflection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CDD7B8-98C3-4BFE-86AD-84522DD7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00" y="2343035"/>
            <a:ext cx="8610600" cy="38339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Do any of these statistics surprise you?</a:t>
            </a:r>
          </a:p>
          <a:p>
            <a:pPr>
              <a:lnSpc>
                <a:spcPct val="100000"/>
              </a:lnSpc>
            </a:pPr>
            <a:r>
              <a:rPr lang="en-CA"/>
              <a:t>What thoughts have come up for you so far as you think about the prevalence of mental health issues?</a:t>
            </a:r>
            <a:endParaRPr lang="en-US" sz="2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A3D1188-2B62-4177-9D7C-E4307A5FD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3036"/>
            <a:ext cx="1143000" cy="1085964"/>
          </a:xfrm>
        </p:spPr>
      </p:pic>
    </p:spTree>
    <p:extLst>
      <p:ext uri="{BB962C8B-B14F-4D97-AF65-F5344CB8AC3E}">
        <p14:creationId xmlns:p14="http://schemas.microsoft.com/office/powerpoint/2010/main" val="109610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6D72-A551-DF44-96E5-32794280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Rs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6516-ACF8-7B4A-ABA4-35309DCE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>
              <a:buNone/>
              <a:tabLst>
                <a:tab pos="5486400" algn="ctr"/>
                <a:tab pos="10344150" algn="r"/>
              </a:tabLst>
            </a:pPr>
            <a:r>
              <a:rPr lang="en-US" b="1"/>
              <a:t>Recognize	Respond	Refer</a:t>
            </a:r>
            <a:endParaRPr lang="en-US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1338830-CA8C-4F30-BB85-5A3920CCE169}"/>
              </a:ext>
            </a:extLst>
          </p:cNvPr>
          <p:cNvSpPr/>
          <p:nvPr/>
        </p:nvSpPr>
        <p:spPr>
          <a:xfrm>
            <a:off x="3447534" y="3620418"/>
            <a:ext cx="1534671" cy="760164"/>
          </a:xfrm>
          <a:prstGeom prst="rightArrow">
            <a:avLst/>
          </a:prstGeom>
          <a:solidFill>
            <a:srgbClr val="00A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2EF550D-A00A-4453-99DD-388025837DE9}"/>
              </a:ext>
            </a:extLst>
          </p:cNvPr>
          <p:cNvSpPr/>
          <p:nvPr/>
        </p:nvSpPr>
        <p:spPr>
          <a:xfrm>
            <a:off x="8017698" y="3620418"/>
            <a:ext cx="1534671" cy="760164"/>
          </a:xfrm>
          <a:prstGeom prst="rightArrow">
            <a:avLst/>
          </a:prstGeom>
          <a:solidFill>
            <a:srgbClr val="00A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7878E-0F61-417D-8504-D7568986C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61394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5E0A-90D7-4049-A4A1-CD45D38F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Recognize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424E-A0C9-D749-8411-45E2D16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S" sz="2800"/>
              <a:t>A </a:t>
            </a:r>
            <a:r>
              <a:rPr lang="en-CA" sz="2800"/>
              <a:t>noticeable</a:t>
            </a:r>
            <a:r>
              <a:rPr lang="en-IS" sz="2800"/>
              <a:t> change in a student’s words, actions, body language.</a:t>
            </a:r>
            <a:endParaRPr lang="en-U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CD6216-FB58-41FB-9BFF-6403F6BA8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28012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6DEF0-33C2-FB47-9459-4FE62555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Recognizing Signs of Distress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33ABC8-D723-44A2-8D22-CC7798999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560" y="1828800"/>
            <a:ext cx="4344880" cy="4343400"/>
          </a:xfr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9BEFE2-E329-4D62-AE97-67D3C7A18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2415769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E73B81-2BEA-4210-BD61-2A575F85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About Suicide?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B3D790-2B26-49C4-8BF0-66123AA92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074536-25FD-4B47-8993-471284DF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5173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2ED6C3-90B3-4081-8342-2428B742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Reflection: Responding to Distress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CDD7B8-98C3-4BFE-86AD-84522DD7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00" y="2343035"/>
            <a:ext cx="8610600" cy="38339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Think of a time you were mildly or moderately distressed.</a:t>
            </a:r>
          </a:p>
          <a:p>
            <a:pPr>
              <a:lnSpc>
                <a:spcPct val="100000"/>
              </a:lnSpc>
            </a:pPr>
            <a:r>
              <a:rPr lang="en-US" sz="2800"/>
              <a:t>What did you need?</a:t>
            </a:r>
            <a:endParaRPr lang="en-US" sz="2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A3D1188-2B62-4177-9D7C-E4307A5FD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3036"/>
            <a:ext cx="1143000" cy="1085964"/>
          </a:xfrm>
        </p:spPr>
      </p:pic>
    </p:spTree>
    <p:extLst>
      <p:ext uri="{BB962C8B-B14F-4D97-AF65-F5344CB8AC3E}">
        <p14:creationId xmlns:p14="http://schemas.microsoft.com/office/powerpoint/2010/main" val="1966451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C988-5458-1541-A1E4-BAA81CC4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Empath</a:t>
            </a:r>
            <a:r>
              <a:rPr lang="en-CA"/>
              <a:t>et</a:t>
            </a:r>
            <a:r>
              <a:rPr lang="en-IS"/>
              <a:t>ic Responses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B7158-1685-4530-936B-E70A1CA6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000" b="1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</a:t>
            </a:r>
          </a:p>
          <a:p>
            <a:pPr marL="0" indent="0">
              <a:buNone/>
            </a:pPr>
            <a:r>
              <a:rPr lang="en-CA" sz="40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Empathy </a:t>
            </a:r>
            <a:endParaRPr lang="en-CA" sz="4000" b="1"/>
          </a:p>
          <a:p>
            <a:pPr marL="0" indent="0">
              <a:buNone/>
            </a:pPr>
            <a:r>
              <a:rPr lang="en-CA" sz="40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Action</a:t>
            </a:r>
            <a:endParaRPr lang="en-CA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7233A-8227-4620-A858-ED5285882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47" y="1841787"/>
            <a:ext cx="7639753" cy="429736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FA1E905-E8C3-4768-96F6-53D901B8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829296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2ED6C3-90B3-4081-8342-2428B742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Video Reflection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CDD7B8-98C3-4BFE-86AD-84522DD7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00" y="2343035"/>
            <a:ext cx="8610600" cy="3833927"/>
          </a:xfrm>
        </p:spPr>
        <p:txBody>
          <a:bodyPr/>
          <a:lstStyle/>
          <a:p>
            <a:r>
              <a:rPr lang="en-CA"/>
              <a:t>What stood out for you about the video?</a:t>
            </a:r>
          </a:p>
          <a:p>
            <a:r>
              <a:rPr lang="en-CA"/>
              <a:t>Is there anything you like to add to the conversation about what would (or wouldn’t) be a supportive response?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A3D1188-2B62-4177-9D7C-E4307A5FD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3036"/>
            <a:ext cx="1143000" cy="1085964"/>
          </a:xfrm>
        </p:spPr>
      </p:pic>
    </p:spTree>
    <p:extLst>
      <p:ext uri="{BB962C8B-B14F-4D97-AF65-F5344CB8AC3E}">
        <p14:creationId xmlns:p14="http://schemas.microsoft.com/office/powerpoint/2010/main" val="43160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84A0-84B5-F442-AB08-A890F664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Our Goal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32EB47-0C48-4A61-A249-E7BCFCA3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Discuss the role you can take in supporting students’ mental health. </a:t>
            </a:r>
          </a:p>
          <a:p>
            <a:r>
              <a:rPr lang="en-US" sz="2800"/>
              <a:t>Give you basic tools for: </a:t>
            </a:r>
          </a:p>
          <a:p>
            <a:pPr lvl="1"/>
            <a:r>
              <a:rPr lang="en-US" sz="2800"/>
              <a:t>Recognizing the signs of distress </a:t>
            </a:r>
          </a:p>
          <a:p>
            <a:pPr lvl="1"/>
            <a:r>
              <a:rPr lang="en-US" sz="2800"/>
              <a:t>Responding with empathy</a:t>
            </a:r>
          </a:p>
          <a:p>
            <a:pPr lvl="1"/>
            <a:r>
              <a:rPr lang="en-US" sz="2800"/>
              <a:t>Referring students to campus resources</a:t>
            </a:r>
            <a:endParaRPr lang="en-U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7B06D9-5047-47A6-A9F8-4930AF3A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2883413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8A56-C47E-4E42-8D4D-2C67D8ED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Ideas for Empath</a:t>
            </a:r>
            <a:r>
              <a:rPr lang="en-CA"/>
              <a:t>et</a:t>
            </a:r>
            <a:r>
              <a:rPr lang="en-IS"/>
              <a:t>ic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28C6B-52F2-2C43-8359-A85763A7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S" sz="2800"/>
              <a:t>Give the student </a:t>
            </a:r>
            <a:r>
              <a:rPr lang="en-CA" sz="2800"/>
              <a:t>your complete</a:t>
            </a:r>
            <a:r>
              <a:rPr lang="en-IS" sz="2800"/>
              <a:t> attention.</a:t>
            </a:r>
          </a:p>
          <a:p>
            <a:r>
              <a:rPr lang="en-IS" sz="2800"/>
              <a:t>Listen without judgment.</a:t>
            </a:r>
            <a:endParaRPr lang="en-CA" sz="2800"/>
          </a:p>
          <a:p>
            <a:r>
              <a:rPr lang="en-IS"/>
              <a:t>Try using </a:t>
            </a:r>
            <a:r>
              <a:rPr lang="en-US"/>
              <a:t>“</a:t>
            </a:r>
            <a:r>
              <a:rPr lang="en-IS"/>
              <a:t>I” statements.</a:t>
            </a:r>
            <a:r>
              <a:rPr lang="en-CA"/>
              <a:t> (E.g., I’ve noticed you haven’t handed in the last two assignments, and I’m concerned.)</a:t>
            </a:r>
            <a:endParaRPr lang="en-IS"/>
          </a:p>
          <a:p>
            <a:r>
              <a:rPr lang="en-IS" sz="2800"/>
              <a:t>Acknowledge th</a:t>
            </a:r>
            <a:r>
              <a:rPr lang="en-GB" sz="2800"/>
              <a:t>ei</a:t>
            </a:r>
            <a:r>
              <a:rPr lang="en-IS" sz="2800"/>
              <a:t>r thoughts and feelings with compassion.</a:t>
            </a:r>
          </a:p>
          <a:p>
            <a:r>
              <a:rPr lang="en-IS" sz="2800"/>
              <a:t>Repeat their statements to clarify and ensure you understand.</a:t>
            </a:r>
          </a:p>
          <a:p>
            <a:r>
              <a:rPr lang="en-IS" sz="2800"/>
              <a:t>Let them know you are concerned and want to help them find the right resources.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31674E-0085-4270-8B39-7A1D2D100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21923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C095-CBFE-1647-A15E-397FCACA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Asking About </a:t>
            </a:r>
            <a:r>
              <a:rPr lang="en-IS"/>
              <a:t>Suicide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67F2-9A20-4511-81E5-F8B97029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800"/>
              <a:t>What are your concerns, worries, or fears</a:t>
            </a:r>
            <a:r>
              <a:rPr lang="en-CA" sz="2800"/>
              <a:t> about asking a student if they are thinking about suicide</a:t>
            </a:r>
            <a:r>
              <a:rPr lang="en-IS" sz="2800"/>
              <a:t>?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833423-E849-4683-BC90-5A1487D9C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524142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4E79-D45F-BD49-B736-E554E9AF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If a S</a:t>
            </a:r>
            <a:r>
              <a:rPr lang="en-IS"/>
              <a:t>tudent </a:t>
            </a:r>
            <a:r>
              <a:rPr lang="en-CA"/>
              <a:t>Is Thinking About S</a:t>
            </a:r>
            <a:r>
              <a:rPr lang="en-IS"/>
              <a:t>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C830D-6C89-B84D-9B97-F8DFEDD3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S" sz="2400"/>
              <a:t>Ask if they </a:t>
            </a:r>
            <a:r>
              <a:rPr lang="en-CA" sz="2400"/>
              <a:t>want to talk about it</a:t>
            </a:r>
            <a:r>
              <a:rPr lang="en-IS" sz="2400"/>
              <a:t>.</a:t>
            </a:r>
          </a:p>
          <a:p>
            <a:pPr lvl="0"/>
            <a:r>
              <a:rPr lang="en-CA" sz="2400"/>
              <a:t>Ask if there is anything you can do and offer to help find support. </a:t>
            </a:r>
            <a:endParaRPr lang="en-IS" sz="2400"/>
          </a:p>
          <a:p>
            <a:r>
              <a:rPr lang="en-CA" sz="2400"/>
              <a:t>Be non-judgmental and empathetic. </a:t>
            </a:r>
          </a:p>
          <a:p>
            <a:r>
              <a:rPr lang="en-CA" sz="2400"/>
              <a:t>Do not minimize the feelings expressed by the student.</a:t>
            </a:r>
          </a:p>
          <a:p>
            <a:pPr lvl="0"/>
            <a:r>
              <a:rPr lang="en-CA" sz="2400"/>
              <a:t>Do not be sworn to secrecy. Seek support.</a:t>
            </a:r>
            <a:endParaRPr lang="en-IS" sz="2400"/>
          </a:p>
          <a:p>
            <a:pPr lvl="0"/>
            <a:r>
              <a:rPr lang="en-CA" sz="2400"/>
              <a:t>Do not debate with the student or use clichés.</a:t>
            </a:r>
            <a:endParaRPr lang="en-IS" sz="2400"/>
          </a:p>
          <a:p>
            <a:pPr lvl="0"/>
            <a:r>
              <a:rPr lang="en-CA" sz="2400"/>
              <a:t>In an acute crisis, take the student to counselling or call a crisis line. </a:t>
            </a:r>
            <a:endParaRPr lang="en-IS" sz="2400"/>
          </a:p>
          <a:p>
            <a:pPr lvl="0"/>
            <a:r>
              <a:rPr lang="en-CA" sz="2400"/>
              <a:t>Do not leave the student alone until help is provided.</a:t>
            </a:r>
            <a:endParaRPr lang="en-IS" sz="2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DD663F-9900-43FC-8E6E-F03E8964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391229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6462-A995-9E42-86E0-B6AD7AE5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Referring Students </a:t>
            </a:r>
            <a:r>
              <a:rPr lang="en-CA" dirty="0"/>
              <a:t>f</a:t>
            </a:r>
            <a:r>
              <a:rPr lang="en-IS" dirty="0"/>
              <a:t>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32D1-A3DB-0746-9224-7ACF4B43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800"/>
              <a:t>Counselling services</a:t>
            </a:r>
          </a:p>
          <a:p>
            <a:r>
              <a:rPr lang="en-CA"/>
              <a:t>Campus security</a:t>
            </a:r>
          </a:p>
          <a:p>
            <a:r>
              <a:rPr lang="en-CA" sz="2800"/>
              <a:t>Indigenous student centre</a:t>
            </a:r>
          </a:p>
          <a:p>
            <a:r>
              <a:rPr lang="en-CA" sz="2800"/>
              <a:t>Health/medical services</a:t>
            </a:r>
          </a:p>
          <a:p>
            <a:r>
              <a:rPr lang="en-CA"/>
              <a:t>International student services</a:t>
            </a:r>
            <a:endParaRPr lang="en-CA" sz="2800"/>
          </a:p>
          <a:p>
            <a:r>
              <a:rPr lang="en-CA" sz="2800"/>
              <a:t>Accessible learning centres</a:t>
            </a:r>
          </a:p>
          <a:p>
            <a:r>
              <a:rPr lang="en-CA" sz="2800"/>
              <a:t>Financial aid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B39C76-BBD5-4FEC-9BC1-329BD28D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804746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57B3-E8FF-E940-AC9E-3E100D53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Provincial Mental Health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B8DE-FFE1-824F-8689-89FE5BDA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2800" dirty="0"/>
              <a:t>BC Suicide Line: 1-800-784-2433</a:t>
            </a:r>
            <a:br>
              <a:rPr lang="en-CA" sz="2800" dirty="0"/>
            </a:br>
            <a:endParaRPr lang="en-CA" sz="2800" dirty="0"/>
          </a:p>
          <a:p>
            <a:pPr lvl="0"/>
            <a:r>
              <a:rPr lang="en-CA" sz="2800" dirty="0"/>
              <a:t>Mental Health Support Line: 310-6789</a:t>
            </a:r>
            <a:br>
              <a:rPr lang="en-CA" sz="2800" dirty="0"/>
            </a:br>
            <a:endParaRPr lang="en-CA" sz="2800" dirty="0"/>
          </a:p>
          <a:p>
            <a:r>
              <a:rPr lang="en-CA" sz="2800" dirty="0"/>
              <a:t>Here2Talk: 1-877-857-3397 (a 24-hour phone and chat counselling support for B.C. post-secondary students).</a:t>
            </a:r>
            <a:endParaRPr lang="en-U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1A141E-B239-4104-BC72-E69F07AA5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573587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AA51-8CBA-AF47-854E-2333AA26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If </a:t>
            </a:r>
            <a:r>
              <a:rPr lang="en-CA"/>
              <a:t>a Student</a:t>
            </a:r>
            <a:r>
              <a:rPr lang="en-IS"/>
              <a:t> Refuse</a:t>
            </a:r>
            <a:r>
              <a:rPr lang="en-CA"/>
              <a:t>s Help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D0A0-44DB-7E41-B01A-84094128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/>
              <a:t>Consider s</a:t>
            </a:r>
            <a:r>
              <a:rPr lang="en-IS" sz="2800"/>
              <a:t>tudent safety</a:t>
            </a:r>
            <a:r>
              <a:rPr lang="en-CA" sz="2800"/>
              <a:t>: </a:t>
            </a:r>
          </a:p>
          <a:p>
            <a:pPr lvl="1"/>
            <a:r>
              <a:rPr lang="en-CA" sz="2800"/>
              <a:t>Is anyone at risk of immediate harm?</a:t>
            </a:r>
          </a:p>
          <a:p>
            <a:pPr lvl="1"/>
            <a:r>
              <a:rPr lang="en-CA" sz="2800"/>
              <a:t>If yes, you need to consult and refer. You may need to call 911 and campus security. </a:t>
            </a:r>
            <a:br>
              <a:rPr lang="en-CA" sz="2800"/>
            </a:br>
            <a:endParaRPr lang="en-CA" sz="2800"/>
          </a:p>
          <a:p>
            <a:r>
              <a:rPr lang="en-CA" sz="2800"/>
              <a:t>If there is no risk of harm, a student has:</a:t>
            </a:r>
            <a:endParaRPr lang="en-IS" sz="2800"/>
          </a:p>
          <a:p>
            <a:pPr lvl="1"/>
            <a:r>
              <a:rPr lang="en-CA" sz="2800"/>
              <a:t>A r</a:t>
            </a:r>
            <a:r>
              <a:rPr lang="en-IS" sz="2800"/>
              <a:t>ight to choose</a:t>
            </a:r>
            <a:r>
              <a:rPr lang="en-CA" sz="2800"/>
              <a:t> to get help.</a:t>
            </a:r>
            <a:endParaRPr lang="en-IS" sz="2800"/>
          </a:p>
          <a:p>
            <a:pPr lvl="1"/>
            <a:r>
              <a:rPr lang="en-CA" sz="2800"/>
              <a:t>A r</a:t>
            </a:r>
            <a:r>
              <a:rPr lang="en-IS" sz="2800"/>
              <a:t>ight to privacy</a:t>
            </a:r>
            <a:r>
              <a:rPr lang="en-CA" sz="2800"/>
              <a:t>.</a:t>
            </a:r>
            <a:r>
              <a:rPr lang="en-IS" sz="2800"/>
              <a:t> 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4C858-64FC-4924-BD0E-04D7C0C7C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354790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F9AD24-E2F9-4D61-A162-420CC48E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2743200"/>
          </a:xfrm>
        </p:spPr>
        <p:txBody>
          <a:bodyPr/>
          <a:lstStyle/>
          <a:p>
            <a:r>
              <a:rPr lang="en-CA"/>
              <a:t>Maintaining Boundaries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1DBC64-8D71-4602-8EC1-C2727220D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13754F-ED68-459E-9D3B-B57E71B6E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109547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0FCD-347B-0440-BFAA-9E1CDBBC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Check-in </a:t>
            </a:r>
            <a:r>
              <a:rPr lang="en-CA" dirty="0"/>
              <a:t>w</a:t>
            </a:r>
            <a:r>
              <a:rPr lang="en-IS" dirty="0"/>
              <a:t>ith Your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67FC-67DB-F544-BB53-8247267E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1963" algn="l"/>
              </a:tabLst>
            </a:pPr>
            <a:r>
              <a:rPr lang="en-IS" sz="2000"/>
              <a:t>You feel responsible for the student.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often think about how to solve the student</a:t>
            </a:r>
            <a:r>
              <a:rPr lang="en-US" sz="2000" dirty="0"/>
              <a:t>’</a:t>
            </a:r>
            <a:r>
              <a:rPr lang="en-IS" sz="2000"/>
              <a:t>s problems outside of work hours.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think the problems the student brings are more than you can handle.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feel stressed out by the student's issues or behaviour.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feel pressure to solve the student’s problems.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feel uneasy or have a gut feeling that the student is not okay despite the student denying it.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see a pattern repeating itself in your interactions with a student.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find yourself avoiding the student.</a:t>
            </a:r>
          </a:p>
          <a:p>
            <a:pPr>
              <a:tabLst>
                <a:tab pos="461963" algn="l"/>
              </a:tabLst>
            </a:pPr>
            <a:r>
              <a:rPr lang="en-IS" sz="2000"/>
              <a:t>You feel anxious or angry when the student approaches you.</a:t>
            </a:r>
            <a:endParaRPr lang="en-IS" sz="2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87C3E8-55A9-436E-B9DE-B97BC38A3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5121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26DF-F698-B343-BE7D-5C4AD236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Consult or 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0867-D22C-F249-BE8C-385A8DB2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800"/>
              <a:t>We all have our limits. </a:t>
            </a:r>
            <a:br>
              <a:rPr lang="en-CA" sz="2800"/>
            </a:br>
            <a:endParaRPr lang="en-IS" sz="2800"/>
          </a:p>
          <a:p>
            <a:r>
              <a:rPr lang="en-IS" sz="2800"/>
              <a:t>Consider consulting if you:</a:t>
            </a:r>
          </a:p>
          <a:p>
            <a:pPr lvl="1"/>
            <a:r>
              <a:rPr lang="en-IS" sz="2800"/>
              <a:t>Are unsure about intervening.</a:t>
            </a:r>
          </a:p>
          <a:p>
            <a:pPr lvl="1"/>
            <a:r>
              <a:rPr lang="en-IS" sz="2800"/>
              <a:t>Are uncertain how to respond. </a:t>
            </a:r>
          </a:p>
          <a:p>
            <a:pPr lvl="1"/>
            <a:r>
              <a:rPr lang="en-IS" sz="2800"/>
              <a:t>Continue to be worried.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32A172-425D-4A9B-BA04-6D81A530B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751788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38B73E0-FF88-4057-83A3-96309EC19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80" b="13923"/>
          <a:stretch/>
        </p:blipFill>
        <p:spPr>
          <a:xfrm>
            <a:off x="0" y="-1"/>
            <a:ext cx="12188952" cy="685799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7002B-D535-9C49-BE9B-F843D7B1EF3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0" algn="ctr"/>
            <a:r>
              <a:rPr lang="en-IS"/>
              <a:t>S</a:t>
            </a:r>
            <a:r>
              <a:rPr lang="en-GB" dirty="0"/>
              <a:t>e</a:t>
            </a:r>
            <a:r>
              <a:rPr lang="en-IS"/>
              <a:t>lf-Care Brainstorm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6240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231F-BE42-C04F-9957-B25B2B6C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Presentation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7E29-70A8-A440-A7DA-B6D2C0AB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S" sz="2800"/>
              <a:t>We hope that by the end of this presentation, you will be able to:</a:t>
            </a:r>
          </a:p>
          <a:p>
            <a:pPr lvl="0"/>
            <a:r>
              <a:rPr lang="en-CA" sz="2800"/>
              <a:t>Describe what mental health is.</a:t>
            </a:r>
            <a:endParaRPr lang="en-IS" sz="2800"/>
          </a:p>
          <a:p>
            <a:pPr lvl="0"/>
            <a:r>
              <a:rPr lang="en-CA" sz="2800"/>
              <a:t>Recognize the different ways students may express distress.</a:t>
            </a:r>
            <a:endParaRPr lang="en-IS" sz="2800"/>
          </a:p>
          <a:p>
            <a:pPr lvl="0"/>
            <a:r>
              <a:rPr lang="en-CA" sz="2800"/>
              <a:t>Respond to a student with a mental health concern in an empathetic way.</a:t>
            </a:r>
            <a:endParaRPr lang="en-IS" sz="2800"/>
          </a:p>
          <a:p>
            <a:pPr lvl="0"/>
            <a:r>
              <a:rPr lang="en-CA" sz="2800"/>
              <a:t>Refer a student in distress or illness to appropriate resources.</a:t>
            </a:r>
            <a:endParaRPr lang="en-IS" sz="2800"/>
          </a:p>
          <a:p>
            <a:pPr lvl="0"/>
            <a:r>
              <a:rPr lang="en-CA" sz="2800"/>
              <a:t>Explain the need for boundaries when supporting students in distress.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7F50CF-25BA-446B-8405-D54E334B3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133655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E672-B880-1B4F-A82F-EEBE1BF8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47274-8442-B948-A4D8-A2ABAA64C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800"/>
              <a:t>How might you respond and offer support</a:t>
            </a:r>
            <a:r>
              <a:rPr lang="en-CA" sz="2800"/>
              <a:t> to the student</a:t>
            </a:r>
            <a:r>
              <a:rPr lang="en-IS" sz="2800"/>
              <a:t>?</a:t>
            </a:r>
          </a:p>
          <a:p>
            <a:r>
              <a:rPr lang="en-IS" sz="2800"/>
              <a:t>What services might you suggest to the student?</a:t>
            </a:r>
            <a:endParaRPr lang="en-CA" sz="2800"/>
          </a:p>
          <a:p>
            <a:r>
              <a:rPr lang="en-CA"/>
              <a:t>Who might you consult with?</a:t>
            </a:r>
          </a:p>
          <a:p>
            <a:r>
              <a:rPr lang="en-CA" sz="2800"/>
              <a:t>How does it feel to imagine offering support to the student in the scenario?</a:t>
            </a:r>
          </a:p>
          <a:p>
            <a:r>
              <a:rPr lang="en-CA"/>
              <a:t>How was it to ask (or not ask) about suicide?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D65660-C1EF-45BC-B93E-97601E8E1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79718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92C6-D3B5-AA41-AA69-C354267D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Summary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4ED9BE-FCE7-43DE-B4B3-637B10FCC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70784" y="1828800"/>
            <a:ext cx="4343400" cy="4343400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4CB8D3-05B7-4CC2-AF99-12901B59CD84}"/>
              </a:ext>
            </a:extLst>
          </p:cNvPr>
          <p:cNvSpPr txBox="1">
            <a:spLocks/>
          </p:cNvSpPr>
          <p:nvPr/>
        </p:nvSpPr>
        <p:spPr>
          <a:xfrm>
            <a:off x="9088916" y="1828800"/>
            <a:ext cx="2264884" cy="4343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9600"/>
              </a:spcAft>
              <a:buFont typeface="Arial" panose="020B0604020202020204" pitchFamily="34" charset="0"/>
              <a:buNone/>
            </a:pPr>
            <a:r>
              <a:rPr lang="en-US" b="1" dirty="0"/>
              <a:t>Recognize</a:t>
            </a:r>
          </a:p>
          <a:p>
            <a:pPr marL="0" indent="0" algn="ctr">
              <a:spcAft>
                <a:spcPts val="9600"/>
              </a:spcAft>
              <a:buFont typeface="Arial" panose="020B0604020202020204" pitchFamily="34" charset="0"/>
              <a:buNone/>
            </a:pPr>
            <a:r>
              <a:rPr lang="en-US" b="1" dirty="0"/>
              <a:t>Respond</a:t>
            </a:r>
          </a:p>
          <a:p>
            <a:pPr marL="0" indent="0" algn="ctr">
              <a:spcAft>
                <a:spcPts val="9600"/>
              </a:spcAft>
              <a:buFont typeface="Arial" panose="020B0604020202020204" pitchFamily="34" charset="0"/>
              <a:buNone/>
            </a:pPr>
            <a:r>
              <a:rPr lang="en-US" b="1" dirty="0"/>
              <a:t>Refer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51AF3C-921A-43CC-B701-FB953BA0E8C6}"/>
              </a:ext>
            </a:extLst>
          </p:cNvPr>
          <p:cNvSpPr/>
          <p:nvPr/>
        </p:nvSpPr>
        <p:spPr>
          <a:xfrm rot="5400000">
            <a:off x="9558628" y="2806411"/>
            <a:ext cx="1325458" cy="685393"/>
          </a:xfrm>
          <a:prstGeom prst="rightArrow">
            <a:avLst/>
          </a:prstGeom>
          <a:solidFill>
            <a:srgbClr val="00A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DA421C4-7DFC-4762-9962-67C323ADECEE}"/>
              </a:ext>
            </a:extLst>
          </p:cNvPr>
          <p:cNvSpPr/>
          <p:nvPr/>
        </p:nvSpPr>
        <p:spPr>
          <a:xfrm rot="5400000">
            <a:off x="9558628" y="4627934"/>
            <a:ext cx="1325458" cy="685393"/>
          </a:xfrm>
          <a:prstGeom prst="rightArrow">
            <a:avLst/>
          </a:prstGeom>
          <a:solidFill>
            <a:srgbClr val="00A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8D362E-97D4-4916-AFE9-E21EB5ED2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25" y="1828800"/>
            <a:ext cx="2849833" cy="43434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CEE19C4-655F-4BBC-A64F-DEB47EE5F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557005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05D7FF-F184-4D7E-8E54-48374F77C654}"/>
              </a:ext>
            </a:extLst>
          </p:cNvPr>
          <p:cNvSpPr txBox="1">
            <a:spLocks/>
          </p:cNvSpPr>
          <p:nvPr/>
        </p:nvSpPr>
        <p:spPr>
          <a:xfrm>
            <a:off x="838200" y="1779905"/>
            <a:ext cx="10515600" cy="25863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“I’ve learned that people will forget what you said, people will forget what you did, but people will never forget how you made them feel.”</a:t>
            </a:r>
            <a:endParaRPr lang="en-I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—</a:t>
            </a:r>
            <a:r>
              <a:rPr lang="en-IS" dirty="0"/>
              <a:t>Maya Angelou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74FFFF-D3E6-48EB-AD01-8EF834A38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148146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5517-BFDC-C14A-A72F-66D59286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Questions or Comments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E14D83-928B-4DA6-B7F7-BFBF8E64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21744"/>
            <a:ext cx="10515600" cy="2957512"/>
          </a:xfr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64DC5E-11C9-40AD-9968-B3F7B9048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923330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0EF0-97A7-1D4E-BB44-52CA3EC8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Thank </a:t>
            </a:r>
            <a:r>
              <a:rPr lang="en-CA" dirty="0"/>
              <a:t>Y</a:t>
            </a:r>
            <a:r>
              <a:rPr lang="en-IS" dirty="0"/>
              <a:t>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CE18-F162-8F4A-94AC-F1AA8CAD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800"/>
              <a:t>If you need further information</a:t>
            </a:r>
            <a:r>
              <a:rPr lang="en-CA" sz="2800" dirty="0"/>
              <a:t>,</a:t>
            </a:r>
            <a:r>
              <a:rPr lang="en-IS" sz="2800"/>
              <a:t> please contact us. 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A572CF-D0D5-44D4-87F5-6CAE92EAD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999919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071D-A5F7-7E4C-8416-328DC0B9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779AD-780F-AB4E-9DF4-B82B9128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150" b="1" dirty="0"/>
              <a:t>Cover Slide: </a:t>
            </a:r>
            <a:r>
              <a:rPr lang="en-US" sz="1150" dirty="0"/>
              <a:t>Photo by </a:t>
            </a:r>
            <a:r>
              <a:rPr lang="en-US" sz="1150" dirty="0" err="1"/>
              <a:t>Pixabay</a:t>
            </a:r>
            <a:r>
              <a:rPr lang="en-US" sz="1150" dirty="0"/>
              <a:t>, Creative Commons Zero license.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150" b="1" dirty="0"/>
              <a:t>Slide 2: </a:t>
            </a:r>
            <a:r>
              <a:rPr lang="en-CA" sz="1150" dirty="0"/>
              <a:t>Sunrise at </a:t>
            </a:r>
            <a:r>
              <a:rPr lang="en-CA" sz="1150" dirty="0" err="1"/>
              <a:t>Okeover</a:t>
            </a:r>
            <a:r>
              <a:rPr lang="en-CA" sz="1150" dirty="0"/>
              <a:t> Arm in British Columbia, Canada by Islander61. Retrieved from </a:t>
            </a:r>
            <a:r>
              <a:rPr lang="en-CA" sz="115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https://commons.wikimedia.org/wiki/File:Sunrise_at_Okeover_Arm_in_British_Columbia,_Canada.jpg</a:t>
            </a:r>
            <a:r>
              <a:rPr lang="en-CA" sz="1150" dirty="0"/>
              <a:t>. This file is licensed under the </a:t>
            </a:r>
            <a:r>
              <a:rPr lang="en-CA" sz="1150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CA" sz="1150" dirty="0">
                <a:solidFill>
                  <a:srgbClr val="0563C1"/>
                </a:solidFill>
              </a:rPr>
              <a:t> </a:t>
            </a:r>
            <a:r>
              <a:rPr lang="en-CA" sz="1150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4.0 International</a:t>
            </a:r>
            <a:r>
              <a:rPr lang="en-CA" sz="1150" dirty="0"/>
              <a:t> license.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150" b="1" dirty="0"/>
              <a:t>Slides 11, 12, and 41: </a:t>
            </a:r>
            <a:r>
              <a:rPr lang="en-US" sz="1150" dirty="0"/>
              <a:t>Wellness Wheel © Jewell Gillies and Amy Haagsma (designer)</a:t>
            </a:r>
            <a:r>
              <a:rPr lang="en-CA" sz="1150" dirty="0"/>
              <a:t>.</a:t>
            </a:r>
            <a:r>
              <a:rPr lang="en-US" sz="1150" dirty="0"/>
              <a:t> Creative Commons Attribution 4.0 International license. All icons licensed as Creative Commons CC BY » yoga by </a:t>
            </a:r>
            <a:r>
              <a:rPr lang="en-US" sz="1150" dirty="0" err="1"/>
              <a:t>zidney</a:t>
            </a:r>
            <a:r>
              <a:rPr lang="en-US" sz="1150" dirty="0"/>
              <a:t> from the Noun Project | heart rate by Naufal </a:t>
            </a:r>
            <a:r>
              <a:rPr lang="en-US" sz="1150" dirty="0" err="1"/>
              <a:t>Hudallah</a:t>
            </a:r>
            <a:r>
              <a:rPr lang="en-US" sz="1150" dirty="0"/>
              <a:t> from the Noun Project | Book by Studio TROISQUATRE from the Noun Project | Gears by Gregor </a:t>
            </a:r>
            <a:r>
              <a:rPr lang="en-US" sz="1150" dirty="0" err="1"/>
              <a:t>Cresnar</a:t>
            </a:r>
            <a:r>
              <a:rPr lang="en-US" sz="1150" dirty="0"/>
              <a:t> from the Noun Project | Lotus by Brad Avison from the Noun Project | landscape by Creative Stall from the Noun Project | forest by Creative Stall from the Noun Project | Sea Sunset by Creative Stall from the Noun Project | Park by Creative Stall from the Noun Project | gaining by Alice Design from the Noun Project | Tree by Brian </a:t>
            </a:r>
            <a:r>
              <a:rPr lang="en-US" sz="1150" dirty="0" err="1"/>
              <a:t>Hurshman</a:t>
            </a:r>
            <a:r>
              <a:rPr lang="en-US" sz="1150" dirty="0"/>
              <a:t> from the Noun Project</a:t>
            </a:r>
            <a:endParaRPr lang="en-CA" sz="115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150" b="1" dirty="0"/>
              <a:t>Slide 16: </a:t>
            </a:r>
            <a:r>
              <a:rPr lang="en-US" sz="1150" dirty="0"/>
              <a:t>Dual-Continuum Model © </a:t>
            </a:r>
            <a:r>
              <a:rPr lang="en-US" sz="1150" dirty="0" err="1"/>
              <a:t>BCcampus</a:t>
            </a:r>
            <a:r>
              <a:rPr lang="en-US" sz="1150" dirty="0"/>
              <a:t> based on the conceptual work of Corey Keys and a diagram created by CACUSS and Canadian Mental Health Association is licensed under a CC BY-NC (Attribution </a:t>
            </a:r>
            <a:r>
              <a:rPr lang="en-US" sz="1150" dirty="0" err="1"/>
              <a:t>NonCommercial</a:t>
            </a:r>
            <a:r>
              <a:rPr lang="en-US" sz="1150" dirty="0"/>
              <a:t>) license.</a:t>
            </a:r>
            <a:endParaRPr lang="en-CA" sz="115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CA" sz="1150" b="1" dirty="0"/>
              <a:t>Slides 17: </a:t>
            </a:r>
            <a:r>
              <a:rPr lang="en-CA" sz="1150" dirty="0"/>
              <a:t>Mental Health Continuum </a:t>
            </a:r>
            <a:r>
              <a:rPr lang="en-US" sz="1150" dirty="0"/>
              <a:t>is based on the</a:t>
            </a:r>
            <a:r>
              <a:rPr lang="en-CA" sz="1150" dirty="0"/>
              <a:t> University of Victoria continuum of mental health, which is adapted from on Queen’s University continuum of mental health and the Canada Department of National Defence continuum of mental health.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CA" sz="1150" b="1" dirty="0"/>
              <a:t>Slides 19, 22, 27, 29: </a:t>
            </a:r>
            <a:r>
              <a:rPr lang="en-CA" sz="1150" u="sng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https://thenounproject.com/search/?q=2283668&amp;i=2283668</a:t>
            </a:r>
            <a:r>
              <a:rPr lang="en-CA" sz="1150" dirty="0"/>
              <a:t>. reflections of the heart by </a:t>
            </a:r>
            <a:r>
              <a:rPr lang="en-CA" sz="1150" u="sng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www.mingraphy.com</a:t>
            </a:r>
            <a:r>
              <a:rPr lang="en-CA" sz="1150" dirty="0"/>
              <a:t>, ES from the Noun Project. Retrieved from </a:t>
            </a:r>
            <a:r>
              <a:rPr lang="en-CA" sz="1150" u="sng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https://thenounproject.com/search/?q=2283668&amp;i=2283668</a:t>
            </a:r>
            <a:r>
              <a:rPr lang="en-CA" sz="1150" dirty="0"/>
              <a:t>. This icon is licensed as Creative Commons CC BY.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150" b="1" dirty="0"/>
              <a:t>Slide 28: </a:t>
            </a:r>
            <a:r>
              <a:rPr lang="en-US" sz="1150" dirty="0"/>
              <a:t>Practicing Empathy by Melissa Hogan. Retrieved from </a:t>
            </a:r>
            <a:r>
              <a:rPr lang="en-CA" sz="1150" u="sng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https://commons.wikimedia.org/wiki/File:Practicing-Empathy.</a:t>
            </a:r>
            <a:r>
              <a:rPr lang="en-CA" sz="1150" u="sng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jpg</a:t>
            </a:r>
            <a:r>
              <a:rPr lang="en-CA" sz="1150" dirty="0"/>
              <a:t>. This file is licensed under the </a:t>
            </a:r>
            <a:r>
              <a:rPr lang="en-CA" sz="1150" dirty="0">
                <a:solidFill>
                  <a:srgbClr val="0563C1"/>
                </a:solidFill>
                <a:hlinkClick r:id="rId4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CA" sz="1150" dirty="0">
                <a:solidFill>
                  <a:srgbClr val="0563C1"/>
                </a:solidFill>
              </a:rPr>
              <a:t> </a:t>
            </a:r>
            <a:r>
              <a:rPr lang="en-CA" sz="115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4.0 International</a:t>
            </a:r>
            <a:r>
              <a:rPr lang="en-CA" sz="1150" dirty="0"/>
              <a:t> license.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CA" sz="1150" b="1" dirty="0"/>
              <a:t>Slide 39: </a:t>
            </a:r>
            <a:r>
              <a:rPr lang="en-CA" sz="1150" dirty="0"/>
              <a:t>Flower of Indian Lotus by Hong Zang. Retrieved from </a:t>
            </a:r>
            <a:r>
              <a:rPr lang="en-CA" sz="1150" u="sng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https://commons.wikimedia.org/wiki/File:Lotus_flower_(978659).</a:t>
            </a:r>
            <a:r>
              <a:rPr lang="en-CA" sz="1150" u="sng" dirty="0">
                <a:solidFill>
                  <a:srgbClr val="0563C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jpg</a:t>
            </a:r>
            <a:r>
              <a:rPr lang="en-CA" sz="1150" dirty="0"/>
              <a:t>. This file is made available under the </a:t>
            </a:r>
            <a:r>
              <a:rPr lang="en-CA" sz="1150" dirty="0">
                <a:solidFill>
                  <a:srgbClr val="0563C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CC0 1.0 Universal Public Domain Dedication</a:t>
            </a:r>
            <a:r>
              <a:rPr lang="en-CA" sz="1150" dirty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CA" sz="1150" b="1" dirty="0"/>
              <a:t>Slide 43: </a:t>
            </a:r>
            <a:r>
              <a:rPr lang="en-CA" sz="1150" dirty="0"/>
              <a:t>Diversity speech bubble icons by Louise </a:t>
            </a:r>
            <a:r>
              <a:rPr lang="en-CA" sz="1150" dirty="0" err="1"/>
              <a:t>Wigö</a:t>
            </a:r>
            <a:r>
              <a:rPr lang="en-CA" sz="1150" dirty="0"/>
              <a:t>. Retrieved from </a:t>
            </a:r>
            <a:r>
              <a:rPr lang="en-CA" sz="1150" u="sng" dirty="0">
                <a:solidFill>
                  <a:srgbClr val="0563C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https://commons.wikimedia.org/wiki/File:Diversity_speech_bubble_icons.svg</a:t>
            </a:r>
            <a:r>
              <a:rPr lang="en-CA" sz="1150" dirty="0"/>
              <a:t>. This file is made available under the </a:t>
            </a:r>
            <a:r>
              <a:rPr lang="en-CA" sz="1150" u="sng" dirty="0">
                <a:solidFill>
                  <a:srgbClr val="0563C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CC0 1.0 Universal Public Domain Dedication</a:t>
            </a:r>
            <a:r>
              <a:rPr lang="en-CA" sz="1150" dirty="0"/>
              <a:t>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4DDBFA-627D-48E7-9328-B6A34B964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212081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49C3-6D5F-F84B-98E1-9721004A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Support and </a:t>
            </a:r>
            <a:r>
              <a:rPr lang="en-CA"/>
              <a:t>S</a:t>
            </a:r>
            <a:r>
              <a:rPr lang="en-IS"/>
              <a:t>elf-</a:t>
            </a:r>
            <a:r>
              <a:rPr lang="en-CA"/>
              <a:t>C</a:t>
            </a:r>
            <a:r>
              <a:rPr lang="en-IS"/>
              <a:t>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5703-1AC6-C141-B5D3-2D58921AA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S" sz="2800"/>
              <a:t>Take any actions you need for your own well-being:</a:t>
            </a:r>
          </a:p>
          <a:p>
            <a:pPr lvl="1"/>
            <a:r>
              <a:rPr lang="en-IS" sz="2800"/>
              <a:t>Pause</a:t>
            </a:r>
          </a:p>
          <a:p>
            <a:pPr lvl="1"/>
            <a:r>
              <a:rPr lang="en-IS" sz="2800"/>
              <a:t>Ground yourself</a:t>
            </a:r>
          </a:p>
          <a:p>
            <a:pPr lvl="1"/>
            <a:r>
              <a:rPr lang="en-IS" sz="2800"/>
              <a:t>Take a break or leave (give us a thumbs up</a:t>
            </a:r>
            <a:r>
              <a:rPr lang="en-CA" sz="2800"/>
              <a:t> as you’re leaving so we know you’re okay</a:t>
            </a:r>
            <a:r>
              <a:rPr lang="en-IS" sz="2800"/>
              <a:t>)</a:t>
            </a:r>
          </a:p>
          <a:p>
            <a:r>
              <a:rPr lang="en-IS" sz="2800"/>
              <a:t>Share only if you are comfortable.</a:t>
            </a:r>
          </a:p>
          <a:p>
            <a:r>
              <a:rPr lang="en-IS" sz="2800"/>
              <a:t>If you need further support, reach out after the session.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1958CB-B59F-4DA7-84D0-6AB9EFF0F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00006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BA06-DD6D-CB43-A494-5BB3BD48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Understand 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9528-9487-5E45-9494-B4877F46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Because you interact with students frequently, you are often in a position to recognize when a student may be in distress.  </a:t>
            </a:r>
          </a:p>
          <a:p>
            <a:r>
              <a:rPr lang="en-IS" sz="2800"/>
              <a:t>You are </a:t>
            </a:r>
            <a:r>
              <a:rPr lang="en-IS" sz="2800" i="1"/>
              <a:t>not</a:t>
            </a:r>
            <a:r>
              <a:rPr lang="en-IS" sz="2800"/>
              <a:t> expected to be a counsellor. </a:t>
            </a:r>
          </a:p>
          <a:p>
            <a:r>
              <a:rPr lang="en-IS" sz="2800"/>
              <a:t>You </a:t>
            </a:r>
            <a:r>
              <a:rPr lang="en-IS" sz="2800" i="1"/>
              <a:t>can</a:t>
            </a:r>
            <a:r>
              <a:rPr lang="en-IS" sz="2800"/>
              <a:t> be a supportive person</a:t>
            </a:r>
            <a:r>
              <a:rPr lang="en-CA" sz="2800"/>
              <a:t> and connect a student to campus services and resources, such as counselling</a:t>
            </a:r>
            <a:r>
              <a:rPr lang="en-IS" sz="2800"/>
              <a:t>.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AF55AB-7486-49DC-A33A-ABDAB6FA4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00758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4E91-3E66-974C-A5BF-F6F70ECB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/>
              <a:t>Practical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62C4D-0E30-AF4B-B98E-B9CE291F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800"/>
              <a:t>Presention is </a:t>
            </a:r>
            <a:r>
              <a:rPr lang="en-CA" sz="2800" dirty="0"/>
              <a:t>two</a:t>
            </a:r>
            <a:r>
              <a:rPr lang="en-IS" sz="2800"/>
              <a:t> hours long.</a:t>
            </a:r>
          </a:p>
          <a:p>
            <a:r>
              <a:rPr lang="en-IS" sz="2800"/>
              <a:t>Questions and reflections are encouraged.</a:t>
            </a:r>
          </a:p>
          <a:p>
            <a:r>
              <a:rPr lang="en-IS" sz="2800"/>
              <a:t>Handouts will be available at the end.</a:t>
            </a:r>
          </a:p>
          <a:p>
            <a:r>
              <a:rPr lang="en-IS" sz="2800"/>
              <a:t>If online</a:t>
            </a:r>
            <a:r>
              <a:rPr lang="en-CA" dirty="0"/>
              <a:t>, r</a:t>
            </a:r>
            <a:r>
              <a:rPr lang="en-IS" sz="2800"/>
              <a:t>emember to use the mute button.</a:t>
            </a:r>
          </a:p>
          <a:p>
            <a:r>
              <a:rPr lang="en-IS" sz="2800"/>
              <a:t>If online</a:t>
            </a:r>
            <a:r>
              <a:rPr lang="en-CA" sz="2800" dirty="0"/>
              <a:t>,</a:t>
            </a:r>
            <a:r>
              <a:rPr lang="en-CA" dirty="0"/>
              <a:t> l</a:t>
            </a:r>
            <a:r>
              <a:rPr lang="en-IS" sz="2800"/>
              <a:t>eaving your camera on is optional.</a:t>
            </a:r>
            <a:endParaRPr lang="en-IS" sz="2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F0DA00-0E48-40E8-B42C-1F7BAEABA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72649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5C558E-9325-423F-858F-7569363B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Health and Wellness?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35F665-69C5-4A38-B3D1-888107388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01F714-495C-45BE-A293-1935BBEB5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05918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B55F-FC95-734D-9FD7-E67408CA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Definition of Mental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F87C-41DE-314F-B2BE-19E382F2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Mental health is the capacity of every individual to feel, think, and act in ways that enhance their ability to enjoy life and deal with challenges. </a:t>
            </a:r>
          </a:p>
          <a:p>
            <a:r>
              <a:rPr lang="en-CA"/>
              <a:t>It is a positive sense of emotional and spiritual well-being that respects the importance of culture, equity, social justice, interconnections, and personal dignity.</a:t>
            </a:r>
          </a:p>
          <a:p>
            <a:endParaRPr lang="en-CA"/>
          </a:p>
          <a:p>
            <a:endParaRPr lang="en-CA"/>
          </a:p>
          <a:p>
            <a:pPr marL="0" indent="0">
              <a:buNone/>
            </a:pPr>
            <a:r>
              <a:rPr lang="en-CA" sz="1800"/>
              <a:t>Source: Public Health Agency of Canada. (n.d.). </a:t>
            </a:r>
            <a:r>
              <a:rPr lang="en-CA" sz="1800" i="1"/>
              <a:t>Mental health and wellness</a:t>
            </a:r>
            <a:r>
              <a:rPr lang="en-CA" sz="1800"/>
              <a:t>. </a:t>
            </a:r>
            <a:r>
              <a:rPr lang="en-CA" sz="1800" u="sng">
                <a:hlinkClick r:id="rId3"/>
              </a:rPr>
              <a:t>https://cbpp-pcpe.phac-aspc.gc.ca/public-health-topics/mental-health-and-wellness</a:t>
            </a:r>
            <a:endParaRPr lang="en-CA" sz="1800"/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5F52E1-7386-4382-B2D4-285485F32192}"/>
              </a:ext>
            </a:extLst>
          </p:cNvPr>
          <p:cNvSpPr txBox="1">
            <a:spLocks/>
          </p:cNvSpPr>
          <p:nvPr/>
        </p:nvSpPr>
        <p:spPr>
          <a:xfrm>
            <a:off x="838200" y="48006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CA" sz="18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B8964E-B346-49FF-BA59-1EB319EC0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7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Capacity to Connect: Supporting Students’ Mental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11335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8546</TotalTime>
  <Words>2534</Words>
  <Application>Microsoft Office PowerPoint</Application>
  <PresentationFormat>Widescreen</PresentationFormat>
  <Paragraphs>282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CAPACITY TO CONNECT:</vt:lpstr>
      <vt:lpstr>Territory Acknowledgement</vt:lpstr>
      <vt:lpstr>Our Goal</vt:lpstr>
      <vt:lpstr>Presentation Objectives</vt:lpstr>
      <vt:lpstr>Support and Self-Care</vt:lpstr>
      <vt:lpstr>Understand Your Role</vt:lpstr>
      <vt:lpstr>Practical Information </vt:lpstr>
      <vt:lpstr>What Is Mental Health and Wellness?</vt:lpstr>
      <vt:lpstr>One Definition of Mental Health</vt:lpstr>
      <vt:lpstr>Wellness Wheel</vt:lpstr>
      <vt:lpstr>Wellness Wheel</vt:lpstr>
      <vt:lpstr>What Is Resilience?</vt:lpstr>
      <vt:lpstr>Small Group Activity</vt:lpstr>
      <vt:lpstr>Mental Health and Mental Illness</vt:lpstr>
      <vt:lpstr>Mental Health and Mental Illness</vt:lpstr>
      <vt:lpstr>Corey Keyes’ Dual Continuum Model</vt:lpstr>
      <vt:lpstr>Mental Health Continuum</vt:lpstr>
      <vt:lpstr>Marginalized Groups and Mental Health</vt:lpstr>
      <vt:lpstr>Reflection</vt:lpstr>
      <vt:lpstr>Did You Know . . . </vt:lpstr>
      <vt:lpstr>Post-Secondary Students</vt:lpstr>
      <vt:lpstr>Reflection</vt:lpstr>
      <vt:lpstr>The Three Rs Framework</vt:lpstr>
      <vt:lpstr>Recognize</vt:lpstr>
      <vt:lpstr>Recognizing Signs of Distress</vt:lpstr>
      <vt:lpstr>What About Suicide?</vt:lpstr>
      <vt:lpstr>Reflection: Responding to Distress</vt:lpstr>
      <vt:lpstr>Empathetic Responses</vt:lpstr>
      <vt:lpstr>Video Reflection</vt:lpstr>
      <vt:lpstr>Ideas for Empathetic Responses</vt:lpstr>
      <vt:lpstr>Asking About Suicide</vt:lpstr>
      <vt:lpstr>If a Student Is Thinking About Suicide</vt:lpstr>
      <vt:lpstr>Referring Students for Help</vt:lpstr>
      <vt:lpstr>Provincial Mental Health Resources</vt:lpstr>
      <vt:lpstr>If a Student Refuses Help</vt:lpstr>
      <vt:lpstr>Maintaining Boundaries</vt:lpstr>
      <vt:lpstr>Check-in with Your Feelings</vt:lpstr>
      <vt:lpstr>Consult or Refer</vt:lpstr>
      <vt:lpstr>Self-Care Brainstorm</vt:lpstr>
      <vt:lpstr>Scenarios</vt:lpstr>
      <vt:lpstr>Summary</vt:lpstr>
      <vt:lpstr>PowerPoint Presentation</vt:lpstr>
      <vt:lpstr>Questions or Comments</vt:lpstr>
      <vt:lpstr>Thank You</vt:lpstr>
      <vt:lpstr>Attributions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to Connect: Supporting Students’ Mental Health</dc:title>
  <dc:creator>Elizabeth Warwick</dc:creator>
  <cp:lastModifiedBy>Kaitlyn</cp:lastModifiedBy>
  <cp:revision>153</cp:revision>
  <dcterms:created xsi:type="dcterms:W3CDTF">2021-01-29T15:06:21Z</dcterms:created>
  <dcterms:modified xsi:type="dcterms:W3CDTF">2021-03-10T01:01:52Z</dcterms:modified>
</cp:coreProperties>
</file>