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0" r:id="rId5"/>
  </p:sldMasterIdLst>
  <p:notesMasterIdLst>
    <p:notesMasterId r:id="rId45"/>
  </p:notesMasterIdLst>
  <p:sldIdLst>
    <p:sldId id="256" r:id="rId6"/>
    <p:sldId id="257" r:id="rId7"/>
    <p:sldId id="374" r:id="rId8"/>
    <p:sldId id="375" r:id="rId9"/>
    <p:sldId id="376" r:id="rId10"/>
    <p:sldId id="377" r:id="rId11"/>
    <p:sldId id="258" r:id="rId12"/>
    <p:sldId id="259" r:id="rId13"/>
    <p:sldId id="260" r:id="rId14"/>
    <p:sldId id="261" r:id="rId15"/>
    <p:sldId id="262" r:id="rId16"/>
    <p:sldId id="372" r:id="rId17"/>
    <p:sldId id="263" r:id="rId18"/>
    <p:sldId id="373" r:id="rId19"/>
    <p:sldId id="264" r:id="rId20"/>
    <p:sldId id="265" r:id="rId21"/>
    <p:sldId id="266" r:id="rId22"/>
    <p:sldId id="370" r:id="rId23"/>
    <p:sldId id="382" r:id="rId24"/>
    <p:sldId id="267" r:id="rId25"/>
    <p:sldId id="268" r:id="rId26"/>
    <p:sldId id="371" r:id="rId27"/>
    <p:sldId id="378" r:id="rId28"/>
    <p:sldId id="269" r:id="rId29"/>
    <p:sldId id="367" r:id="rId30"/>
    <p:sldId id="368" r:id="rId31"/>
    <p:sldId id="307" r:id="rId32"/>
    <p:sldId id="369" r:id="rId33"/>
    <p:sldId id="381" r:id="rId34"/>
    <p:sldId id="271" r:id="rId35"/>
    <p:sldId id="272" r:id="rId36"/>
    <p:sldId id="273" r:id="rId37"/>
    <p:sldId id="274" r:id="rId38"/>
    <p:sldId id="275" r:id="rId39"/>
    <p:sldId id="276" r:id="rId40"/>
    <p:sldId id="277" r:id="rId41"/>
    <p:sldId id="278" r:id="rId42"/>
    <p:sldId id="280" r:id="rId43"/>
    <p:sldId id="384"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F9700"/>
    <a:srgbClr val="0000FF"/>
    <a:srgbClr val="39213F"/>
    <a:srgbClr val="00A1DA"/>
    <a:srgbClr val="00AAE6"/>
    <a:srgbClr val="BB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4B34F-1B7E-8301-8D1B-BA8A06DD3B71}" v="73" dt="2021-11-17T21:13:27.183"/>
    <p1510:client id="{0BD5D0AB-E908-43A7-915C-19BDC8283055}" v="299" dt="2021-11-17T16:45:43.641"/>
    <p1510:client id="{13973E46-00C6-64AB-8158-D9281F0036D0}" v="1726" dt="2021-11-16T19:53:00.466"/>
    <p1510:client id="{311C8DB2-0492-3728-FB67-17C60D2086FE}" v="771" dt="2021-11-17T16:24:39.605"/>
    <p1510:client id="{83ADF41C-18B2-4B25-B881-1BFDE1D075CA}" v="28" dt="2021-11-17T20:47:28.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41" autoAdjust="0"/>
  </p:normalViewPr>
  <p:slideViewPr>
    <p:cSldViewPr snapToGrid="0">
      <p:cViewPr varScale="1">
        <p:scale>
          <a:sx n="95" d="100"/>
          <a:sy n="95" d="100"/>
        </p:scale>
        <p:origin x="1908"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800" dirty="0">
                <a:latin typeface="Calibri" panose="020F0502020204030204" pitchFamily="34" charset="0"/>
                <a:ea typeface="Calibri" panose="020F0502020204030204" pitchFamily="34" charset="0"/>
                <a:cs typeface="Times New Roman" panose="02020603050405020304" pitchFamily="18" charset="0"/>
              </a:rPr>
              <a:t>How to attribute this presentation: “Technical Accessibility” slides by Josie Gray is licensed under a CC BY 4.0 </a:t>
            </a:r>
            <a:r>
              <a:rPr lang="en-US" sz="1800" dirty="0" err="1">
                <a:latin typeface="Calibri" panose="020F0502020204030204" pitchFamily="34" charset="0"/>
                <a:ea typeface="Calibri" panose="020F0502020204030204" pitchFamily="34" charset="0"/>
                <a:cs typeface="Times New Roman" panose="02020603050405020304" pitchFamily="18" charset="0"/>
              </a:rPr>
              <a:t>licence</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CA"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third principle is understandable, which holds that information and the operation of the user interface must be understandable. That means the text is readable and understandable, the layout of a page is predictable and consistent, and there are features that help users avoid and correct mistakes.</a:t>
            </a:r>
            <a:endParaRPr lang="en-US"/>
          </a:p>
          <a:p>
            <a:endParaRPr lang="en-CA"/>
          </a:p>
          <a:p>
            <a:r>
              <a:rPr lang="en-CA"/>
              <a:t>We'll take a look at how these principles can be applied in the design of education resources and look at more concrete examples. (Next)</a:t>
            </a:r>
            <a:endParaRPr lang="en-CA">
              <a:cs typeface="Calibri"/>
            </a:endParaRPr>
          </a:p>
          <a:p>
            <a:endParaRPr lang="en-CA"/>
          </a:p>
          <a:p>
            <a:r>
              <a:rPr lang="en-US"/>
              <a:t>“Book” by Sebastian Langer from the Noun Project. CC BY.</a:t>
            </a:r>
            <a:endParaRPr lang="en-US">
              <a:cs typeface="Calibri"/>
            </a:endParaRPr>
          </a:p>
          <a:p>
            <a:r>
              <a:rPr lang="en-US"/>
              <a:t>“Web Page” by </a:t>
            </a:r>
            <a:r>
              <a:rPr lang="en-US" err="1"/>
              <a:t>Vectorstall</a:t>
            </a:r>
            <a:r>
              <a:rPr lang="en-US"/>
              <a:t> from the Noun Project. CC BY</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320749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Let’s start with the organization of content, which is basically talking about the use of headings.</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Using headings to identify sections and subsections of a document </a:t>
            </a:r>
            <a:r>
              <a:rPr lang="en-US" sz="1200" b="1" i="0" u="none" strike="noStrike" kern="1200">
                <a:solidFill>
                  <a:schemeClr val="tx1"/>
                </a:solidFill>
                <a:effectLst/>
                <a:latin typeface="+mn-lt"/>
                <a:ea typeface="+mn-ea"/>
                <a:cs typeface="+mn-cs"/>
              </a:rPr>
              <a:t>helps readers identify the structure and content of a document</a:t>
            </a:r>
            <a:r>
              <a:rPr lang="en-US" sz="1200" b="0" i="0" u="none" strike="noStrike" kern="1200">
                <a:solidFill>
                  <a:schemeClr val="tx1"/>
                </a:solidFill>
                <a:effectLst/>
                <a:latin typeface="+mn-lt"/>
                <a:ea typeface="+mn-ea"/>
                <a:cs typeface="+mn-cs"/>
              </a:rPr>
              <a:t>. Headings provide a </a:t>
            </a:r>
            <a:r>
              <a:rPr lang="en-US" sz="1200" b="1" i="0" u="none" strike="noStrike" kern="1200">
                <a:solidFill>
                  <a:schemeClr val="tx1"/>
                </a:solidFill>
                <a:effectLst/>
                <a:latin typeface="+mn-lt"/>
                <a:ea typeface="+mn-ea"/>
                <a:cs typeface="+mn-cs"/>
              </a:rPr>
              <a:t>visual cue</a:t>
            </a:r>
            <a:r>
              <a:rPr lang="en-US" sz="1200" b="0" i="0" u="none" strike="noStrike" kern="1200">
                <a:solidFill>
                  <a:schemeClr val="tx1"/>
                </a:solidFill>
                <a:effectLst/>
                <a:latin typeface="+mn-lt"/>
                <a:ea typeface="+mn-ea"/>
                <a:cs typeface="+mn-cs"/>
              </a:rPr>
              <a:t> that helps sighted readers quickly skim through content until they find a section they are looking for. Similarly, if there are headings, it makes it possible for someone using a screen reader to </a:t>
            </a:r>
            <a:r>
              <a:rPr lang="en-US" sz="1200" b="1" i="0" u="none" strike="noStrike" kern="1200">
                <a:solidFill>
                  <a:schemeClr val="tx1"/>
                </a:solidFill>
                <a:effectLst/>
                <a:latin typeface="+mn-lt"/>
                <a:ea typeface="+mn-ea"/>
                <a:cs typeface="+mn-cs"/>
              </a:rPr>
              <a:t>navigate a page or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mn-lt"/>
                <a:ea typeface="+mn-ea"/>
                <a:cs typeface="+mn-cs"/>
              </a:rPr>
              <a:t>A screen reader won't identify bolded or larger text as a heading</a:t>
            </a:r>
            <a:r>
              <a:rPr lang="en-US" sz="1200" b="0" i="0" u="none" strike="noStrike" kern="1200">
                <a:solidFill>
                  <a:schemeClr val="tx1"/>
                </a:solidFill>
                <a:effectLst/>
                <a:latin typeface="+mn-lt"/>
                <a:ea typeface="+mn-ea"/>
                <a:cs typeface="+mn-cs"/>
              </a:rPr>
              <a:t>. By marking up the sections and subsection of a chapter as headings, </a:t>
            </a:r>
            <a:r>
              <a:rPr lang="en-US" sz="1200" b="1" i="0" u="none" strike="noStrike" kern="1200">
                <a:solidFill>
                  <a:schemeClr val="tx1"/>
                </a:solidFill>
                <a:effectLst/>
                <a:latin typeface="+mn-lt"/>
                <a:ea typeface="+mn-ea"/>
                <a:cs typeface="+mn-cs"/>
              </a:rPr>
              <a:t>a screen-reader user can skip from heading to heading</a:t>
            </a:r>
            <a:r>
              <a:rPr lang="en-US" sz="1200" b="0" i="0" u="none" strike="noStrike" kern="1200">
                <a:solidFill>
                  <a:schemeClr val="tx1"/>
                </a:solidFill>
                <a:effectLst/>
                <a:latin typeface="+mn-lt"/>
                <a:ea typeface="+mn-ea"/>
                <a:cs typeface="+mn-cs"/>
              </a:rPr>
              <a:t> to get an idea about what the chapter is about, understand how the different sections relate to each other based on the heading levels, and skip to parts that they want to read. Without headings, a screen-reader user would be forced to read the entire chapter through from beginning to end every time they wanted to find specific information on a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As such, make sure content is organized under headings and subheadings and that headings and subheadings are used sequentially. So if your previous heading was a heading 2, your next heading shouldn’t be a heading 4 or 5.</a:t>
            </a:r>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164124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links, there are a few important things to keep in mind.</a:t>
            </a:r>
            <a:endParaRPr lang="en-US"/>
          </a:p>
          <a:p>
            <a:endParaRPr lang="en-US">
              <a:cs typeface="Calibri"/>
            </a:endParaRPr>
          </a:p>
          <a:p>
            <a:r>
              <a:rPr lang="en-US">
                <a:cs typeface="Calibri"/>
              </a:rPr>
              <a:t>Firstly, </a:t>
            </a:r>
            <a:r>
              <a:rPr lang="en-US" b="1">
                <a:cs typeface="Calibri"/>
              </a:rPr>
              <a:t>the link text should describe the destination or content of the link when it is taken out of context of the sentence</a:t>
            </a:r>
            <a:r>
              <a:rPr lang="en-US">
                <a:cs typeface="Calibri"/>
              </a:rPr>
              <a:t>. Someone using a screen reader can hop between all the links on a page or have them all read out loud to them so having descriptive links is </a:t>
            </a:r>
            <a:r>
              <a:rPr lang="en-US"/>
              <a:t>particularly important when links are separated from context.</a:t>
            </a:r>
            <a:endParaRPr lang="en-US">
              <a:cs typeface="Calibri"/>
            </a:endParaRPr>
          </a:p>
          <a:p>
            <a:endParaRPr lang="en-US">
              <a:cs typeface="Calibri"/>
            </a:endParaRPr>
          </a:p>
          <a:p>
            <a:r>
              <a:rPr lang="en-US" b="1">
                <a:cs typeface="Calibri"/>
              </a:rPr>
              <a:t>Links that open files should include the file type in the link text</a:t>
            </a:r>
            <a:r>
              <a:rPr lang="en-US">
                <a:cs typeface="Calibri"/>
              </a:rPr>
              <a:t>. For example, if the file linked is a PDF, the link text should be the name of the file with [PDF] written in square brackets.</a:t>
            </a:r>
          </a:p>
          <a:p>
            <a:endParaRPr lang="en-US">
              <a:cs typeface="Calibri"/>
            </a:endParaRPr>
          </a:p>
          <a:p>
            <a:r>
              <a:rPr lang="en-US" b="1">
                <a:cs typeface="Calibri"/>
              </a:rPr>
              <a:t>Links should not open in new windows or tabs unless a text reference is provided</a:t>
            </a:r>
            <a:r>
              <a:rPr lang="en-US">
                <a:cs typeface="Calibri"/>
              </a:rPr>
              <a:t>. </a:t>
            </a:r>
            <a:r>
              <a:rPr lang="en-US"/>
              <a:t>It can be disorienting and confusing if the user – sighted or non-sighted – is not expecting it.</a:t>
            </a:r>
            <a:r>
              <a:rPr lang="en-US">
                <a:cs typeface="Calibri"/>
              </a:rPr>
              <a:t> However, if it is important that a link open in a new tab or window, include that information in the link text by adding [New Tab] or [New Window] in square brackets, similar to how we denote what format a linked file is in.</a:t>
            </a:r>
          </a:p>
          <a:p>
            <a:endParaRPr lang="en-US">
              <a:cs typeface="Calibri"/>
            </a:endParaRPr>
          </a:p>
          <a:p>
            <a:r>
              <a:rPr lang="en-US">
                <a:cs typeface="Calibri"/>
              </a:rPr>
              <a:t>And finally, </a:t>
            </a:r>
            <a:r>
              <a:rPr lang="en-US" b="1">
                <a:cs typeface="Calibri"/>
              </a:rPr>
              <a:t>the web address should be available for those using a print copy</a:t>
            </a:r>
            <a:r>
              <a:rPr lang="en-US">
                <a:cs typeface="Calibri"/>
              </a:rPr>
              <a:t>, as they will only be able to see the link text without the web address itself.</a:t>
            </a:r>
          </a:p>
          <a:p>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23498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cs typeface="Calibri"/>
              </a:rPr>
              <a:t>Alright. Let's see some concrete examples. Which link is accessible? The options are written on the slide and I will read them out. Cast your vote in the poll for which of these four examples are accessible. You will be able to select multiple answers.</a:t>
            </a:r>
            <a:endParaRPr lang="en-CA" err="1"/>
          </a:p>
          <a:p>
            <a:pPr>
              <a:defRPr/>
            </a:pPr>
            <a:endParaRPr lang="en-CA">
              <a:cs typeface="Calibri"/>
            </a:endParaRPr>
          </a:p>
          <a:p>
            <a:pPr>
              <a:defRPr/>
            </a:pPr>
            <a:r>
              <a:rPr lang="en-CA">
                <a:cs typeface="Calibri"/>
              </a:rPr>
              <a:t>The first option example says "For more information on web accessibility, click here" where "click here" is the link text.</a:t>
            </a:r>
          </a:p>
          <a:p>
            <a:pPr>
              <a:defRPr/>
            </a:pPr>
            <a:endParaRPr lang="en-CA">
              <a:cs typeface="Calibri"/>
            </a:endParaRPr>
          </a:p>
          <a:p>
            <a:pPr>
              <a:defRPr/>
            </a:pPr>
            <a:r>
              <a:rPr lang="en-CA">
                <a:cs typeface="Calibri"/>
              </a:rPr>
              <a:t>The second option says "</a:t>
            </a:r>
            <a:r>
              <a:rPr lang="en-CA"/>
              <a:t>For more information on web accessibility, go to </a:t>
            </a:r>
            <a:r>
              <a:rPr lang="en-CA" dirty="0">
                <a:hlinkClick r:id="rId3"/>
              </a:rPr>
              <a:t>https://opentextbc.ca/accessibilitytoolkit/</a:t>
            </a:r>
            <a:r>
              <a:rPr lang="en-CA"/>
              <a:t>" where the web address I read out is the link text.</a:t>
            </a:r>
            <a:endParaRPr lang="en-CA">
              <a:cs typeface="Calibri"/>
            </a:endParaRPr>
          </a:p>
          <a:p>
            <a:pPr>
              <a:defRPr/>
            </a:pPr>
            <a:endParaRPr lang="en-CA">
              <a:cs typeface="Calibri"/>
            </a:endParaRPr>
          </a:p>
          <a:p>
            <a:pPr>
              <a:defRPr/>
            </a:pPr>
            <a:r>
              <a:rPr lang="en-CA">
                <a:cs typeface="Calibri"/>
              </a:rPr>
              <a:t>The third option says "For more information on web accessibility, refer to the Accessibility Toolkit" where "Accessibility Toolkit" is the link text.</a:t>
            </a:r>
          </a:p>
          <a:p>
            <a:pPr>
              <a:defRPr/>
            </a:pPr>
            <a:endParaRPr lang="en-CA">
              <a:cs typeface="Calibri"/>
            </a:endParaRPr>
          </a:p>
          <a:p>
            <a:pPr>
              <a:defRPr/>
            </a:pPr>
            <a:r>
              <a:rPr lang="en-CA">
                <a:cs typeface="Calibri"/>
              </a:rPr>
              <a:t>And finally, the fourth option reads "The BC Open Textbook Review Template [Word File] provides guidelines for completing an open textbook review" where "</a:t>
            </a:r>
            <a:r>
              <a:rPr lang="en-CA"/>
              <a:t>The BC Open Textbook Review Template [Word File] </a:t>
            </a:r>
            <a:r>
              <a:rPr lang="en-CA">
                <a:cs typeface="Calibri"/>
              </a:rPr>
              <a:t>" is the link text.</a:t>
            </a:r>
          </a:p>
          <a:p>
            <a:pPr>
              <a:defRPr/>
            </a:pPr>
            <a:endParaRPr lang="en-CA">
              <a:cs typeface="Calibri"/>
            </a:endParaRPr>
          </a:p>
          <a:p>
            <a:pPr>
              <a:defRPr/>
            </a:pPr>
            <a:r>
              <a:rPr lang="en-CA">
                <a:cs typeface="Calibri"/>
              </a:rPr>
              <a:t>I'll give you a minute or so to cast your vote.</a:t>
            </a:r>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74829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cs typeface="Calibri"/>
              </a:rPr>
              <a:t>Here are the answers to the poll.</a:t>
            </a:r>
            <a:endParaRPr lang="en-CA"/>
          </a:p>
          <a:p>
            <a:pPr>
              <a:defRPr/>
            </a:pPr>
            <a:endParaRPr lang="en-CA">
              <a:cs typeface="Calibri" panose="020F0502020204030204"/>
            </a:endParaRPr>
          </a:p>
          <a:p>
            <a:pPr>
              <a:defRPr/>
            </a:pPr>
            <a:r>
              <a:rPr lang="en-CA">
                <a:cs typeface="Calibri" panose="020F0502020204030204"/>
              </a:rPr>
              <a:t>Number 1 and 2 are not accessible while number 3 and 4 are accessible.</a:t>
            </a:r>
          </a:p>
          <a:p>
            <a:pPr>
              <a:defRPr/>
            </a:pPr>
            <a:endParaRPr lang="en-CA">
              <a:cs typeface="Calibri" panose="020F0502020204030204"/>
            </a:endParaRPr>
          </a:p>
          <a:p>
            <a:pPr>
              <a:defRPr/>
            </a:pPr>
            <a:r>
              <a:rPr lang="en-CA">
                <a:cs typeface="Calibri" panose="020F0502020204030204"/>
              </a:rPr>
              <a:t>In our first example, the link text does not have any information about where the link is going, which makes it not accessible.</a:t>
            </a:r>
          </a:p>
          <a:p>
            <a:pPr>
              <a:defRPr/>
            </a:pPr>
            <a:endParaRPr lang="en-CA">
              <a:cs typeface="Calibri" panose="020F0502020204030204"/>
            </a:endParaRPr>
          </a:p>
          <a:p>
            <a:pPr>
              <a:defRPr/>
            </a:pPr>
            <a:r>
              <a:rPr lang="en-CA">
                <a:cs typeface="Calibri" panose="020F0502020204030204"/>
              </a:rPr>
              <a:t>In our second example, the web address is the link text and this is both cumbersome and, while this example may describe more or less the content of the page we are being sent to, the web address of a page does not always accurately describe what the content of the page is. So this makes it not accessible.</a:t>
            </a:r>
          </a:p>
          <a:p>
            <a:pPr>
              <a:defRPr/>
            </a:pPr>
            <a:endParaRPr lang="en-CA">
              <a:cs typeface="Calibri" panose="020F0502020204030204"/>
            </a:endParaRPr>
          </a:p>
          <a:p>
            <a:pPr>
              <a:defRPr/>
            </a:pPr>
            <a:r>
              <a:rPr lang="en-CA">
                <a:cs typeface="Calibri" panose="020F0502020204030204"/>
              </a:rPr>
              <a:t>In our third and fourth examples, both link texts list the name of the page or file that they are linked to, which gives us the context that we need. The fourth example also tells us what file format is linked there. This makes both of these links accessible.</a:t>
            </a:r>
          </a:p>
          <a:p>
            <a:pPr>
              <a:defRPr/>
            </a:pP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159166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For tables to be accessible, they have to be marked up correctly. This means they need:</a:t>
            </a:r>
          </a:p>
          <a:p>
            <a:pPr marL="171450" indent="-171450" fontAlgn="base">
              <a:buFont typeface="Arial" panose="020B0604020202020204" pitchFamily="34" charset="0"/>
              <a:buChar char="•"/>
            </a:pPr>
            <a:r>
              <a:rPr lang="en-US"/>
              <a:t>A caption</a:t>
            </a:r>
            <a:r>
              <a:rPr lang="en-US" sz="1200" b="0" i="0" u="none" strike="noStrike" kern="1200">
                <a:solidFill>
                  <a:schemeClr val="tx1"/>
                </a:solidFill>
                <a:effectLst/>
                <a:latin typeface="+mn-lt"/>
                <a:ea typeface="+mn-ea"/>
                <a:cs typeface="+mn-cs"/>
              </a:rPr>
              <a:t> that describes the purpose of the table</a:t>
            </a:r>
            <a:endParaRPr lang="en-US" sz="1200" b="0" i="0" u="none" strike="noStrike"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Heading cells must be marked as headings with the correct scope assigned (meaning they are marked whether they are a column header or a row header)</a:t>
            </a:r>
            <a:endParaRPr lang="en-US" sz="1200" b="0" i="0" u="none" strike="noStrike"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No merged or split cells</a:t>
            </a:r>
            <a:endParaRPr lang="en-US" sz="1200" b="0" i="0" u="none" strike="noStrike"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There is adequate cell padding</a:t>
            </a:r>
            <a:endParaRPr lang="en-US" sz="1200" b="0" i="0" u="none" strike="noStrike" kern="1200">
              <a:solidFill>
                <a:schemeClr val="tx1"/>
              </a:solidFill>
              <a:effectLst/>
              <a:latin typeface="+mn-lt"/>
              <a:cs typeface="Calibri"/>
            </a:endParaRPr>
          </a:p>
          <a:p>
            <a:pPr marL="171450" indent="-171450" rtl="0" fontAlgn="base">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a:solidFill>
                  <a:schemeClr val="tx1"/>
                </a:solidFill>
                <a:effectLst/>
                <a:latin typeface="+mn-lt"/>
                <a:ea typeface="+mn-ea"/>
                <a:cs typeface="+mn-cs"/>
              </a:rPr>
              <a:t>In this example, the table has a caption. The table also has a header row with three cells. These header cells are marked as headers and have their scope set to “column,” because they are column headers.</a:t>
            </a:r>
            <a:endParaRPr lang="en-US" sz="1200" b="0" i="0" u="none" strike="noStrike" kern="1200">
              <a:solidFill>
                <a:schemeClr val="tx1"/>
              </a:solidFill>
              <a:effectLst/>
              <a:latin typeface="+mn-lt"/>
              <a:cs typeface="Calibri"/>
            </a:endParaRPr>
          </a:p>
          <a:p>
            <a:pPr marL="0" indent="0" rtl="0" fontAlgn="base">
              <a:buFont typeface="Arial" panose="020B0604020202020204" pitchFamily="34" charset="0"/>
              <a:buNone/>
            </a:pPr>
            <a:endParaRPr lang="en-US" sz="1200" b="0" i="0" u="none" strike="noStrike"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a:solidFill>
                  <a:schemeClr val="tx1"/>
                </a:solidFill>
                <a:effectLst/>
                <a:latin typeface="+mn-lt"/>
                <a:ea typeface="+mn-ea"/>
                <a:cs typeface="+mn-cs"/>
              </a:rPr>
              <a:t>Using header cells ensures that the table will be read out correctly by screen reader technologies. The screen reader will read out the cells from left to right, row by row, and when you use column headers, the screen reader will announce what column each data cell falls under as it goes.</a:t>
            </a:r>
            <a:endParaRPr lang="en-US" sz="1200" b="0" i="0" u="none" strike="noStrike" kern="1200">
              <a:solidFill>
                <a:schemeClr val="tx1"/>
              </a:solidFill>
              <a:effectLst/>
              <a:latin typeface="+mn-lt"/>
              <a:cs typeface="Calibri"/>
            </a:endParaRPr>
          </a:p>
          <a:p>
            <a:pPr marL="0" indent="0" rtl="0" fontAlgn="base">
              <a:buFont typeface="Arial" panose="020B0604020202020204" pitchFamily="34" charset="0"/>
              <a:buNone/>
            </a:pPr>
            <a:endParaRPr lang="en-US" sz="1200" b="0" i="0" u="none" strike="noStrike"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a:solidFill>
                  <a:schemeClr val="tx1"/>
                </a:solidFill>
                <a:effectLst/>
                <a:latin typeface="+mn-lt"/>
                <a:ea typeface="+mn-ea"/>
                <a:cs typeface="+mn-cs"/>
              </a:rPr>
              <a:t>If a table is a really long table, it is also recommended to provide a way for people to “Skip” the table, which will save people from having to navigate through the entire table if they aren’t interested in the content.</a:t>
            </a:r>
            <a:endParaRPr lang="en-US" sz="1200" b="0" i="0" u="none" strike="noStrike" kern="1200">
              <a:solidFill>
                <a:schemeClr val="tx1"/>
              </a:solidFill>
              <a:effectLst/>
              <a:latin typeface="+mn-lt"/>
              <a:cs typeface="Calibri"/>
            </a:endParaRPr>
          </a:p>
          <a:p>
            <a:pPr marL="0" indent="0" rtl="0" fontAlgn="base">
              <a:buFont typeface="Arial" panose="020B0604020202020204" pitchFamily="34" charset="0"/>
              <a:buNone/>
            </a:pPr>
            <a:endParaRPr lang="en-US" sz="1200" b="0" i="0" u="none" strike="noStrike" kern="1200">
              <a:solidFill>
                <a:schemeClr val="tx1"/>
              </a:solidFill>
              <a:effectLst/>
              <a:latin typeface="+mn-lt"/>
              <a:ea typeface="+mn-ea"/>
              <a:cs typeface="+mn-cs"/>
            </a:endParaRPr>
          </a:p>
          <a:p>
            <a:pPr fontAlgn="base"/>
            <a:r>
              <a:rPr lang="en-US" sz="1200" b="0" i="0" u="none" strike="noStrike" kern="1200">
                <a:solidFill>
                  <a:schemeClr val="tx1"/>
                </a:solidFill>
                <a:effectLst/>
                <a:latin typeface="+mn-lt"/>
                <a:ea typeface="+mn-ea"/>
                <a:cs typeface="+mn-cs"/>
              </a:rPr>
              <a:t>I won’t go into any more detail here. But if you are inserting tables into the resources you create, you can find specific instructions on how to ensure that the tables are accessible in the </a:t>
            </a:r>
            <a:r>
              <a:rPr lang="en-US" sz="1200" b="0" i="1" u="none" strike="noStrike" kern="1200">
                <a:solidFill>
                  <a:schemeClr val="tx1"/>
                </a:solidFill>
                <a:effectLst/>
                <a:latin typeface="+mn-lt"/>
                <a:ea typeface="+mn-ea"/>
                <a:cs typeface="+mn-cs"/>
              </a:rPr>
              <a:t>Accessibility Toolkit</a:t>
            </a:r>
            <a:r>
              <a:rPr lang="en-US" sz="1200" b="0" i="0" u="none" strike="noStrike" kern="1200">
                <a:solidFill>
                  <a:schemeClr val="tx1"/>
                </a:solidFill>
                <a:effectLst/>
                <a:latin typeface="+mn-lt"/>
                <a:ea typeface="+mn-ea"/>
                <a:cs typeface="+mn-cs"/>
              </a:rPr>
              <a:t>’s chapter on Tables, </a:t>
            </a:r>
            <a:r>
              <a:rPr lang="en-US"/>
              <a:t>which will be linked at the end of this presentation as well as in the chat.</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276955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your resource includes audio, such as a podcast, an interview, recorded lecture, or a song, there should also be a transcript of that audio.</a:t>
            </a:r>
            <a:endParaRPr lang="en-US"/>
          </a:p>
          <a:p>
            <a:endParaRPr lang="en-CA"/>
          </a:p>
          <a:p>
            <a:r>
              <a:rPr lang="en-CA"/>
              <a:t>The transcript should include the speakers names, headings and subheadings for navigation if it is long, and all relevant audio content, including all speech content, relevant descriptions of speech, and descriptions of relevant non-speech audio.</a:t>
            </a:r>
            <a:endParaRPr lang="en-CA">
              <a:cs typeface="Calibri" panose="020F0502020204030204"/>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1095144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your resource includes video, all relevant visual information needs to be conveyed in an audio description or transcript and all relevant audio information needs to be conveyed via captions or a transcript. </a:t>
            </a:r>
          </a:p>
          <a:p>
            <a:endParaRPr lang="en-CA"/>
          </a:p>
          <a:p>
            <a:r>
              <a:rPr lang="en-CA"/>
              <a:t>Captions are text that is synchronized with the audio in a video.</a:t>
            </a:r>
          </a:p>
          <a:p>
            <a:endParaRPr lang="en-CA"/>
          </a:p>
          <a:p>
            <a:r>
              <a:rPr lang="en-CA"/>
              <a:t>Audio descriptions are for someone who can’t see the video and need descriptions of visual content shown in the video that isn’t conveyed through the audio. </a:t>
            </a:r>
          </a:p>
          <a:p>
            <a:endParaRPr lang="en-CA"/>
          </a:p>
          <a:p>
            <a:r>
              <a:rPr lang="en-CA"/>
              <a:t>A transcript includes the same information as with audio transcripts but may also include relevant descriptions of visual content.</a:t>
            </a:r>
          </a:p>
          <a:p>
            <a:endParaRPr lang="en-CA"/>
          </a:p>
          <a:p>
            <a:r>
              <a:rPr lang="en-CA"/>
              <a:t>If you are creating video, try to plan and design the video so that people who can’t see the video still know what is going on without needing an alternative format. You can do this by having the people in your video or a narrator describe any important visual information while recording so an alternative format is not required.</a:t>
            </a:r>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162566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Here's another poll. Who might want captions on videos? It has five options that are also written on the slide.</a:t>
            </a:r>
          </a:p>
          <a:p>
            <a:endParaRPr lang="en-US">
              <a:cs typeface="Calibri"/>
            </a:endParaRPr>
          </a:p>
          <a:p>
            <a:r>
              <a:rPr lang="en-US">
                <a:cs typeface="Calibri"/>
              </a:rPr>
              <a:t>The options are:</a:t>
            </a:r>
          </a:p>
          <a:p>
            <a:endParaRPr lang="en-US">
              <a:cs typeface="Calibri"/>
            </a:endParaRPr>
          </a:p>
          <a:p>
            <a:r>
              <a:rPr lang="en-US">
                <a:cs typeface="Calibri"/>
              </a:rPr>
              <a:t>1. People who are Deaf or hard of hearing.</a:t>
            </a:r>
          </a:p>
          <a:p>
            <a:r>
              <a:rPr lang="en-US">
                <a:cs typeface="Calibri"/>
              </a:rPr>
              <a:t>2. People with auditory processing difficulties.</a:t>
            </a:r>
          </a:p>
          <a:p>
            <a:r>
              <a:rPr lang="en-US">
                <a:cs typeface="Calibri"/>
              </a:rPr>
              <a:t>3. People for whom the language of the video is not their first language.</a:t>
            </a:r>
          </a:p>
          <a:p>
            <a:r>
              <a:rPr lang="en-US">
                <a:cs typeface="Calibri"/>
              </a:rPr>
              <a:t>4. People who like crunchy, loud snacks.</a:t>
            </a:r>
          </a:p>
          <a:p>
            <a:r>
              <a:rPr lang="en-US">
                <a:cs typeface="Calibri"/>
              </a:rPr>
              <a:t>5. All of the above.</a:t>
            </a:r>
          </a:p>
          <a:p>
            <a:endParaRPr lang="en-US"/>
          </a:p>
          <a:p>
            <a:r>
              <a:rPr lang="en-US">
                <a:cs typeface="Calibri"/>
              </a:rPr>
              <a:t>I'll give you a minute to choose which option is correct.</a:t>
            </a:r>
          </a:p>
          <a:p>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176930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answer is number 5: All of the above!</a:t>
            </a:r>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222083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topics we will be covering today are</a:t>
            </a:r>
          </a:p>
          <a:p>
            <a:endParaRPr lang="en-US">
              <a:cs typeface="Calibri"/>
            </a:endParaRPr>
          </a:p>
          <a:p>
            <a:pPr marL="171450" indent="-171450">
              <a:buFont typeface="Arial"/>
              <a:buChar char="•"/>
            </a:pPr>
            <a:r>
              <a:rPr lang="en-US">
                <a:cs typeface="Calibri"/>
              </a:rPr>
              <a:t>Assistive technology</a:t>
            </a:r>
          </a:p>
          <a:p>
            <a:pPr marL="171450" indent="-171450">
              <a:buFont typeface="Arial"/>
              <a:buChar char="•"/>
            </a:pPr>
            <a:r>
              <a:rPr lang="en-US">
                <a:cs typeface="Calibri"/>
              </a:rPr>
              <a:t>Web Content Accessibility Guidelines</a:t>
            </a:r>
          </a:p>
          <a:p>
            <a:pPr marL="171450" indent="-171450">
              <a:buFont typeface="Arial"/>
              <a:buChar char="•"/>
            </a:pPr>
            <a:r>
              <a:rPr lang="en-US">
                <a:cs typeface="Calibri"/>
              </a:rPr>
              <a:t>How to make content accessible</a:t>
            </a:r>
          </a:p>
          <a:p>
            <a:pPr marL="171450" indent="-171450">
              <a:buFont typeface="Arial"/>
              <a:buChar char="•"/>
            </a:pPr>
            <a:r>
              <a:rPr lang="en-US">
                <a:cs typeface="Calibri"/>
              </a:rPr>
              <a:t>And point you towards further resources on accessibility</a:t>
            </a:r>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287518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Paying attention to the use of colour and colour contrast in web content is important for people who have low or poor-contrast vision, are colour blind, or for those who use a device with a monochrome display or who may be printing in black and white. In addition, information should never be conveyed by </a:t>
            </a:r>
            <a:r>
              <a:rPr lang="en-US" sz="1200" b="0" i="0" u="none" strike="noStrike" kern="1200" err="1">
                <a:solidFill>
                  <a:schemeClr val="tx1"/>
                </a:solidFill>
                <a:effectLst/>
                <a:latin typeface="+mn-lt"/>
                <a:ea typeface="+mn-ea"/>
                <a:cs typeface="+mn-cs"/>
              </a:rPr>
              <a:t>colour</a:t>
            </a:r>
            <a:r>
              <a:rPr lang="en-US" sz="1200" b="0" i="0" u="none" strike="noStrike" kern="1200">
                <a:solidFill>
                  <a:schemeClr val="tx1"/>
                </a:solidFill>
                <a:effectLst/>
                <a:latin typeface="+mn-lt"/>
                <a:ea typeface="+mn-ea"/>
                <a:cs typeface="+mn-cs"/>
              </a:rPr>
              <a:t> alone.</a:t>
            </a:r>
          </a:p>
          <a:p>
            <a:pPr rtl="0"/>
            <a:endParaRPr lang="en-US" sz="1200" b="0" i="0" u="none" strike="noStrike" kern="1200">
              <a:solidFill>
                <a:schemeClr val="tx1"/>
              </a:solidFill>
              <a:effectLst/>
              <a:latin typeface="+mn-lt"/>
              <a:ea typeface="+mn-ea"/>
              <a:cs typeface="+mn-cs"/>
            </a:endParaRPr>
          </a:p>
          <a:p>
            <a:pPr rtl="0"/>
            <a:r>
              <a:rPr lang="en-US" sz="1200" b="0" i="0" u="none" strike="noStrike" kern="1200">
                <a:solidFill>
                  <a:schemeClr val="tx1"/>
                </a:solidFill>
                <a:effectLst/>
                <a:latin typeface="+mn-lt"/>
                <a:ea typeface="+mn-ea"/>
                <a:cs typeface="+mn-cs"/>
              </a:rPr>
              <a:t>Here is a bar graph that is charting student device preferences. It uses the colours red, blue, and green to differentiate between students who prefer desktops, smartphones, or laptops. </a:t>
            </a:r>
          </a:p>
          <a:p>
            <a:pPr rtl="0"/>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When the same graph is seen in greyscale, it becomes really difficult to tell which bar corresponds with which category. The red and the green look almost identical. This may be a serious barrier for someone who has a hard time differentiating between colours or someone who has printed their resource in </a:t>
            </a:r>
            <a:r>
              <a:rPr lang="en-US"/>
              <a:t>black </a:t>
            </a:r>
            <a:r>
              <a:rPr lang="en-US" sz="1200" b="0" i="0" u="none" strike="noStrike" kern="1200">
                <a:solidFill>
                  <a:schemeClr val="tx1"/>
                </a:solidFill>
                <a:effectLst/>
                <a:latin typeface="+mn-lt"/>
                <a:ea typeface="+mn-ea"/>
                <a:cs typeface="+mn-cs"/>
              </a:rPr>
              <a:t>and white.</a:t>
            </a:r>
            <a:r>
              <a:rPr lang="en-US"/>
              <a:t> </a:t>
            </a:r>
            <a:endParaRPr lang="en-US" sz="1200" b="0" i="0" u="none" strike="noStrike" kern="1200">
              <a:solidFill>
                <a:schemeClr val="tx1"/>
              </a:solidFill>
              <a:effectLst/>
              <a:latin typeface="+mn-lt"/>
              <a:ea typeface="+mn-ea"/>
              <a:cs typeface="+mn-cs"/>
            </a:endParaRPr>
          </a:p>
          <a:p>
            <a:pPr rtl="0"/>
            <a:endParaRPr lang="en-US" sz="1200" b="0" i="0" u="none" strike="noStrike" kern="1200">
              <a:solidFill>
                <a:schemeClr val="tx1"/>
              </a:solidFill>
              <a:effectLst/>
              <a:latin typeface="+mn-lt"/>
              <a:ea typeface="+mn-ea"/>
              <a:cs typeface="+mn-cs"/>
            </a:endParaRPr>
          </a:p>
          <a:p>
            <a:pPr rtl="0"/>
            <a:r>
              <a:rPr lang="en-US" sz="1200" b="0" i="0" u="none" strike="noStrike" kern="1200">
                <a:solidFill>
                  <a:schemeClr val="tx1"/>
                </a:solidFill>
                <a:effectLst/>
                <a:latin typeface="+mn-lt"/>
                <a:ea typeface="+mn-ea"/>
                <a:cs typeface="+mn-cs"/>
              </a:rPr>
              <a:t>This problem can be solved by using colours with higher contrast ratios, and by adding labels to each bar, as shown in the bottom example. Adding labels to each bar ensures that the meaning of this graph is not only being conveyed by colour.</a:t>
            </a:r>
            <a:endParaRPr lang="en-US">
              <a:effectLst/>
            </a:endParaRPr>
          </a:p>
          <a:p>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168136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you’re looking for a tool to help measure colour contrast, we would recommend contrastchecker.com, which allows you to test the contrast between colours and will give you pass or fail ratings based on WCAG standards.</a:t>
            </a:r>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147919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here's another poll. Is this </a:t>
            </a:r>
            <a:r>
              <a:rPr lang="en-US" err="1">
                <a:cs typeface="Calibri"/>
              </a:rPr>
              <a:t>colour</a:t>
            </a:r>
            <a:r>
              <a:rPr lang="en-US">
                <a:cs typeface="Calibri"/>
              </a:rPr>
              <a:t> combination accessible?</a:t>
            </a:r>
          </a:p>
          <a:p>
            <a:endParaRPr lang="en-US">
              <a:cs typeface="Calibri"/>
            </a:endParaRPr>
          </a:p>
          <a:p>
            <a:r>
              <a:rPr lang="en-US"/>
              <a:t>The answer options are:</a:t>
            </a:r>
            <a:endParaRPr lang="en-US">
              <a:cs typeface="Calibri"/>
            </a:endParaRPr>
          </a:p>
          <a:p>
            <a:pPr marL="228600" indent="-228600">
              <a:buAutoNum type="arabicPeriod"/>
            </a:pPr>
            <a:r>
              <a:rPr lang="en-US"/>
              <a:t>Yes, it is accessible.</a:t>
            </a:r>
            <a:endParaRPr lang="en-US">
              <a:cs typeface="Calibri"/>
            </a:endParaRPr>
          </a:p>
          <a:p>
            <a:pPr marL="228600" indent="-228600">
              <a:buAutoNum type="arabicPeriod"/>
            </a:pPr>
            <a:r>
              <a:rPr lang="en-US"/>
              <a:t>No, it is not accessible.</a:t>
            </a:r>
            <a:endParaRPr lang="en-US">
              <a:cs typeface="Calibri"/>
            </a:endParaRPr>
          </a:p>
          <a:p>
            <a:pPr marL="228600" indent="-228600">
              <a:buAutoNum type="arabicPeriod"/>
            </a:pPr>
            <a:r>
              <a:rPr lang="en-US"/>
              <a:t>I am not sure.</a:t>
            </a:r>
            <a:endParaRPr lang="en-US">
              <a:cs typeface="Calibri"/>
            </a:endParaRPr>
          </a:p>
          <a:p>
            <a:endParaRPr lang="en-US">
              <a:cs typeface="Calibri"/>
            </a:endParaRPr>
          </a:p>
          <a:p>
            <a:r>
              <a:rPr lang="en-US" dirty="0">
                <a:cs typeface="Calibri"/>
              </a:rPr>
              <a:t>The hex code of the </a:t>
            </a:r>
            <a:r>
              <a:rPr lang="en-US" dirty="0" err="1">
                <a:cs typeface="Calibri"/>
              </a:rPr>
              <a:t>colour</a:t>
            </a:r>
            <a:r>
              <a:rPr lang="en-US" dirty="0">
                <a:cs typeface="Calibri"/>
              </a:rPr>
              <a:t> of the text in the foreground is 2f9700, which is a green </a:t>
            </a:r>
            <a:r>
              <a:rPr lang="en-US" dirty="0" err="1">
                <a:cs typeface="Calibri"/>
              </a:rPr>
              <a:t>colour</a:t>
            </a:r>
            <a:r>
              <a:rPr lang="en-US" dirty="0">
                <a:cs typeface="Calibri"/>
              </a:rPr>
              <a:t>, and the </a:t>
            </a:r>
            <a:r>
              <a:rPr lang="en-US" dirty="0" err="1">
                <a:cs typeface="Calibri"/>
              </a:rPr>
              <a:t>colour</a:t>
            </a:r>
            <a:r>
              <a:rPr lang="en-US">
                <a:cs typeface="Calibri"/>
              </a:rPr>
              <a:t> of the background, which is the lightest white, is FF FF FF.</a:t>
            </a:r>
          </a:p>
          <a:p>
            <a:pPr marL="228600" indent="-228600">
              <a:buAutoNum type="arabicPeriod"/>
            </a:pPr>
            <a:endParaRPr lang="en-US">
              <a:cs typeface="Calibri"/>
            </a:endParaRPr>
          </a:p>
          <a:p>
            <a:r>
              <a:rPr lang="en-US">
                <a:cs typeface="Calibri"/>
              </a:rPr>
              <a:t>Alright, let's have a look.</a:t>
            </a:r>
          </a:p>
        </p:txBody>
      </p:sp>
      <p:sp>
        <p:nvSpPr>
          <p:cNvPr id="4" name="Slide Number Placeholder 3"/>
          <p:cNvSpPr>
            <a:spLocks noGrp="1"/>
          </p:cNvSpPr>
          <p:nvPr>
            <p:ph type="sldNum" sz="quarter" idx="5"/>
          </p:nvPr>
        </p:nvSpPr>
        <p:spPr/>
        <p:txBody>
          <a:bodyPr/>
          <a:lstStyle/>
          <a:p>
            <a:fld id="{C608F43B-2871-463A-AD9E-8FFEE86A9B16}" type="slidenum">
              <a:rPr lang="en-US" smtClean="0"/>
              <a:t>22</a:t>
            </a:fld>
            <a:endParaRPr lang="en-US"/>
          </a:p>
        </p:txBody>
      </p:sp>
    </p:spTree>
    <p:extLst>
      <p:ext uri="{BB962C8B-B14F-4D97-AF65-F5344CB8AC3E}">
        <p14:creationId xmlns:p14="http://schemas.microsoft.com/office/powerpoint/2010/main" val="4135209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the most part, this </a:t>
            </a:r>
            <a:r>
              <a:rPr lang="en-US" err="1"/>
              <a:t>colour</a:t>
            </a:r>
            <a:r>
              <a:rPr lang="en-US"/>
              <a:t> combination of a lighter green text on a white background fails accessibility </a:t>
            </a:r>
            <a:r>
              <a:rPr lang="en-US" err="1"/>
              <a:t>colour</a:t>
            </a:r>
            <a:r>
              <a:rPr lang="en-US"/>
              <a:t> contrast guidelines. </a:t>
            </a:r>
            <a:endParaRPr lang="en-US">
              <a:cs typeface="Calibri"/>
            </a:endParaRPr>
          </a:p>
          <a:p>
            <a:endParaRPr lang="en-US"/>
          </a:p>
          <a:p>
            <a:r>
              <a:rPr lang="en-US"/>
              <a:t>One thing you may also notice are the letters Double A and Triple A. These are levels of accessibility defined in the Web Content Accessibility Guidelines. So for example, a website might say they conform to WCAG AA or WCAG AAA, which is a higher level of accessibility. Most websites conform to AA.</a:t>
            </a:r>
            <a:endParaRPr lang="en-US">
              <a:cs typeface="Calibri"/>
            </a:endParaRPr>
          </a:p>
          <a:p>
            <a:endParaRPr lang="en-US"/>
          </a:p>
          <a:p>
            <a:r>
              <a:rPr lang="en-US"/>
              <a:t>So this contrast checker will evaluate </a:t>
            </a:r>
            <a:r>
              <a:rPr lang="en-US" err="1"/>
              <a:t>colour</a:t>
            </a:r>
            <a:r>
              <a:rPr lang="en-US"/>
              <a:t> combinations based on both the contrast requirements for AA and AAA. In this case, this </a:t>
            </a:r>
            <a:r>
              <a:rPr lang="en-US" err="1"/>
              <a:t>colour</a:t>
            </a:r>
            <a:r>
              <a:rPr lang="en-US"/>
              <a:t> combination fails both AAA and AA if used for regular text, which is text smaller than 18 points. For large text, this </a:t>
            </a:r>
            <a:r>
              <a:rPr lang="en-US" err="1"/>
              <a:t>colour</a:t>
            </a:r>
            <a:r>
              <a:rPr lang="en-US"/>
              <a:t> combination passes AA but still fails AAA.</a:t>
            </a:r>
            <a:endParaRPr lang="en-US">
              <a:cs typeface="Calibri"/>
            </a:endParaRPr>
          </a:p>
          <a:p>
            <a:endParaRPr lang="en-US"/>
          </a:p>
          <a:p>
            <a:r>
              <a:rPr lang="en-US"/>
              <a:t>The contrast checker will also tell us the contrast ratio. In this case, it is 3.79:1. WCAG AA specifies that the minimum contrast for regular text is 4.5:1. So to make this accessible, we would have to make the green a bit darker.</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1590718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next number of slides with be focusing on images and different strategies for describing images.</a:t>
            </a:r>
          </a:p>
          <a:p>
            <a:endParaRPr lang="en-CA"/>
          </a:p>
          <a:p>
            <a:r>
              <a:rPr lang="en-CA"/>
              <a:t>When talking about images, we need to make distinction between decorative images and functional images. Decorative images are images that are used primarily for design and do not convey content. Or they convey content that is already described in the surrounding text. As such, they do not need text descriptions.</a:t>
            </a:r>
          </a:p>
          <a:p>
            <a:endParaRPr lang="en-CA"/>
          </a:p>
          <a:p>
            <a:pPr rtl="0"/>
            <a:r>
              <a:rPr lang="en-US" sz="1200" b="0" i="0" u="none" strike="noStrike" kern="1200">
                <a:solidFill>
                  <a:schemeClr val="tx1"/>
                </a:solidFill>
                <a:effectLst/>
                <a:latin typeface="+mn-lt"/>
                <a:ea typeface="+mn-ea"/>
                <a:cs typeface="+mn-cs"/>
              </a:rPr>
              <a:t>Functional images are images that convey important non-text content. For functional images, you have to consider what information would be lost if those images weren’t available. This information needs to be provided in a text format.</a:t>
            </a:r>
            <a:endParaRPr lang="en-US">
              <a:effectLst/>
            </a:endParaRPr>
          </a:p>
          <a:p>
            <a:pPr rtl="0"/>
            <a:br>
              <a:rPr lang="en-US"/>
            </a:br>
            <a:r>
              <a:rPr lang="en-US" sz="1200" b="0" i="0" u="none" strike="noStrike" kern="1200">
                <a:solidFill>
                  <a:schemeClr val="tx1"/>
                </a:solidFill>
                <a:effectLst/>
                <a:latin typeface="+mn-lt"/>
                <a:ea typeface="+mn-ea"/>
                <a:cs typeface="+mn-cs"/>
              </a:rPr>
              <a:t>There are three ways to provide text descriptions for images:</a:t>
            </a:r>
            <a:endParaRPr lang="en-US">
              <a:effectLst/>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Describe the image in the alt text field. This is sometimes referred to as the alt tag or the alt attribute.</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Describe the image in the surrounding text or a caption.</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Create and link to a long description of the image.</a:t>
            </a:r>
          </a:p>
        </p:txBody>
      </p:sp>
      <p:sp>
        <p:nvSpPr>
          <p:cNvPr id="4" name="Slide Number Placeholder 3"/>
          <p:cNvSpPr>
            <a:spLocks noGrp="1"/>
          </p:cNvSpPr>
          <p:nvPr>
            <p:ph type="sldNum" sz="quarter" idx="5"/>
          </p:nvPr>
        </p:nvSpPr>
        <p:spPr/>
        <p:txBody>
          <a:bodyPr/>
          <a:lstStyle/>
          <a:p>
            <a:fld id="{C608F43B-2871-463A-AD9E-8FFEE86A9B16}" type="slidenum">
              <a:rPr lang="en-US" smtClean="0"/>
              <a:t>24</a:t>
            </a:fld>
            <a:endParaRPr lang="en-US"/>
          </a:p>
        </p:txBody>
      </p:sp>
    </p:spTree>
    <p:extLst>
      <p:ext uri="{BB962C8B-B14F-4D97-AF65-F5344CB8AC3E}">
        <p14:creationId xmlns:p14="http://schemas.microsoft.com/office/powerpoint/2010/main" val="1379379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here is an example for a decorative image that appears beside a question in a math textbook. The text reads “A bag of potato chips weighs 48 grams. How many milligrams is that?</a:t>
            </a:r>
            <a:r>
              <a:rPr lang="en-CA" dirty="0"/>
              <a:t>” And then below that there is an image of an open bag of chips.</a:t>
            </a:r>
            <a:r>
              <a:rPr lang="en-US"/>
              <a:t> The image of the bag of chips helps break up the text and make it more engaging, but it is more decorative than functional. No information would be lost if this image was deleted.</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25</a:t>
            </a:fld>
            <a:endParaRPr lang="en-US"/>
          </a:p>
        </p:txBody>
      </p:sp>
    </p:spTree>
    <p:extLst>
      <p:ext uri="{BB962C8B-B14F-4D97-AF65-F5344CB8AC3E}">
        <p14:creationId xmlns:p14="http://schemas.microsoft.com/office/powerpoint/2010/main" val="234032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contrast, here is an image taken from A sociology textbook, where it was included to demonstrate that correlation does not equal causation. If this image were not included, the example would be lost and the point would be less effective. As such, it does need a description.</a:t>
            </a:r>
            <a:endParaRPr lang="en-CA"/>
          </a:p>
          <a:p>
            <a:endParaRPr lang="en-US"/>
          </a:p>
          <a:p>
            <a:r>
              <a:rPr lang="en-US"/>
              <a:t>Possible description: A line graph shows a close correlation between the divorce rate in Maine and the per capita consumption of margarine between 2000 and 2009.</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26</a:t>
            </a:fld>
            <a:endParaRPr lang="en-US"/>
          </a:p>
        </p:txBody>
      </p:sp>
    </p:spTree>
    <p:extLst>
      <p:ext uri="{BB962C8B-B14F-4D97-AF65-F5344CB8AC3E}">
        <p14:creationId xmlns:p14="http://schemas.microsoft.com/office/powerpoint/2010/main" val="383504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thinking how to describe images, here are some things to keep in mind.</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In terms of what to describe, focus on the content and purpose of the image. What is the image trying to convey? What information would be lost if this image was removed? Note that this will likely depend on the audience and context.</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In terms of how to describe, make sure you are objective as you can. Be concise. If the image is complex, go from general to specific.</a:t>
            </a:r>
          </a:p>
        </p:txBody>
      </p:sp>
      <p:sp>
        <p:nvSpPr>
          <p:cNvPr id="4" name="Slide Number Placeholder 3"/>
          <p:cNvSpPr>
            <a:spLocks noGrp="1"/>
          </p:cNvSpPr>
          <p:nvPr>
            <p:ph type="sldNum" sz="quarter" idx="5"/>
          </p:nvPr>
        </p:nvSpPr>
        <p:spPr/>
        <p:txBody>
          <a:bodyPr/>
          <a:lstStyle/>
          <a:p>
            <a:fld id="{C608F43B-2871-463A-AD9E-8FFEE86A9B16}" type="slidenum">
              <a:rPr lang="en-US" smtClean="0"/>
              <a:t>27</a:t>
            </a:fld>
            <a:endParaRPr lang="en-US"/>
          </a:p>
        </p:txBody>
      </p:sp>
    </p:spTree>
    <p:extLst>
      <p:ext uri="{BB962C8B-B14F-4D97-AF65-F5344CB8AC3E}">
        <p14:creationId xmlns:p14="http://schemas.microsoft.com/office/powerpoint/2010/main" val="1833138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Here's our last poll. Which image description is best? There's an image on the slide that we are trying to describe along with three options of image descriptions.</a:t>
            </a:r>
            <a:endParaRPr lang="en-US"/>
          </a:p>
          <a:p>
            <a:endParaRPr lang="en-CA">
              <a:cs typeface="Calibri"/>
            </a:endParaRPr>
          </a:p>
          <a:p>
            <a:r>
              <a:rPr lang="en-CA">
                <a:cs typeface="Calibri"/>
              </a:rPr>
              <a:t>The three options are:</a:t>
            </a:r>
          </a:p>
          <a:p>
            <a:r>
              <a:rPr lang="en-CA">
                <a:cs typeface="Calibri"/>
              </a:rPr>
              <a:t>1. </a:t>
            </a:r>
            <a:r>
              <a:rPr lang="en-CA"/>
              <a:t>The Wong-Baker Faces Pain-rating scale.</a:t>
            </a:r>
            <a:endParaRPr lang="en-CA">
              <a:cs typeface="Calibri"/>
            </a:endParaRPr>
          </a:p>
          <a:p>
            <a:r>
              <a:rPr lang="en-CA">
                <a:cs typeface="Calibri"/>
              </a:rPr>
              <a:t>2. </a:t>
            </a:r>
            <a:r>
              <a:rPr lang="en-CA"/>
              <a:t>A collection of happy, neutral, and sad cartoon faces with numbers 0-10 underneath.</a:t>
            </a:r>
          </a:p>
          <a:p>
            <a:pPr>
              <a:lnSpc>
                <a:spcPct val="90000"/>
              </a:lnSpc>
              <a:spcBef>
                <a:spcPts val="750"/>
              </a:spcBef>
            </a:pPr>
            <a:r>
              <a:rPr lang="en-CA">
                <a:cs typeface="Calibri"/>
              </a:rPr>
              <a:t>3. </a:t>
            </a:r>
            <a:r>
              <a:rPr lang="en-CA"/>
              <a:t>A scale that uses cartoon faces to illustrate the different levels of pain that correspond to a numbered scale from 0 to 10. Zero is smiling, 2 is a small smile, 4 is a straight face, 6 is a slightly sad face, 8 is a big sad face, and 10 is a bigger sad face that is crying.</a:t>
            </a:r>
            <a:endParaRPr lang="en-US">
              <a:cs typeface="Calibri" panose="020F0502020204030204"/>
            </a:endParaRPr>
          </a:p>
          <a:p>
            <a:endParaRPr lang="en-CA">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28</a:t>
            </a:fld>
            <a:endParaRPr lang="en-US"/>
          </a:p>
        </p:txBody>
      </p:sp>
    </p:spTree>
    <p:extLst>
      <p:ext uri="{BB962C8B-B14F-4D97-AF65-F5344CB8AC3E}">
        <p14:creationId xmlns:p14="http://schemas.microsoft.com/office/powerpoint/2010/main" val="1032045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3 is correct. </a:t>
            </a:r>
          </a:p>
          <a:p>
            <a:endParaRPr lang="en-US"/>
          </a:p>
          <a:p>
            <a:r>
              <a:rPr lang="en-US"/>
              <a:t>The first option might be a good caption for the image, but it does not describe it. </a:t>
            </a:r>
          </a:p>
          <a:p>
            <a:endParaRPr lang="en-US"/>
          </a:p>
          <a:p>
            <a:r>
              <a:rPr lang="en-US"/>
              <a:t>The second option gives a bit of a description, but it doesn’t tie everything together. </a:t>
            </a:r>
          </a:p>
          <a:p>
            <a:endParaRPr lang="en-US"/>
          </a:p>
          <a:p>
            <a:r>
              <a:rPr lang="en-US"/>
              <a:t>The third option is the best description. The first sentences give a general overview of the image. And then the next sentence gives additional detail. </a:t>
            </a:r>
          </a:p>
          <a:p>
            <a:endParaRPr lang="en-US"/>
          </a:p>
          <a:p>
            <a:r>
              <a:rPr lang="en-US"/>
              <a:t>One thing to keep in mind when describing images is that context is important. Depending on the image, it might not need as much detail as other contexts. It all depends on what students are expected to get out of the image and what information would be lost if the image was not there.</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29</a:t>
            </a:fld>
            <a:endParaRPr lang="en-US"/>
          </a:p>
        </p:txBody>
      </p:sp>
    </p:spTree>
    <p:extLst>
      <p:ext uri="{BB962C8B-B14F-4D97-AF65-F5344CB8AC3E}">
        <p14:creationId xmlns:p14="http://schemas.microsoft.com/office/powerpoint/2010/main" val="279505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Assistive technology is defined by </a:t>
            </a:r>
            <a:r>
              <a:rPr lang="en-US"/>
              <a:t>the Assistive Technology Industry Association as, "any item, piece of equipment, software program, or product system that is used to increase, maintain, or improve the functional capabilities of persons with disabilities."</a:t>
            </a:r>
          </a:p>
          <a:p>
            <a:r>
              <a:rPr lang="en-US"/>
              <a:t> </a:t>
            </a:r>
            <a:endParaRPr lang="en-US">
              <a:cs typeface="Calibri"/>
            </a:endParaRPr>
          </a:p>
          <a:p>
            <a:r>
              <a:rPr lang="en-US"/>
              <a:t>What counts as assistive technology is a very broad category. For example, it can be low tech, like a pencil grip or a white cane, or high tech like an audio recorder for note taking.</a:t>
            </a:r>
            <a:endParaRPr lang="en-US">
              <a:cs typeface="Calibri"/>
            </a:endParaRPr>
          </a:p>
          <a:p>
            <a:r>
              <a:rPr lang="en-US"/>
              <a:t> </a:t>
            </a:r>
            <a:endParaRPr lang="en-US">
              <a:cs typeface="Calibri"/>
            </a:endParaRPr>
          </a:p>
          <a:p>
            <a:r>
              <a:rPr lang="en-US"/>
              <a:t>Assistive technologies can also be designed specifically for an individual (like a custom wheelchair) or very common (like a laptop).</a:t>
            </a:r>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39505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Now let’s talk about the different </a:t>
            </a:r>
            <a:r>
              <a:rPr lang="en-US"/>
              <a:t>places</a:t>
            </a:r>
            <a:r>
              <a:rPr lang="en-US" sz="1200" b="0" i="0" u="none" strike="noStrike" kern="1200">
                <a:solidFill>
                  <a:schemeClr val="tx1"/>
                </a:solidFill>
                <a:effectLst/>
                <a:latin typeface="+mn-lt"/>
                <a:ea typeface="+mn-ea"/>
                <a:cs typeface="+mn-cs"/>
              </a:rPr>
              <a:t> you can describe an image. The most common is the alt text.</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Alt text is a short text alternative for an image that those using screen readers can access. The alt text will also be displayed if images aren’t loading due to a weak internet connection. Depending on the tool you are using to create your OER, you will be able to add the alt tag when you upload the image or when you edit the image.</a:t>
            </a:r>
          </a:p>
          <a:p>
            <a:endParaRPr lang="en-US" sz="1200" b="0" i="0" u="none" strike="noStrike" kern="1200">
              <a:solidFill>
                <a:schemeClr val="tx1"/>
              </a:solidFill>
              <a:effectLst/>
              <a:latin typeface="+mn-lt"/>
              <a:ea typeface="+mn-ea"/>
              <a:cs typeface="+mn-cs"/>
            </a:endParaRPr>
          </a:p>
          <a:p>
            <a:pPr rtl="0"/>
            <a:r>
              <a:rPr lang="en-US" sz="1200" b="0" i="0" u="none" strike="noStrike" kern="1200">
                <a:solidFill>
                  <a:schemeClr val="tx1"/>
                </a:solidFill>
                <a:effectLst/>
                <a:latin typeface="+mn-lt"/>
                <a:ea typeface="+mn-ea"/>
                <a:cs typeface="+mn-cs"/>
              </a:rPr>
              <a:t>When creating alt text</a:t>
            </a:r>
            <a:r>
              <a:rPr lang="en-US"/>
              <a:t>,</a:t>
            </a:r>
            <a:r>
              <a:rPr lang="en-US" sz="1200" b="0" i="0" u="none" strike="noStrike" kern="1200">
                <a:solidFill>
                  <a:schemeClr val="tx1"/>
                </a:solidFill>
                <a:effectLst/>
                <a:latin typeface="+mn-lt"/>
                <a:ea typeface="+mn-ea"/>
                <a:cs typeface="+mn-cs"/>
              </a:rPr>
              <a:t> there are some things to keep in mind:</a:t>
            </a:r>
            <a:endParaRPr lang="en-US">
              <a:effectLst/>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The text will not appear visually in your resource, but it can be accessed by text-to-speech technology</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Second, there is no need to include “image of” in the alt text, a screen reader will announce the presence of an image before reading the content of the alt text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And finally, alt text is meant to be short. Keep alt tags under 125 characters, including spaces and punctuation. If an image requires a longer description, describe it in the surrounding text or add a long description.</a:t>
            </a:r>
          </a:p>
          <a:p>
            <a:pPr marL="171450" indent="-171450" rtl="0" fontAlgn="base">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a:solidFill>
                  <a:schemeClr val="tx1"/>
                </a:solidFill>
                <a:effectLst/>
                <a:latin typeface="+mn-lt"/>
                <a:ea typeface="+mn-ea"/>
                <a:cs typeface="+mn-cs"/>
              </a:rPr>
              <a:t>If an image is decorative or described in the surrounding text, you can leave the alt text blank. This will ensure that a screen reader will skip the image.</a:t>
            </a:r>
          </a:p>
        </p:txBody>
      </p:sp>
      <p:sp>
        <p:nvSpPr>
          <p:cNvPr id="4" name="Slide Number Placeholder 3"/>
          <p:cNvSpPr>
            <a:spLocks noGrp="1"/>
          </p:cNvSpPr>
          <p:nvPr>
            <p:ph type="sldNum" sz="quarter" idx="5"/>
          </p:nvPr>
        </p:nvSpPr>
        <p:spPr/>
        <p:txBody>
          <a:bodyPr/>
          <a:lstStyle/>
          <a:p>
            <a:fld id="{C608F43B-2871-463A-AD9E-8FFEE86A9B16}" type="slidenum">
              <a:rPr lang="en-US" smtClean="0"/>
              <a:t>30</a:t>
            </a:fld>
            <a:endParaRPr lang="en-US"/>
          </a:p>
        </p:txBody>
      </p:sp>
    </p:spTree>
    <p:extLst>
      <p:ext uri="{BB962C8B-B14F-4D97-AF65-F5344CB8AC3E}">
        <p14:creationId xmlns:p14="http://schemas.microsoft.com/office/powerpoint/2010/main" val="2306232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You can also use the surrounding text to provide the same information as provided in the image. This is often the best option for complex images because it makes the information available for everyone, not just those using the alt tags. If an image has been adequately described in the caption or surrounding text, you can either provide a few-word description of the image as the alt text or not provide alt text.</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In the image shown here, the caption reads, “A </a:t>
            </a:r>
            <a:r>
              <a:rPr lang="en-US" sz="1200" err="1">
                <a:latin typeface="+mn-lt"/>
              </a:rPr>
              <a:t>Stó:lō</a:t>
            </a:r>
            <a:r>
              <a:rPr lang="en-US" sz="1200" b="0" i="0" u="none" strike="noStrike" kern="1200">
                <a:solidFill>
                  <a:schemeClr val="tx1"/>
                </a:solidFill>
                <a:effectLst/>
                <a:latin typeface="+mn-lt"/>
                <a:ea typeface="+mn-ea"/>
                <a:cs typeface="+mn-cs"/>
              </a:rPr>
              <a:t> woman weaving baskets,” which adequately describes the image. Therefore, alt text is not required. </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31</a:t>
            </a:fld>
            <a:endParaRPr lang="en-US"/>
          </a:p>
        </p:txBody>
      </p:sp>
    </p:spTree>
    <p:extLst>
      <p:ext uri="{BB962C8B-B14F-4D97-AF65-F5344CB8AC3E}">
        <p14:creationId xmlns:p14="http://schemas.microsoft.com/office/powerpoint/2010/main" val="3694384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Complex images such as charts, graphs, diagrams, maps, and more will likely require longer descriptions than cannot fit in an alt tag. In these cases, you will need to create a long description for the image that students who can’t see the image can accesses.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a:defRPr/>
            </a:pPr>
            <a:r>
              <a:rPr lang="en-CA">
                <a:cs typeface="Calibri"/>
              </a:rPr>
              <a:t>We won't dive further into image descriptions in this webinar but we will be covering it in our Beyond Technical Accessibility webinar and can direct you towards resources about image descriptions.</a:t>
            </a:r>
            <a:endParaRPr lang="en-CA"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32</a:t>
            </a:fld>
            <a:endParaRPr lang="en-US"/>
          </a:p>
        </p:txBody>
      </p:sp>
    </p:spTree>
    <p:extLst>
      <p:ext uri="{BB962C8B-B14F-4D97-AF65-F5344CB8AC3E}">
        <p14:creationId xmlns:p14="http://schemas.microsoft.com/office/powerpoint/2010/main" val="56293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Now we want to talk a little bit about math accessibility. This is an area that I am still learning about and have limited experience in, but it is a topic that we get questions about a lot and one that we are working to learn more about.</a:t>
            </a:r>
          </a:p>
          <a:p>
            <a:endParaRPr lang="en-CA"/>
          </a:p>
          <a:p>
            <a:r>
              <a:rPr lang="en-CA"/>
              <a:t>The most common mistake we see with regards to math accessibility is authors using incorrect symbols for simple math equations. This is generally the case in books that aren’t math books but use these symbols for basic equations or to convey things like negative degree temperatures. </a:t>
            </a:r>
            <a:endParaRPr lang="en-CA">
              <a:cs typeface="Calibri"/>
            </a:endParaRPr>
          </a:p>
          <a:p>
            <a:endParaRPr lang="en-CA"/>
          </a:p>
          <a:p>
            <a:r>
              <a:rPr lang="en-CA"/>
              <a:t>I have put a number of symbols up on the slide. The first row uses different symbols that might be used to denote multiplication. However, a screen reader would only read the middle symbol as “times.” The first symbol is would read as an x and the last it would read as a dot.</a:t>
            </a:r>
            <a:endParaRPr lang="en-CA">
              <a:cs typeface="Calibri"/>
            </a:endParaRPr>
          </a:p>
          <a:p>
            <a:endParaRPr lang="en-CA"/>
          </a:p>
          <a:p>
            <a:r>
              <a:rPr lang="en-CA"/>
              <a:t>In the next line, the first and last symbols are a hyphen and an </a:t>
            </a:r>
            <a:r>
              <a:rPr lang="en-CA" err="1"/>
              <a:t>em</a:t>
            </a:r>
            <a:r>
              <a:rPr lang="en-CA"/>
              <a:t>-dash, and as such, screen readers don’t announce their presence unless settings are changed. Only the middle symbol is something a computer would read as a “minus” sign. </a:t>
            </a:r>
            <a:endParaRPr lang="en-CA">
              <a:cs typeface="Calibri"/>
            </a:endParaRPr>
          </a:p>
          <a:p>
            <a:endParaRPr lang="en-CA"/>
          </a:p>
          <a:p>
            <a:r>
              <a:rPr lang="en-CA"/>
              <a:t>The next line shows a division sign and a forward slash.</a:t>
            </a:r>
            <a:endParaRPr lang="en-CA">
              <a:cs typeface="Calibri"/>
            </a:endParaRPr>
          </a:p>
          <a:p>
            <a:endParaRPr lang="en-CA"/>
          </a:p>
          <a:p>
            <a:r>
              <a:rPr lang="en-CA"/>
              <a:t>And the last example shows a fraction. A computer would read the first fraction as “one-half” or “one over 2.” It would read the second fraction as ”1, 2.”</a:t>
            </a:r>
            <a:endParaRPr lang="en-CA">
              <a:cs typeface="Calibri"/>
            </a:endParaRPr>
          </a:p>
          <a:p>
            <a:endParaRPr lang="en-CA"/>
          </a:p>
          <a:p>
            <a:r>
              <a:rPr lang="en-CA"/>
              <a:t>Another thing to keep in mind is the different ways we use math symbols. For example, in chemistry, you might want to say that an element has a charge of negative one or positive 2. But when talking about addition and subtraction, you would want those same signs to be read as minus and plus.</a:t>
            </a:r>
            <a:endParaRPr lang="en-CA">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33</a:t>
            </a:fld>
            <a:endParaRPr lang="en-US"/>
          </a:p>
        </p:txBody>
      </p:sp>
    </p:spTree>
    <p:extLst>
      <p:ext uri="{BB962C8B-B14F-4D97-AF65-F5344CB8AC3E}">
        <p14:creationId xmlns:p14="http://schemas.microsoft.com/office/powerpoint/2010/main" val="4261882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dealing with more complex math equations and formulas, using symbols is no longer enough. There are two ways to make math accessible. The first and best option is to create equations using MathML or LaTeX, which are both mathematical markup languages, and then use MathJax to render those equations. MathJax will translate the markup into accessible, high-resolution equations. As long as the markup prioritizes the meaning of equations over the display, then screen readers will be able to accurately interpret the equations.</a:t>
            </a:r>
          </a:p>
          <a:p>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34</a:t>
            </a:fld>
            <a:endParaRPr lang="en-US"/>
          </a:p>
        </p:txBody>
      </p:sp>
    </p:spTree>
    <p:extLst>
      <p:ext uri="{BB962C8B-B14F-4D97-AF65-F5344CB8AC3E}">
        <p14:creationId xmlns:p14="http://schemas.microsoft.com/office/powerpoint/2010/main" val="4258380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If MathML and LaTeX isn’t an option, the next best option is to provide an image of the equation and provide an alternative text description. I’ve provided an example on this slide. It reads, m equals begin fraction m sub 0 over begin square root 1 minus begin fraction v sup 2 over c sup 2 end fraction end square root end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2014, </a:t>
            </a:r>
            <a:r>
              <a:rPr lang="en-US" err="1"/>
              <a:t>BCcampus</a:t>
            </a:r>
            <a:r>
              <a:rPr lang="en-US"/>
              <a:t> conducted a user-testing session with visually impaired and blind students who indicated that it would be helpful to place an audio file of the formula or equation alongside the equation, allowing the student to hear exactly how the formula or equation should be interpreted.</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35</a:t>
            </a:fld>
            <a:endParaRPr lang="en-US"/>
          </a:p>
        </p:txBody>
      </p:sp>
    </p:spTree>
    <p:extLst>
      <p:ext uri="{BB962C8B-B14F-4D97-AF65-F5344CB8AC3E}">
        <p14:creationId xmlns:p14="http://schemas.microsoft.com/office/powerpoint/2010/main" val="1233630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 are publishing web-based resources, we would </a:t>
            </a:r>
            <a:r>
              <a:rPr lang="en-CA" err="1"/>
              <a:t>highlighly</a:t>
            </a:r>
            <a:r>
              <a:rPr lang="en-CA"/>
              <a:t> recommend WAVE, an accessibility checker. It is super easy to use and will highlight most accessibility problems. You can either paste a link to the page you want evaluated or install it as a browser plug in. </a:t>
            </a:r>
          </a:p>
          <a:p>
            <a:endParaRPr lang="en-CA"/>
          </a:p>
          <a:p>
            <a:r>
              <a:rPr lang="en-CA"/>
              <a:t>I should also note that a lot of software includes built-in accessibility checkers, including Microsoft Word and PowerPoint. However, keep in mind that using an accessibility checker doesn’t prove a resource is accessible, but they can be helpful in identifying accessibility issues that you might have missed. </a:t>
            </a:r>
            <a:endParaRPr lang="en-CA">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36</a:t>
            </a:fld>
            <a:endParaRPr lang="en-US"/>
          </a:p>
        </p:txBody>
      </p:sp>
    </p:spTree>
    <p:extLst>
      <p:ext uri="{BB962C8B-B14F-4D97-AF65-F5344CB8AC3E}">
        <p14:creationId xmlns:p14="http://schemas.microsoft.com/office/powerpoint/2010/main" val="555696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 lot of the accessibility considerations I have talked about so far are things that can be checked off. Do your images have alt text? Check. Does your table have a caption? Check. Do your videos have captions?</a:t>
            </a:r>
          </a:p>
          <a:p>
            <a:endParaRPr lang="en-CA"/>
          </a:p>
          <a:p>
            <a:r>
              <a:rPr lang="en-CA"/>
              <a:t>I’ve started by focusing on these checklist items because they are concrete and easily actionable. In addition, these items make up the very important minimum technical considerations to make sure students with disabilities can access their educational materials. </a:t>
            </a:r>
          </a:p>
          <a:p>
            <a:endParaRPr lang="en-CA"/>
          </a:p>
          <a:p>
            <a:r>
              <a:rPr lang="en-CA"/>
              <a:t>However, a checklist approach to accessibility has a number of weaknesses. It makes accessibility seem like something that can be fixed later, it does not ensure good design, it does not account for the multiple formats of OER, students face access challenges that are not addressed in standard accessibility checklists, and it does not ensure equal access to learning outcomes.</a:t>
            </a:r>
          </a:p>
        </p:txBody>
      </p:sp>
      <p:sp>
        <p:nvSpPr>
          <p:cNvPr id="4" name="Slide Number Placeholder 3"/>
          <p:cNvSpPr>
            <a:spLocks noGrp="1"/>
          </p:cNvSpPr>
          <p:nvPr>
            <p:ph type="sldNum" sz="quarter" idx="5"/>
          </p:nvPr>
        </p:nvSpPr>
        <p:spPr/>
        <p:txBody>
          <a:bodyPr/>
          <a:lstStyle/>
          <a:p>
            <a:fld id="{C608F43B-2871-463A-AD9E-8FFEE86A9B16}" type="slidenum">
              <a:rPr lang="en-US" smtClean="0"/>
              <a:t>37</a:t>
            </a:fld>
            <a:endParaRPr lang="en-US"/>
          </a:p>
        </p:txBody>
      </p:sp>
    </p:spTree>
    <p:extLst>
      <p:ext uri="{BB962C8B-B14F-4D97-AF65-F5344CB8AC3E}">
        <p14:creationId xmlns:p14="http://schemas.microsoft.com/office/powerpoint/2010/main" val="414350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Before we finish, I wanted to point you all to the Accessibility Toolkit, published by BCcampus. This toolkit covers a lot of the same information that I covered today and often in more detail. It also provides an accessibility checklist, activities, and links to a series of webinars on inclusive design.</a:t>
            </a:r>
          </a:p>
          <a:p>
            <a:endParaRPr lang="en-CA"/>
          </a:p>
          <a:p>
            <a:r>
              <a:rPr lang="en-CA"/>
              <a:t>The toolkit can be accessed at opentextbc.ca/</a:t>
            </a:r>
            <a:r>
              <a:rPr lang="en-CA" err="1"/>
              <a:t>accessibilitytoolkit</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38</a:t>
            </a:fld>
            <a:endParaRPr lang="en-US"/>
          </a:p>
        </p:txBody>
      </p:sp>
    </p:spTree>
    <p:extLst>
      <p:ext uri="{BB962C8B-B14F-4D97-AF65-F5344CB8AC3E}">
        <p14:creationId xmlns:p14="http://schemas.microsoft.com/office/powerpoint/2010/main" val="2974490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noProof="0"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39</a:t>
            </a:fld>
            <a:endParaRPr lang="en-US"/>
          </a:p>
        </p:txBody>
      </p:sp>
    </p:spTree>
    <p:extLst>
      <p:ext uri="{BB962C8B-B14F-4D97-AF65-F5344CB8AC3E}">
        <p14:creationId xmlns:p14="http://schemas.microsoft.com/office/powerpoint/2010/main" val="6030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 readers are a software application that allows someone to interact with a digital interface in a non-visual way.  They will read aloud content on the screen and allow someone to navigate using only their keyboard.</a:t>
            </a:r>
          </a:p>
          <a:p>
            <a:endParaRPr lang="en-US">
              <a:cs typeface="Calibri"/>
            </a:endParaRPr>
          </a:p>
          <a:p>
            <a:r>
              <a:rPr lang="en-US">
                <a:cs typeface="Calibri"/>
              </a:rPr>
              <a:t>Common screen readers are NVDA, which is a free, open source software available for Windows; Jaws, which can be purchased; and </a:t>
            </a:r>
            <a:r>
              <a:rPr lang="en-US" err="1">
                <a:cs typeface="Calibri"/>
              </a:rPr>
              <a:t>VoiceOver</a:t>
            </a:r>
            <a:r>
              <a:rPr lang="en-US">
                <a:cs typeface="Calibri"/>
              </a:rPr>
              <a:t>, which is available on all Apple devices.</a:t>
            </a:r>
          </a:p>
          <a:p>
            <a:endParaRPr lang="en-US">
              <a:cs typeface="Calibri"/>
            </a:endParaRPr>
          </a:p>
          <a:p>
            <a:r>
              <a:rPr lang="en-US">
                <a:cs typeface="Calibri"/>
              </a:rPr>
              <a:t>People who might use screen readers are those who are blind or visually impaired, those who have a hard time looking at screens for long periods of time, as well as those who prefer to listen rather than read.</a:t>
            </a:r>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26329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en-US">
                <a:cs typeface="Calibri"/>
              </a:rPr>
              <a:t>Text-to-speech tools are technology that will read text aloud. They can be available as separate software, but are also often built into tools like Adobe Reader, Microsoft Word, and internet browsers. </a:t>
            </a:r>
          </a:p>
          <a:p>
            <a:pPr>
              <a:lnSpc>
                <a:spcPct val="90000"/>
              </a:lnSpc>
              <a:spcBef>
                <a:spcPts val="750"/>
              </a:spcBef>
            </a:pPr>
            <a:endParaRPr lang="en-US">
              <a:cs typeface="Calibri"/>
            </a:endParaRPr>
          </a:p>
          <a:p>
            <a:pPr>
              <a:lnSpc>
                <a:spcPct val="90000"/>
              </a:lnSpc>
              <a:spcBef>
                <a:spcPts val="750"/>
              </a:spcBef>
            </a:pPr>
            <a:r>
              <a:rPr lang="en-US">
                <a:cs typeface="Calibri"/>
              </a:rPr>
              <a:t>People who might use text-to-speech include:</a:t>
            </a:r>
          </a:p>
          <a:p>
            <a:pPr marL="171450" indent="-171450">
              <a:lnSpc>
                <a:spcPct val="90000"/>
              </a:lnSpc>
              <a:spcBef>
                <a:spcPts val="750"/>
              </a:spcBef>
              <a:buFont typeface="Arial"/>
              <a:buChar char="•"/>
            </a:pPr>
            <a:r>
              <a:rPr lang="en-US"/>
              <a:t>Someone with a disability that affects reading or attention, like Dyslexia and ADHD.</a:t>
            </a:r>
            <a:endParaRPr lang="en-US">
              <a:cs typeface="Calibri"/>
            </a:endParaRPr>
          </a:p>
          <a:p>
            <a:pPr marL="171450" indent="-171450">
              <a:lnSpc>
                <a:spcPct val="90000"/>
              </a:lnSpc>
              <a:spcBef>
                <a:spcPts val="750"/>
              </a:spcBef>
              <a:buFont typeface="Arial"/>
              <a:buChar char="•"/>
            </a:pPr>
            <a:r>
              <a:rPr lang="en-US"/>
              <a:t>Or someone who wants to complete readings while walking or cleaning their room.</a:t>
            </a:r>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65759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Zoom text is software </a:t>
            </a:r>
            <a:r>
              <a:rPr lang="en-US"/>
              <a:t>that allows someone to enlarge content on the screen much beyond what is usually possible. It is often combined with text-to-speech. This type of tool might be used by someone with a little vision that needs content to be very large to read.</a:t>
            </a:r>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169767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 let’s start with technical accessibility. When talking about technical accessibility, I am referring to web content accessibility guidelines (or WCAG) (https://www.w3.org/WAI/standards-guidelines/wcag/). These are the minimum technical requirements that will allow students with disabilities to access all of the information in a digital resource. WCAG is an international digital accessibility standard that is developed and maintained by the W3C Web Accessibility Initiative.</a:t>
            </a:r>
          </a:p>
          <a:p>
            <a:endParaRPr lang="en-CA"/>
          </a:p>
          <a:p>
            <a:r>
              <a:rPr lang="en-CA"/>
              <a:t>WCAG has four main principles: That content and digital interfaces be perceivable, operable, understandable, and robust. I wanted to highlight the first three.</a:t>
            </a:r>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71968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first principle is perceivable, which is the idea that information and user interface components must be presented to users in ways they can perceive.</a:t>
            </a:r>
          </a:p>
          <a:p>
            <a:endParaRPr lang="en-CA"/>
          </a:p>
          <a:p>
            <a:r>
              <a:rPr lang="en-CA"/>
              <a:t>This principle focuses on the format and display of content. Basically, all content included in a resource should be perceivable through a user’s senses. That means all information needs to be available through sight, sound, and touch, or available in such a way that assistive technology could be used to translate that content for another sense.</a:t>
            </a:r>
            <a:endParaRPr lang="en-CA">
              <a:cs typeface="Calibri"/>
            </a:endParaRPr>
          </a:p>
          <a:p>
            <a:endParaRPr lang="en-CA"/>
          </a:p>
          <a:p>
            <a:r>
              <a:rPr lang="en-CA"/>
              <a:t>So for example, a blind student may use a screen reader to access digital resources. This student will require text or audio alternatives of all visual content like images and video. In contrast, a deaf student will need captions or transcripts for video and audio-only content. (Next)</a:t>
            </a:r>
          </a:p>
          <a:p>
            <a:endParaRPr lang="en-CA"/>
          </a:p>
          <a:p>
            <a:r>
              <a:rPr lang="en-CA"/>
              <a:t>“Sight” by Alice Design (https://thenounproject.com/rose-alice-design). CC BY.</a:t>
            </a:r>
            <a:endParaRPr lang="en-CA">
              <a:cs typeface="Calibri"/>
            </a:endParaRPr>
          </a:p>
          <a:p>
            <a:endParaRPr lang="en-CA"/>
          </a:p>
          <a:p>
            <a:r>
              <a:rPr lang="en-CA"/>
              <a:t>“Hear” by Dmitry Vasiliev (https://thenounproject.com/dimanebo). CC BY.</a:t>
            </a:r>
            <a:endParaRPr lang="en-CA">
              <a:cs typeface="Calibri"/>
            </a:endParaRPr>
          </a:p>
          <a:p>
            <a:endParaRPr lang="en-CA"/>
          </a:p>
          <a:p>
            <a:r>
              <a:rPr lang="en-CA"/>
              <a:t>“Braille” by Hadi </a:t>
            </a:r>
            <a:r>
              <a:rPr lang="en-CA" err="1"/>
              <a:t>Davodpour</a:t>
            </a:r>
            <a:r>
              <a:rPr lang="en-CA"/>
              <a:t> (https://thenounproject.com/hadivoice). CC BY.</a:t>
            </a:r>
            <a:endParaRPr lang="en-CA">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259435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second principle is operable, which requires that user interface components and navigation must be operable. </a:t>
            </a:r>
          </a:p>
          <a:p>
            <a:endParaRPr lang="en-CA"/>
          </a:p>
          <a:p>
            <a:r>
              <a:rPr lang="en-CA"/>
              <a:t>The operable principle covers how people can navigate and interact with the resource. For example, someone should be able to navigate through a resource using only their keyboard, people should have enough time to complete tasks, none of the content should cause seizures or physical reactions, and navigation should be easy and make sense. (Next)</a:t>
            </a:r>
          </a:p>
          <a:p>
            <a:endParaRPr lang="en-CA"/>
          </a:p>
          <a:p>
            <a:endParaRPr lang="en-CA"/>
          </a:p>
          <a:p>
            <a:r>
              <a:rPr lang="en-CA"/>
              <a:t>“Keyboard” by Vishal Patel from the Noun Project. CC BY.</a:t>
            </a:r>
            <a:endParaRPr lang="en-CA">
              <a:cs typeface="Calibri"/>
            </a:endParaRPr>
          </a:p>
          <a:p>
            <a:r>
              <a:rPr lang="en-CA"/>
              <a:t>“</a:t>
            </a:r>
            <a:r>
              <a:rPr lang="en-US"/>
              <a:t>Mouse” by </a:t>
            </a:r>
            <a:r>
              <a:rPr lang="en-US" err="1"/>
              <a:t>andriwidodo</a:t>
            </a:r>
            <a:r>
              <a:rPr lang="en-US"/>
              <a:t> from the Noun Project. CC BY.</a:t>
            </a:r>
            <a:endParaRPr lang="en-US">
              <a:cs typeface="Calibri"/>
            </a:endParaRPr>
          </a:p>
          <a:p>
            <a:r>
              <a:rPr lang="en-US"/>
              <a:t>“Time” by Pham Duy Phuong Hung from the Noun Project. CC BY.</a:t>
            </a:r>
            <a:endParaRPr lang="en-US">
              <a:cs typeface="Calibri"/>
            </a:endParaRPr>
          </a:p>
          <a:p>
            <a:r>
              <a:rPr lang="en-US"/>
              <a:t>“Seizure” by Greg Pabst from the Noun Project. CC BY.</a:t>
            </a:r>
            <a:endParaRPr lang="en-US">
              <a:cs typeface="Calibri"/>
            </a:endParaRPr>
          </a:p>
          <a:p>
            <a:r>
              <a:rPr lang="en-US"/>
              <a:t>“Search” by Andreas Vögele from the Noun Project. CC BY</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173081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75" y="729540"/>
            <a:ext cx="6018810" cy="1790700"/>
          </a:xfrm>
        </p:spPr>
        <p:txBody>
          <a:bodyPr anchor="b">
            <a:normAutofit/>
          </a:bodyPr>
          <a:lstStyle>
            <a:lvl1pPr algn="l">
              <a:defRPr sz="4400" b="0"/>
            </a:lvl1pPr>
          </a:lstStyle>
          <a:p>
            <a:r>
              <a:rPr lang="en-US"/>
              <a:t>Click to edit Master title style</a:t>
            </a:r>
          </a:p>
        </p:txBody>
      </p:sp>
      <p:sp>
        <p:nvSpPr>
          <p:cNvPr id="3" name="Subtitle 2"/>
          <p:cNvSpPr>
            <a:spLocks noGrp="1"/>
          </p:cNvSpPr>
          <p:nvPr>
            <p:ph type="subTitle" idx="1"/>
          </p:nvPr>
        </p:nvSpPr>
        <p:spPr>
          <a:xfrm>
            <a:off x="398175" y="2535448"/>
            <a:ext cx="6107822" cy="541821"/>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398174" y="3230274"/>
            <a:ext cx="3914199" cy="1214535"/>
          </a:xfrm>
        </p:spPr>
        <p:txBody>
          <a:bodyPr>
            <a:normAutofit/>
          </a:bodyPr>
          <a:lstStyle>
            <a:lvl1pPr marL="0" indent="0">
              <a:buNone/>
              <a:defRPr sz="1300"/>
            </a:lvl1pPr>
          </a:lstStyle>
          <a:p>
            <a:pPr lvl="0"/>
            <a:r>
              <a:rPr lang="en-US"/>
              <a:t>Presenter Info</a:t>
            </a:r>
          </a:p>
        </p:txBody>
      </p:sp>
    </p:spTree>
    <p:extLst>
      <p:ext uri="{BB962C8B-B14F-4D97-AF65-F5344CB8AC3E}">
        <p14:creationId xmlns:p14="http://schemas.microsoft.com/office/powerpoint/2010/main" val="2726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12354" cy="2479432"/>
          </a:xfrm>
          <a:solidFill>
            <a:srgbClr val="453862"/>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45386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2657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12354" cy="2479432"/>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227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504C6598-0E7B-4F16-87CA-BC88554DE4DF}"/>
              </a:ext>
            </a:extLst>
          </p:cNvPr>
          <p:cNvSpPr>
            <a:spLocks noGrp="1"/>
          </p:cNvSpPr>
          <p:nvPr>
            <p:ph idx="11"/>
          </p:nvPr>
        </p:nvSpPr>
        <p:spPr>
          <a:xfrm>
            <a:off x="4002554" y="2518620"/>
            <a:ext cx="4966232" cy="227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1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DE79-A7C2-4201-8B97-B6701D242C44}"/>
              </a:ext>
            </a:extLst>
          </p:cNvPr>
          <p:cNvSpPr>
            <a:spLocks noGrp="1"/>
          </p:cNvSpPr>
          <p:nvPr>
            <p:ph type="title"/>
          </p:nvPr>
        </p:nvSpPr>
        <p:spPr>
          <a:xfrm>
            <a:off x="0" y="-1"/>
            <a:ext cx="3347207" cy="5143501"/>
          </a:xfrm>
          <a:solidFill>
            <a:srgbClr val="00A1DA"/>
          </a:solidFill>
        </p:spPr>
        <p:txBody>
          <a:bodyPr/>
          <a:lstStyle>
            <a:lvl1pPr>
              <a:defRPr>
                <a:solidFill>
                  <a:schemeClr val="bg1"/>
                </a:solidFill>
              </a:defRPr>
            </a:lvl1pPr>
          </a:lstStyle>
          <a:p>
            <a:r>
              <a:rPr lang="en-US"/>
              <a:t>Click to edit Master title style</a:t>
            </a:r>
            <a:endParaRPr lang="en-CA"/>
          </a:p>
        </p:txBody>
      </p:sp>
      <p:sp>
        <p:nvSpPr>
          <p:cNvPr id="7" name="Content Placeholder 6">
            <a:extLst>
              <a:ext uri="{FF2B5EF4-FFF2-40B4-BE49-F238E27FC236}">
                <a16:creationId xmlns:a16="http://schemas.microsoft.com/office/drawing/2014/main" id="{1E2D0FAF-0DB1-4B7D-A880-FA481C6DDB48}"/>
              </a:ext>
            </a:extLst>
          </p:cNvPr>
          <p:cNvSpPr>
            <a:spLocks noGrp="1"/>
          </p:cNvSpPr>
          <p:nvPr>
            <p:ph sz="quarter" idx="10"/>
          </p:nvPr>
        </p:nvSpPr>
        <p:spPr>
          <a:xfrm>
            <a:off x="3616325" y="377825"/>
            <a:ext cx="5075238"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3969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DE79-A7C2-4201-8B97-B6701D242C44}"/>
              </a:ext>
            </a:extLst>
          </p:cNvPr>
          <p:cNvSpPr>
            <a:spLocks noGrp="1"/>
          </p:cNvSpPr>
          <p:nvPr>
            <p:ph type="title"/>
          </p:nvPr>
        </p:nvSpPr>
        <p:spPr>
          <a:xfrm>
            <a:off x="0" y="-1"/>
            <a:ext cx="3347207" cy="5143501"/>
          </a:xfrm>
          <a:solidFill>
            <a:srgbClr val="00A1DA"/>
          </a:solidFill>
        </p:spPr>
        <p:txBody>
          <a:bodyPr/>
          <a:lstStyle>
            <a:lvl1pPr>
              <a:defRPr>
                <a:solidFill>
                  <a:schemeClr val="bg1"/>
                </a:solidFill>
              </a:defRPr>
            </a:lvl1pPr>
          </a:lstStyle>
          <a:p>
            <a:r>
              <a:rPr lang="en-US"/>
              <a:t>Click to edit Master title style</a:t>
            </a:r>
            <a:endParaRPr lang="en-CA"/>
          </a:p>
        </p:txBody>
      </p:sp>
      <p:sp>
        <p:nvSpPr>
          <p:cNvPr id="7" name="Content Placeholder 6">
            <a:extLst>
              <a:ext uri="{FF2B5EF4-FFF2-40B4-BE49-F238E27FC236}">
                <a16:creationId xmlns:a16="http://schemas.microsoft.com/office/drawing/2014/main" id="{1E2D0FAF-0DB1-4B7D-A880-FA481C6DDB48}"/>
              </a:ext>
            </a:extLst>
          </p:cNvPr>
          <p:cNvSpPr>
            <a:spLocks noGrp="1"/>
          </p:cNvSpPr>
          <p:nvPr>
            <p:ph sz="quarter" idx="10"/>
          </p:nvPr>
        </p:nvSpPr>
        <p:spPr>
          <a:xfrm>
            <a:off x="3622675" y="174625"/>
            <a:ext cx="5075238" cy="2254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CEFACBC-9998-4FC5-8ACE-F24CE1E57837}"/>
              </a:ext>
            </a:extLst>
          </p:cNvPr>
          <p:cNvSpPr>
            <a:spLocks noGrp="1"/>
          </p:cNvSpPr>
          <p:nvPr>
            <p:ph sz="quarter" idx="11"/>
          </p:nvPr>
        </p:nvSpPr>
        <p:spPr>
          <a:xfrm>
            <a:off x="3622675" y="2714848"/>
            <a:ext cx="5159375" cy="225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8582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75" y="729540"/>
            <a:ext cx="6018810" cy="1790700"/>
          </a:xfrm>
        </p:spPr>
        <p:txBody>
          <a:bodyPr anchor="b">
            <a:normAutofit/>
          </a:bodyPr>
          <a:lstStyle>
            <a:lvl1pPr algn="l">
              <a:defRPr sz="4400" b="0"/>
            </a:lvl1pPr>
          </a:lstStyle>
          <a:p>
            <a:r>
              <a:rPr lang="en-US"/>
              <a:t>Click to edit Master title style</a:t>
            </a:r>
          </a:p>
        </p:txBody>
      </p:sp>
      <p:sp>
        <p:nvSpPr>
          <p:cNvPr id="3" name="Subtitle 2"/>
          <p:cNvSpPr>
            <a:spLocks noGrp="1"/>
          </p:cNvSpPr>
          <p:nvPr>
            <p:ph type="subTitle" idx="1"/>
          </p:nvPr>
        </p:nvSpPr>
        <p:spPr>
          <a:xfrm>
            <a:off x="398175" y="2535448"/>
            <a:ext cx="6107822" cy="54182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398174" y="3230274"/>
            <a:ext cx="3914199" cy="1214535"/>
          </a:xfrm>
        </p:spPr>
        <p:txBody>
          <a:bodyPr>
            <a:normAutofit/>
          </a:bodyPr>
          <a:lstStyle>
            <a:lvl1pPr marL="0" indent="0">
              <a:buNone/>
              <a:defRPr sz="1300"/>
            </a:lvl1pPr>
          </a:lstStyle>
          <a:p>
            <a:pPr lvl="0"/>
            <a:r>
              <a:rPr lang="en-US"/>
              <a:t>Presenter Info</a:t>
            </a:r>
          </a:p>
        </p:txBody>
      </p:sp>
    </p:spTree>
    <p:extLst>
      <p:ext uri="{BB962C8B-B14F-4D97-AF65-F5344CB8AC3E}">
        <p14:creationId xmlns:p14="http://schemas.microsoft.com/office/powerpoint/2010/main" val="272632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 y="0"/>
            <a:ext cx="2726442" cy="4807444"/>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909455" y="208067"/>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6CDBA56A-FD9E-42EE-9CB0-ADC40CDFE837}"/>
              </a:ext>
            </a:extLst>
          </p:cNvPr>
          <p:cNvSpPr>
            <a:spLocks noGrp="1"/>
          </p:cNvSpPr>
          <p:nvPr>
            <p:ph idx="10"/>
          </p:nvPr>
        </p:nvSpPr>
        <p:spPr>
          <a:xfrm>
            <a:off x="2909455" y="2564823"/>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72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 y="0"/>
            <a:ext cx="2726442" cy="4807444"/>
          </a:xfrm>
          <a:solidFill>
            <a:srgbClr val="179ACE"/>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909455" y="208067"/>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6CDBA56A-FD9E-42EE-9CB0-ADC40CDFE837}"/>
              </a:ext>
            </a:extLst>
          </p:cNvPr>
          <p:cNvSpPr>
            <a:spLocks noGrp="1"/>
          </p:cNvSpPr>
          <p:nvPr>
            <p:ph idx="10"/>
          </p:nvPr>
        </p:nvSpPr>
        <p:spPr>
          <a:xfrm>
            <a:off x="2909455" y="2564823"/>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712354" cy="4818185"/>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982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4" y="0"/>
            <a:ext cx="3712354" cy="2479432"/>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7478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74294"/>
            <a:ext cx="6858000" cy="1004957"/>
          </a:xfrm>
        </p:spPr>
        <p:txBody>
          <a:bodyPr anchor="b">
            <a:normAutofit/>
          </a:bodyPr>
          <a:lstStyle>
            <a:lvl1pPr algn="ctr">
              <a:defRPr sz="4000">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2299113"/>
            <a:ext cx="6858000" cy="2193373"/>
          </a:xfrm>
        </p:spPr>
        <p:txBody>
          <a:bodyPr/>
          <a:lstStyle>
            <a:lvl1pPr marL="0" indent="0">
              <a:buNone/>
              <a:defRPr>
                <a:solidFill>
                  <a:schemeClr val="bg1"/>
                </a:solidFill>
              </a:defRPr>
            </a:lvl1pPr>
            <a:lvl2pPr marL="342900" indent="0">
              <a:buNone/>
              <a:defRPr/>
            </a:lvl2pPr>
          </a:lstStyle>
          <a:p>
            <a:pPr lvl="0"/>
            <a:r>
              <a:rPr lang="en-US"/>
              <a:t>Click to edit Master text styles.</a:t>
            </a:r>
          </a:p>
          <a:p>
            <a:pPr lvl="1"/>
            <a:endParaRPr lang="en-CA"/>
          </a:p>
        </p:txBody>
      </p:sp>
    </p:spTree>
    <p:extLst>
      <p:ext uri="{BB962C8B-B14F-4D97-AF65-F5344CB8AC3E}">
        <p14:creationId xmlns:p14="http://schemas.microsoft.com/office/powerpoint/2010/main" val="1283296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12354" cy="2479432"/>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227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504C6598-0E7B-4F16-87CA-BC88554DE4DF}"/>
              </a:ext>
            </a:extLst>
          </p:cNvPr>
          <p:cNvSpPr>
            <a:spLocks noGrp="1"/>
          </p:cNvSpPr>
          <p:nvPr>
            <p:ph idx="11"/>
          </p:nvPr>
        </p:nvSpPr>
        <p:spPr>
          <a:xfrm>
            <a:off x="4002554" y="2518620"/>
            <a:ext cx="4966232" cy="227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661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628650" y="1369219"/>
            <a:ext cx="7886700" cy="31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937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B Screen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96397"/>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359742" y="853844"/>
            <a:ext cx="8424516" cy="3657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549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628650" y="1369219"/>
            <a:ext cx="7886700" cy="2745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hasCustomPrompt="1"/>
          </p:nvPr>
        </p:nvSpPr>
        <p:spPr>
          <a:xfrm>
            <a:off x="628650" y="4374258"/>
            <a:ext cx="7886700" cy="435130"/>
          </a:xfrm>
        </p:spPr>
        <p:txBody>
          <a:bodyPr>
            <a:normAutofit/>
          </a:bodyPr>
          <a:lstStyle>
            <a:lvl1pPr marL="0" indent="0">
              <a:buNone/>
              <a:defRPr sz="1000"/>
            </a:lvl1pPr>
          </a:lstStyle>
          <a:p>
            <a:pPr lvl="0"/>
            <a:r>
              <a:rPr lang="en-US"/>
              <a:t>Copyright</a:t>
            </a:r>
          </a:p>
        </p:txBody>
      </p:sp>
      <p:cxnSp>
        <p:nvCxnSpPr>
          <p:cNvPr id="6" name="Straight Connector 5"/>
          <p:cNvCxnSpPr/>
          <p:nvPr userDrawn="1"/>
        </p:nvCxnSpPr>
        <p:spPr>
          <a:xfrm>
            <a:off x="0" y="4308778"/>
            <a:ext cx="9144000" cy="0"/>
          </a:xfrm>
          <a:prstGeom prst="line">
            <a:avLst/>
          </a:prstGeom>
          <a:ln w="15875">
            <a:solidFill>
              <a:srgbClr val="00A1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78485"/>
            <a:ext cx="6858000" cy="100495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628640"/>
            <a:ext cx="6858000" cy="1807719"/>
          </a:xfrm>
        </p:spPr>
        <p:txBody>
          <a:bodyPr>
            <a:normAutofit/>
          </a:bodyPr>
          <a:lstStyle>
            <a:lvl1pPr marL="0" indent="0" algn="ctr">
              <a:buNone/>
              <a:defRPr sz="2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21595"/>
            <a:ext cx="6858000" cy="100495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571750"/>
            <a:ext cx="6858000" cy="1807719"/>
          </a:xfrm>
        </p:spPr>
        <p:txBody>
          <a:bodyPr>
            <a:normAutofit/>
          </a:bodyPr>
          <a:lstStyle>
            <a:lvl1pPr marL="0" indent="0" algn="ctr">
              <a:buNone/>
              <a:defRPr sz="2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no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49" y="1369219"/>
            <a:ext cx="7886699"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64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628650" y="1369219"/>
            <a:ext cx="7886700" cy="2745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hasCustomPrompt="1"/>
          </p:nvPr>
        </p:nvSpPr>
        <p:spPr>
          <a:xfrm>
            <a:off x="628650" y="4374258"/>
            <a:ext cx="7886700" cy="435130"/>
          </a:xfrm>
        </p:spPr>
        <p:txBody>
          <a:bodyPr>
            <a:normAutofit/>
          </a:bodyPr>
          <a:lstStyle>
            <a:lvl1pPr marL="0" indent="0">
              <a:buNone/>
              <a:defRPr sz="1000"/>
            </a:lvl1pPr>
          </a:lstStyle>
          <a:p>
            <a:pPr lvl="0"/>
            <a:r>
              <a:rPr lang="en-US"/>
              <a:t>Copyright</a:t>
            </a:r>
          </a:p>
        </p:txBody>
      </p:sp>
      <p:cxnSp>
        <p:nvCxnSpPr>
          <p:cNvPr id="6" name="Straight Connector 5"/>
          <p:cNvCxnSpPr/>
          <p:nvPr userDrawn="1"/>
        </p:nvCxnSpPr>
        <p:spPr>
          <a:xfrm>
            <a:off x="0" y="4308778"/>
            <a:ext cx="9144000" cy="0"/>
          </a:xfrm>
          <a:prstGeom prst="line">
            <a:avLst/>
          </a:prstGeom>
          <a:ln w="15875">
            <a:solidFill>
              <a:srgbClr val="00A1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B9E489FE-9B83-41AE-9B48-A34009DA7B2A}"/>
              </a:ext>
            </a:extLst>
          </p:cNvPr>
          <p:cNvSpPr>
            <a:spLocks noGrp="1"/>
          </p:cNvSpPr>
          <p:nvPr>
            <p:ph type="body" sz="quarter" idx="10" hasCustomPrompt="1"/>
          </p:nvPr>
        </p:nvSpPr>
        <p:spPr>
          <a:xfrm>
            <a:off x="628650" y="1423988"/>
            <a:ext cx="3886200" cy="517525"/>
          </a:xfrm>
        </p:spPr>
        <p:txBody>
          <a:bodyPr/>
          <a:lstStyle>
            <a:lvl1pPr marL="0" indent="0">
              <a:buNone/>
              <a:defRPr b="1"/>
            </a:lvl1pPr>
          </a:lstStyle>
          <a:p>
            <a:pPr lvl="0"/>
            <a:r>
              <a:rPr lang="en-US"/>
              <a:t>Heading</a:t>
            </a:r>
            <a:endParaRPr lang="en-CA"/>
          </a:p>
        </p:txBody>
      </p:sp>
      <p:sp>
        <p:nvSpPr>
          <p:cNvPr id="3" name="Content Placeholder 2"/>
          <p:cNvSpPr>
            <a:spLocks noGrp="1"/>
          </p:cNvSpPr>
          <p:nvPr>
            <p:ph sz="half" idx="1"/>
          </p:nvPr>
        </p:nvSpPr>
        <p:spPr>
          <a:xfrm>
            <a:off x="628650" y="1994451"/>
            <a:ext cx="3886200" cy="2638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D75FD4D0-98E8-4311-A537-C896F566FFC1}"/>
              </a:ext>
            </a:extLst>
          </p:cNvPr>
          <p:cNvSpPr>
            <a:spLocks noGrp="1"/>
          </p:cNvSpPr>
          <p:nvPr>
            <p:ph type="body" sz="quarter" idx="11" hasCustomPrompt="1"/>
          </p:nvPr>
        </p:nvSpPr>
        <p:spPr>
          <a:xfrm>
            <a:off x="4629150" y="1423988"/>
            <a:ext cx="3886200" cy="517525"/>
          </a:xfrm>
        </p:spPr>
        <p:txBody>
          <a:bodyPr/>
          <a:lstStyle>
            <a:lvl1pPr marL="0" indent="0">
              <a:buNone/>
              <a:defRPr b="1"/>
            </a:lvl1pPr>
          </a:lstStyle>
          <a:p>
            <a:pPr lvl="0"/>
            <a:r>
              <a:rPr lang="en-US"/>
              <a:t>Heading</a:t>
            </a:r>
            <a:endParaRPr lang="en-CA"/>
          </a:p>
        </p:txBody>
      </p:sp>
      <p:sp>
        <p:nvSpPr>
          <p:cNvPr id="4" name="Content Placeholder 3"/>
          <p:cNvSpPr>
            <a:spLocks noGrp="1"/>
          </p:cNvSpPr>
          <p:nvPr>
            <p:ph sz="half" idx="2"/>
          </p:nvPr>
        </p:nvSpPr>
        <p:spPr>
          <a:xfrm>
            <a:off x="4629150" y="1994451"/>
            <a:ext cx="3886200" cy="2638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68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712354" cy="4818185"/>
          </a:xfrm>
          <a:solidFill>
            <a:srgbClr val="453862"/>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64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9DCAF5-5895-4C92-9C5D-DE07AC6E835E}" type="datetimeFigureOut">
              <a:rPr lang="en-US" smtClean="0"/>
              <a:t>12/17/2021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722" r:id="rId2"/>
    <p:sldLayoutId id="2147483675" r:id="rId3"/>
    <p:sldLayoutId id="2147483703" r:id="rId4"/>
    <p:sldLayoutId id="2147483713" r:id="rId5"/>
    <p:sldLayoutId id="2147483702" r:id="rId6"/>
    <p:sldLayoutId id="2147483678" r:id="rId7"/>
    <p:sldLayoutId id="2147483714" r:id="rId8"/>
    <p:sldLayoutId id="2147483715" r:id="rId9"/>
    <p:sldLayoutId id="2147483717"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9DCAF5-5895-4C92-9C5D-DE07AC6E835E}" type="datetimeFigureOut">
              <a:rPr lang="en-US" smtClean="0"/>
              <a:t>12/17/2021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21" r:id="rId3"/>
    <p:sldLayoutId id="2147483718" r:id="rId4"/>
    <p:sldLayoutId id="2147483720" r:id="rId5"/>
    <p:sldLayoutId id="2147483709" r:id="rId6"/>
    <p:sldLayoutId id="2147483719" r:id="rId7"/>
    <p:sldLayoutId id="2147483707" r:id="rId8"/>
    <p:sldLayoutId id="2147483708" r:id="rId9"/>
    <p:sldLayoutId id="2147483712" r:id="rId10"/>
    <p:sldLayoutId id="2147483711" r:id="rId11"/>
    <p:sldLayoutId id="2147483688" r:id="rId12"/>
    <p:sldLayoutId id="2147483704" r:id="rId13"/>
    <p:sldLayoutId id="2147483723" r:id="rId14"/>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opentextbc.ca/introductiontosociology2ndedition/chapter/chapter-15-religion/"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opentextbc.ca/accessibilitytoolkit/chapter/images/"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hyperlink" Target="https://creativecommons.org/publicdomain/zero/1.0/" TargetMode="External"/><Relationship Id="rId4" Type="http://schemas.openxmlformats.org/officeDocument/2006/relationships/hyperlink" Target="https://pxhere.com/en/photo/138249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hyperlink" Target="https://creativecommons.org/licenses/by/4.0/" TargetMode="External"/><Relationship Id="rId4" Type="http://schemas.openxmlformats.org/officeDocument/2006/relationships/hyperlink" Target="http://www.tylervigen.com/spurious-correla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cc.edu/instructional-support/wp-content/uploads/sites/17/2017/11/complex-images.pdf"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commons.wikimedia.org/wiki/User:Lord_Belbury" TargetMode="External"/><Relationship Id="rId4" Type="http://schemas.openxmlformats.org/officeDocument/2006/relationships/hyperlink" Target="https://commons.wikimedia.org/wiki/File:Wong-Baker_scale_with_emoji.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tia.org/home/at-resources/what-is-a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hyperlink" Target="https://www.flickr.com/photos/rosenfeldmedia/" TargetMode="External"/><Relationship Id="rId4" Type="http://schemas.openxmlformats.org/officeDocument/2006/relationships/hyperlink" Target="https://www.flickr.com/photos/rosenfeldmedia/11496864803/in/album-7215763891136020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hyperlink" Target="https://opentextbc.ca/postconfederation/chapter/2-3-british-columbia-and-the-terms-of-union/" TargetMode="External"/><Relationship Id="rId4" Type="http://schemas.openxmlformats.org/officeDocument/2006/relationships/hyperlink" Target="https://commons.wikimedia.org/w/index.php?curid=2549274"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hyperlink" Target="https://opentextbc.ca/physicalgeology2ed/chapter/4-3-types-of-volcanoes/" TargetMode="External"/><Relationship Id="rId5" Type="http://schemas.openxmlformats.org/officeDocument/2006/relationships/hyperlink" Target="https://opentextbc.ca/physicalgeology2ed/chapter/11-3-measuring-earthquakes/" TargetMode="External"/><Relationship Id="rId4" Type="http://schemas.openxmlformats.org/officeDocument/2006/relationships/hyperlink" Target="https://opentextbc.ca/physicalgeology2ed/chapter/4-2-magma-composition-and-eruption-styl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hyperlink" Target="https://opentextbc.ca/accessibilitytoolki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accessmattersnz/" TargetMode="External"/><Relationship Id="rId4" Type="http://schemas.openxmlformats.org/officeDocument/2006/relationships/hyperlink" Target="https://flic.kr/p/2d4kUW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creativecommons.org/licenses/by/3.0/us/legalcode" TargetMode="External"/><Relationship Id="rId5" Type="http://schemas.openxmlformats.org/officeDocument/2006/relationships/hyperlink" Target="https://thenounproject.com/TDsouza" TargetMode="External"/><Relationship Id="rId4" Type="http://schemas.openxmlformats.org/officeDocument/2006/relationships/hyperlink" Target="https://thenounproject.com/search/?q=text+speech&amp;i=14358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publicdomain/zero/1.0/" TargetMode="External"/><Relationship Id="rId4" Type="http://schemas.openxmlformats.org/officeDocument/2006/relationships/hyperlink" Target="https://pxhere.com/en/photo/1259367?utm_content=shareClip&amp;utm_medium=referral&amp;utm_source=pxher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p:txBody>
          <a:bodyPr/>
          <a:lstStyle/>
          <a:p>
            <a:r>
              <a:rPr lang="en-CA">
                <a:latin typeface="Helvetica Neue"/>
              </a:rPr>
              <a:t>Technical Accessibility</a:t>
            </a:r>
            <a:endParaRPr lang="en-CA"/>
          </a:p>
        </p:txBody>
      </p:sp>
      <p:sp>
        <p:nvSpPr>
          <p:cNvPr id="4" name="Text Placeholder 3">
            <a:extLst>
              <a:ext uri="{FF2B5EF4-FFF2-40B4-BE49-F238E27FC236}">
                <a16:creationId xmlns:a16="http://schemas.microsoft.com/office/drawing/2014/main" id="{70029A14-5A5E-4D0B-AA7F-1C4F013D5F4F}"/>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F0F6-C235-4CB3-BCE8-BECFD5711B17}"/>
              </a:ext>
            </a:extLst>
          </p:cNvPr>
          <p:cNvSpPr>
            <a:spLocks noGrp="1"/>
          </p:cNvSpPr>
          <p:nvPr>
            <p:ph type="ctrTitle"/>
          </p:nvPr>
        </p:nvSpPr>
        <p:spPr>
          <a:xfrm>
            <a:off x="1643842" y="1106791"/>
            <a:ext cx="5856316" cy="633071"/>
          </a:xfrm>
          <a:solidFill>
            <a:srgbClr val="1698CA"/>
          </a:solidFill>
          <a:effectLst>
            <a:softEdge rad="63500"/>
          </a:effectLst>
        </p:spPr>
        <p:txBody>
          <a:bodyPr/>
          <a:lstStyle/>
          <a:p>
            <a:r>
              <a:rPr lang="en-CA"/>
              <a:t>Principle 3: Understandable</a:t>
            </a:r>
          </a:p>
        </p:txBody>
      </p:sp>
      <p:sp>
        <p:nvSpPr>
          <p:cNvPr id="3" name="Subtitle 2">
            <a:extLst>
              <a:ext uri="{FF2B5EF4-FFF2-40B4-BE49-F238E27FC236}">
                <a16:creationId xmlns:a16="http://schemas.microsoft.com/office/drawing/2014/main" id="{239F8949-3137-4936-8348-2330050381F1}"/>
              </a:ext>
            </a:extLst>
          </p:cNvPr>
          <p:cNvSpPr>
            <a:spLocks noGrp="1"/>
          </p:cNvSpPr>
          <p:nvPr>
            <p:ph type="subTitle" idx="1"/>
          </p:nvPr>
        </p:nvSpPr>
        <p:spPr>
          <a:xfrm>
            <a:off x="329184" y="2115374"/>
            <a:ext cx="8339328" cy="819850"/>
          </a:xfrm>
          <a:solidFill>
            <a:srgbClr val="179ACE"/>
          </a:solidFill>
          <a:effectLst>
            <a:softEdge rad="63500"/>
          </a:effectLst>
        </p:spPr>
        <p:txBody>
          <a:bodyPr>
            <a:normAutofit/>
          </a:bodyPr>
          <a:lstStyle/>
          <a:p>
            <a:pPr algn="l"/>
            <a:r>
              <a:rPr lang="en-CA" sz="2400"/>
              <a:t>Information and the operation of user interface must be understandable.</a:t>
            </a:r>
          </a:p>
          <a:p>
            <a:pPr algn="l"/>
            <a:endParaRPr lang="en-CA"/>
          </a:p>
          <a:p>
            <a:endParaRPr lang="en-CA"/>
          </a:p>
        </p:txBody>
      </p:sp>
      <p:pic>
        <p:nvPicPr>
          <p:cNvPr id="5" name="Picture 4">
            <a:extLst>
              <a:ext uri="{FF2B5EF4-FFF2-40B4-BE49-F238E27FC236}">
                <a16:creationId xmlns:a16="http://schemas.microsoft.com/office/drawing/2014/main" id="{55124F9F-22C8-4328-B9C7-54A18DF801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23057"/>
          <a:stretch/>
        </p:blipFill>
        <p:spPr>
          <a:xfrm>
            <a:off x="1252756" y="2937004"/>
            <a:ext cx="3102983" cy="2111700"/>
          </a:xfrm>
          <a:prstGeom prst="rect">
            <a:avLst/>
          </a:prstGeom>
        </p:spPr>
      </p:pic>
      <p:pic>
        <p:nvPicPr>
          <p:cNvPr id="7" name="Picture 6">
            <a:extLst>
              <a:ext uri="{FF2B5EF4-FFF2-40B4-BE49-F238E27FC236}">
                <a16:creationId xmlns:a16="http://schemas.microsoft.com/office/drawing/2014/main" id="{320C462D-A853-4E71-A6C4-17134B4F247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0000" t="3022" r="8044" b="16444"/>
          <a:stretch/>
        </p:blipFill>
        <p:spPr>
          <a:xfrm>
            <a:off x="5279311" y="2866398"/>
            <a:ext cx="2220846" cy="2182306"/>
          </a:xfrm>
          <a:prstGeom prst="rect">
            <a:avLst/>
          </a:prstGeom>
        </p:spPr>
      </p:pic>
    </p:spTree>
    <p:extLst>
      <p:ext uri="{BB962C8B-B14F-4D97-AF65-F5344CB8AC3E}">
        <p14:creationId xmlns:p14="http://schemas.microsoft.com/office/powerpoint/2010/main" val="189009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3369-907F-4D59-8433-825D15533F29}"/>
              </a:ext>
            </a:extLst>
          </p:cNvPr>
          <p:cNvSpPr>
            <a:spLocks noGrp="1"/>
          </p:cNvSpPr>
          <p:nvPr>
            <p:ph type="title"/>
          </p:nvPr>
        </p:nvSpPr>
        <p:spPr>
          <a:xfrm>
            <a:off x="0" y="-8710"/>
            <a:ext cx="3712354" cy="2488141"/>
          </a:xfrm>
        </p:spPr>
        <p:txBody>
          <a:bodyPr/>
          <a:lstStyle/>
          <a:p>
            <a:r>
              <a:rPr lang="en-CA"/>
              <a:t>Organizing Content</a:t>
            </a:r>
          </a:p>
        </p:txBody>
      </p:sp>
      <p:sp>
        <p:nvSpPr>
          <p:cNvPr id="4" name="Text Placeholder 3">
            <a:extLst>
              <a:ext uri="{FF2B5EF4-FFF2-40B4-BE49-F238E27FC236}">
                <a16:creationId xmlns:a16="http://schemas.microsoft.com/office/drawing/2014/main" id="{3B64E486-1FC2-4524-AB7B-74C334CBF9E4}"/>
              </a:ext>
            </a:extLst>
          </p:cNvPr>
          <p:cNvSpPr>
            <a:spLocks noGrp="1"/>
          </p:cNvSpPr>
          <p:nvPr>
            <p:ph type="body" sz="quarter" idx="10"/>
          </p:nvPr>
        </p:nvSpPr>
        <p:spPr/>
        <p:txBody>
          <a:bodyPr>
            <a:normAutofit/>
          </a:bodyPr>
          <a:lstStyle/>
          <a:p>
            <a:pPr>
              <a:buFont typeface="Wingdings" panose="05000000000000000000" pitchFamily="2" charset="2"/>
              <a:buChar char="q"/>
            </a:pPr>
            <a:r>
              <a:rPr lang="en-CA" sz="2000"/>
              <a:t> Content is organized under headings and subheadings</a:t>
            </a:r>
          </a:p>
          <a:p>
            <a:pPr marL="0" indent="0">
              <a:buNone/>
            </a:pPr>
            <a:endParaRPr lang="en-CA" sz="2000"/>
          </a:p>
          <a:p>
            <a:pPr>
              <a:buFont typeface="Wingdings" panose="05000000000000000000" pitchFamily="2" charset="2"/>
              <a:buChar char="q"/>
            </a:pPr>
            <a:r>
              <a:rPr lang="en-CA" sz="2000"/>
              <a:t> Headings and subheadings are used sequentially</a:t>
            </a:r>
          </a:p>
        </p:txBody>
      </p:sp>
      <p:sp>
        <p:nvSpPr>
          <p:cNvPr id="5" name="Content Placeholder 4">
            <a:extLst>
              <a:ext uri="{FF2B5EF4-FFF2-40B4-BE49-F238E27FC236}">
                <a16:creationId xmlns:a16="http://schemas.microsoft.com/office/drawing/2014/main" id="{702FC80D-B2B5-46CC-8170-4775CEF751E3}"/>
              </a:ext>
            </a:extLst>
          </p:cNvPr>
          <p:cNvSpPr>
            <a:spLocks noGrp="1"/>
          </p:cNvSpPr>
          <p:nvPr>
            <p:ph idx="1"/>
          </p:nvPr>
        </p:nvSpPr>
        <p:spPr>
          <a:xfrm>
            <a:off x="4002554" y="208067"/>
            <a:ext cx="4966232" cy="2193309"/>
          </a:xfrm>
        </p:spPr>
        <p:txBody>
          <a:bodyPr>
            <a:normAutofit fontScale="85000" lnSpcReduction="20000"/>
          </a:bodyPr>
          <a:lstStyle/>
          <a:p>
            <a:pPr marL="0" indent="0" algn="ctr">
              <a:buNone/>
            </a:pPr>
            <a:r>
              <a:rPr lang="en-CA" sz="1600"/>
              <a:t>&lt;h1&gt;Chapter 1: Introduction to Sociology&lt;/h1&gt;</a:t>
            </a:r>
          </a:p>
          <a:p>
            <a:pPr marL="0" indent="0" algn="ctr">
              <a:buNone/>
            </a:pPr>
            <a:endParaRPr lang="en-CA" sz="1600"/>
          </a:p>
          <a:p>
            <a:pPr marL="0" indent="0">
              <a:buNone/>
            </a:pPr>
            <a:r>
              <a:rPr lang="en-CA" sz="1600"/>
              <a:t>&lt;h2&gt;Introduction&lt;/h2&gt;</a:t>
            </a:r>
          </a:p>
          <a:p>
            <a:pPr marL="0" indent="0">
              <a:buNone/>
            </a:pPr>
            <a:r>
              <a:rPr lang="en-CA" sz="1600"/>
              <a:t>Concerts, sporting matches and games, and political rallies can have…</a:t>
            </a:r>
          </a:p>
          <a:p>
            <a:pPr marL="0" indent="0">
              <a:buNone/>
            </a:pPr>
            <a:r>
              <a:rPr lang="en-CA" sz="1600"/>
              <a:t>&lt;h2&gt;1.1 What is Sociology&lt;/h2&gt;</a:t>
            </a:r>
          </a:p>
          <a:p>
            <a:pPr marL="0" indent="0">
              <a:buNone/>
            </a:pPr>
            <a:r>
              <a:rPr lang="en-CA" sz="1600"/>
              <a:t>A dictionary defines sociology as the systematic study of…</a:t>
            </a:r>
          </a:p>
          <a:p>
            <a:pPr marL="0" indent="0">
              <a:buNone/>
            </a:pPr>
            <a:r>
              <a:rPr lang="en-CA" sz="1600"/>
              <a:t>&lt;h3&gt;What are Society and Culture?&lt;/h3&gt;</a:t>
            </a:r>
          </a:p>
          <a:p>
            <a:pPr marL="0" indent="0">
              <a:buNone/>
            </a:pPr>
            <a:r>
              <a:rPr lang="en-CA" sz="1600"/>
              <a:t>Sociologists study all aspects and levels of society…</a:t>
            </a:r>
          </a:p>
        </p:txBody>
      </p:sp>
      <p:pic>
        <p:nvPicPr>
          <p:cNvPr id="2050" name="Picture 2" descr="A list of heading options from heading 1 to heading 6 available in a visual editor">
            <a:extLst>
              <a:ext uri="{FF2B5EF4-FFF2-40B4-BE49-F238E27FC236}">
                <a16:creationId xmlns:a16="http://schemas.microsoft.com/office/drawing/2014/main" id="{FD15A9E6-27D0-4816-903C-C39DCE87F4D5}"/>
              </a:ext>
            </a:extLst>
          </p:cNvPr>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5562142" y="2401376"/>
            <a:ext cx="1847056" cy="2270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4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A5A48-5BD6-4988-B530-0C4A4F902849}"/>
              </a:ext>
            </a:extLst>
          </p:cNvPr>
          <p:cNvSpPr>
            <a:spLocks noGrp="1"/>
          </p:cNvSpPr>
          <p:nvPr>
            <p:ph type="title"/>
          </p:nvPr>
        </p:nvSpPr>
        <p:spPr/>
        <p:txBody>
          <a:bodyPr/>
          <a:lstStyle/>
          <a:p>
            <a:r>
              <a:rPr lang="en-US"/>
              <a:t>Links</a:t>
            </a:r>
            <a:endParaRPr lang="en-CA"/>
          </a:p>
        </p:txBody>
      </p:sp>
      <p:sp>
        <p:nvSpPr>
          <p:cNvPr id="7" name="Content Placeholder 6">
            <a:extLst>
              <a:ext uri="{FF2B5EF4-FFF2-40B4-BE49-F238E27FC236}">
                <a16:creationId xmlns:a16="http://schemas.microsoft.com/office/drawing/2014/main" id="{C12B8616-DABD-46A6-B913-E3D2D0600FFE}"/>
              </a:ext>
            </a:extLst>
          </p:cNvPr>
          <p:cNvSpPr>
            <a:spLocks noGrp="1"/>
          </p:cNvSpPr>
          <p:nvPr>
            <p:ph idx="1"/>
          </p:nvPr>
        </p:nvSpPr>
        <p:spPr>
          <a:xfrm>
            <a:off x="3950089" y="814107"/>
            <a:ext cx="4966232" cy="3515286"/>
          </a:xfrm>
        </p:spPr>
        <p:txBody>
          <a:bodyPr/>
          <a:lstStyle/>
          <a:p>
            <a:pPr>
              <a:buFont typeface="Wingdings" panose="05000000000000000000" pitchFamily="2" charset="2"/>
              <a:buChar char="q"/>
            </a:pPr>
            <a:r>
              <a:rPr lang="en-US"/>
              <a:t> The link text describes the link destination when taken out of a sentence</a:t>
            </a:r>
          </a:p>
          <a:p>
            <a:pPr>
              <a:buFont typeface="Wingdings" panose="05000000000000000000" pitchFamily="2" charset="2"/>
              <a:buChar char="q"/>
            </a:pPr>
            <a:r>
              <a:rPr lang="en-US"/>
              <a:t>Links that open files include the file type in the link text</a:t>
            </a:r>
          </a:p>
          <a:p>
            <a:pPr>
              <a:buFont typeface="Wingdings" panose="05000000000000000000" pitchFamily="2" charset="2"/>
              <a:buChar char="q"/>
            </a:pPr>
            <a:r>
              <a:rPr lang="en-US"/>
              <a:t> Links do not open in new windows or tabs (unless a text reference is provided)</a:t>
            </a:r>
          </a:p>
          <a:p>
            <a:pPr>
              <a:buFont typeface="Wingdings" panose="05000000000000000000" pitchFamily="2" charset="2"/>
              <a:buChar char="q"/>
            </a:pPr>
            <a:r>
              <a:rPr lang="en-US"/>
              <a:t> The web address is available for those using a print copy</a:t>
            </a:r>
            <a:endParaRPr lang="en-CA"/>
          </a:p>
          <a:p>
            <a:pPr marL="0" indent="0">
              <a:buNone/>
            </a:pPr>
            <a:endParaRPr lang="en-CA"/>
          </a:p>
        </p:txBody>
      </p:sp>
    </p:spTree>
    <p:extLst>
      <p:ext uri="{BB962C8B-B14F-4D97-AF65-F5344CB8AC3E}">
        <p14:creationId xmlns:p14="http://schemas.microsoft.com/office/powerpoint/2010/main" val="106886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9F26-7F25-4ADC-843E-65C4F992D499}"/>
              </a:ext>
            </a:extLst>
          </p:cNvPr>
          <p:cNvSpPr>
            <a:spLocks noGrp="1"/>
          </p:cNvSpPr>
          <p:nvPr>
            <p:ph type="title"/>
          </p:nvPr>
        </p:nvSpPr>
        <p:spPr>
          <a:xfrm>
            <a:off x="-1" y="-1"/>
            <a:ext cx="2420911" cy="4818185"/>
          </a:xfrm>
        </p:spPr>
        <p:txBody>
          <a:bodyPr/>
          <a:lstStyle/>
          <a:p>
            <a:r>
              <a:rPr lang="en-CA">
                <a:latin typeface="Helvetica Neue"/>
              </a:rPr>
              <a:t>Poll: Which link is accessible?</a:t>
            </a:r>
          </a:p>
        </p:txBody>
      </p:sp>
      <p:sp>
        <p:nvSpPr>
          <p:cNvPr id="4" name="Content Placeholder 3">
            <a:extLst>
              <a:ext uri="{FF2B5EF4-FFF2-40B4-BE49-F238E27FC236}">
                <a16:creationId xmlns:a16="http://schemas.microsoft.com/office/drawing/2014/main" id="{EBC9E9B3-3C60-4F68-9356-88B461265326}"/>
              </a:ext>
            </a:extLst>
          </p:cNvPr>
          <p:cNvSpPr>
            <a:spLocks noGrp="1"/>
          </p:cNvSpPr>
          <p:nvPr>
            <p:ph idx="1"/>
          </p:nvPr>
        </p:nvSpPr>
        <p:spPr>
          <a:xfrm>
            <a:off x="2593298" y="208067"/>
            <a:ext cx="6375488" cy="4281580"/>
          </a:xfrm>
        </p:spPr>
        <p:txBody>
          <a:bodyPr vert="horz" lIns="91440" tIns="45720" rIns="91440" bIns="45720" rtlCol="0" anchor="t">
            <a:noAutofit/>
          </a:bodyPr>
          <a:lstStyle/>
          <a:p>
            <a:pPr marL="457200" indent="-457200">
              <a:lnSpc>
                <a:spcPct val="100000"/>
              </a:lnSpc>
              <a:spcBef>
                <a:spcPts val="0"/>
              </a:spcBef>
              <a:spcAft>
                <a:spcPts val="1200"/>
              </a:spcAft>
              <a:buClr>
                <a:schemeClr val="tx1"/>
              </a:buClr>
              <a:buFont typeface="+mj-lt"/>
              <a:buAutoNum type="arabicPeriod"/>
            </a:pPr>
            <a:r>
              <a:rPr lang="en-US" sz="2400"/>
              <a:t>For more information on web accessibility, </a:t>
            </a:r>
            <a:r>
              <a:rPr lang="en-US" sz="2400" u="sng">
                <a:solidFill>
                  <a:srgbClr val="0000FF"/>
                </a:solidFill>
              </a:rPr>
              <a:t>click </a:t>
            </a:r>
            <a:r>
              <a:rPr lang="en-US" sz="2400" u="sng">
                <a:solidFill>
                  <a:srgbClr val="0000FF"/>
                </a:solidFill>
                <a:hlinkClick r:id="rId3">
                  <a:extLst>
                    <a:ext uri="{A12FA001-AC4F-418D-AE19-62706E023703}">
                      <ahyp:hlinkClr xmlns:ahyp="http://schemas.microsoft.com/office/drawing/2018/hyperlinkcolor" val="tx"/>
                    </a:ext>
                  </a:extLst>
                </a:hlinkClick>
              </a:rPr>
              <a:t>here</a:t>
            </a:r>
            <a:r>
              <a:rPr lang="en-US" sz="2400"/>
              <a:t>. </a:t>
            </a:r>
          </a:p>
          <a:p>
            <a:pPr marL="457200" indent="-457200">
              <a:lnSpc>
                <a:spcPct val="100000"/>
              </a:lnSpc>
              <a:spcBef>
                <a:spcPts val="0"/>
              </a:spcBef>
              <a:spcAft>
                <a:spcPts val="1200"/>
              </a:spcAft>
              <a:buClr>
                <a:schemeClr val="tx1"/>
              </a:buClr>
              <a:buFont typeface="+mj-lt"/>
              <a:buAutoNum type="arabicPeriod"/>
            </a:pPr>
            <a:r>
              <a:rPr lang="en-US" sz="2400"/>
              <a:t>For more information on web accessibility, go to </a:t>
            </a:r>
            <a:r>
              <a:rPr lang="en-US" sz="2400" u="sng">
                <a:solidFill>
                  <a:srgbClr val="0000FF"/>
                </a:solidFill>
                <a:hlinkClick r:id="rId3">
                  <a:extLst>
                    <a:ext uri="{A12FA001-AC4F-418D-AE19-62706E023703}">
                      <ahyp:hlinkClr xmlns:ahyp="http://schemas.microsoft.com/office/drawing/2018/hyperlinkcolor" val="tx"/>
                    </a:ext>
                  </a:extLst>
                </a:hlinkClick>
              </a:rPr>
              <a:t>https://opentextbc.ca/accessibilitytoolkit/</a:t>
            </a:r>
            <a:r>
              <a:rPr lang="en-US" sz="2400"/>
              <a:t>. </a:t>
            </a:r>
          </a:p>
          <a:p>
            <a:pPr marL="457200" indent="-457200">
              <a:lnSpc>
                <a:spcPct val="100000"/>
              </a:lnSpc>
              <a:spcBef>
                <a:spcPts val="0"/>
              </a:spcBef>
              <a:spcAft>
                <a:spcPts val="1200"/>
              </a:spcAft>
              <a:buClr>
                <a:schemeClr val="tx1"/>
              </a:buClr>
              <a:buFont typeface="+mj-lt"/>
              <a:buAutoNum type="arabicPeriod"/>
            </a:pPr>
            <a:r>
              <a:rPr lang="en-US" sz="2400"/>
              <a:t>For more information on web accessibility, refer to the </a:t>
            </a:r>
            <a:r>
              <a:rPr lang="en-US" sz="2400" i="1" u="sng">
                <a:solidFill>
                  <a:srgbClr val="0000FF"/>
                </a:solidFill>
                <a:hlinkClick r:id="rId3">
                  <a:extLst>
                    <a:ext uri="{A12FA001-AC4F-418D-AE19-62706E023703}">
                      <ahyp:hlinkClr xmlns:ahyp="http://schemas.microsoft.com/office/drawing/2018/hyperlinkcolor" val="tx"/>
                    </a:ext>
                  </a:extLst>
                </a:hlinkClick>
              </a:rPr>
              <a:t>Accessibility Toolkit</a:t>
            </a:r>
            <a:r>
              <a:rPr lang="en-US" sz="2400" i="1"/>
              <a:t>.</a:t>
            </a:r>
          </a:p>
          <a:p>
            <a:pPr marL="457200" indent="-457200">
              <a:lnSpc>
                <a:spcPct val="100000"/>
              </a:lnSpc>
              <a:spcBef>
                <a:spcPts val="0"/>
              </a:spcBef>
              <a:spcAft>
                <a:spcPts val="1200"/>
              </a:spcAft>
              <a:buClr>
                <a:schemeClr val="tx1"/>
              </a:buClr>
              <a:buFont typeface="+mj-lt"/>
              <a:buAutoNum type="arabicPeriod"/>
            </a:pPr>
            <a:r>
              <a:rPr lang="en-US" sz="2400"/>
              <a:t>The </a:t>
            </a:r>
            <a:r>
              <a:rPr lang="en-US" sz="2400" u="sng">
                <a:solidFill>
                  <a:srgbClr val="0000FF"/>
                </a:solidFill>
              </a:rPr>
              <a:t>BC Open Textbook Review Template [Word File]</a:t>
            </a:r>
            <a:r>
              <a:rPr lang="en-US" sz="2400">
                <a:solidFill>
                  <a:srgbClr val="0000FF"/>
                </a:solidFill>
              </a:rPr>
              <a:t> </a:t>
            </a:r>
            <a:r>
              <a:rPr lang="en-US" sz="2400"/>
              <a:t>provides guidelines for completing an open textbook review.</a:t>
            </a:r>
            <a:endParaRPr lang="en-CA" sz="2400"/>
          </a:p>
        </p:txBody>
      </p:sp>
    </p:spTree>
    <p:extLst>
      <p:ext uri="{BB962C8B-B14F-4D97-AF65-F5344CB8AC3E}">
        <p14:creationId xmlns:p14="http://schemas.microsoft.com/office/powerpoint/2010/main" val="14795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9F26-7F25-4ADC-843E-65C4F992D499}"/>
              </a:ext>
            </a:extLst>
          </p:cNvPr>
          <p:cNvSpPr>
            <a:spLocks noGrp="1"/>
          </p:cNvSpPr>
          <p:nvPr>
            <p:ph type="title"/>
          </p:nvPr>
        </p:nvSpPr>
        <p:spPr>
          <a:xfrm>
            <a:off x="-1" y="-1"/>
            <a:ext cx="2420911" cy="4818185"/>
          </a:xfrm>
        </p:spPr>
        <p:txBody>
          <a:bodyPr/>
          <a:lstStyle/>
          <a:p>
            <a:r>
              <a:rPr lang="en-CA">
                <a:solidFill>
                  <a:srgbClr val="39213F"/>
                </a:solidFill>
              </a:rPr>
              <a:t>Answer</a:t>
            </a:r>
          </a:p>
        </p:txBody>
      </p:sp>
      <p:sp>
        <p:nvSpPr>
          <p:cNvPr id="4" name="Content Placeholder 3">
            <a:extLst>
              <a:ext uri="{FF2B5EF4-FFF2-40B4-BE49-F238E27FC236}">
                <a16:creationId xmlns:a16="http://schemas.microsoft.com/office/drawing/2014/main" id="{EBC9E9B3-3C60-4F68-9356-88B461265326}"/>
              </a:ext>
              <a:ext uri="{C183D7F6-B498-43B3-948B-1728B52AA6E4}">
                <adec:decorative xmlns:adec="http://schemas.microsoft.com/office/drawing/2017/decorative" val="1"/>
              </a:ext>
            </a:extLst>
          </p:cNvPr>
          <p:cNvSpPr>
            <a:spLocks noGrp="1"/>
          </p:cNvSpPr>
          <p:nvPr>
            <p:ph idx="1"/>
          </p:nvPr>
        </p:nvSpPr>
        <p:spPr>
          <a:xfrm>
            <a:off x="2593298" y="208067"/>
            <a:ext cx="6375488" cy="4281580"/>
          </a:xfrm>
        </p:spPr>
        <p:txBody>
          <a:bodyPr>
            <a:noAutofit/>
          </a:bodyPr>
          <a:lstStyle/>
          <a:p>
            <a:pPr marL="457200" indent="-457200">
              <a:lnSpc>
                <a:spcPct val="100000"/>
              </a:lnSpc>
              <a:spcBef>
                <a:spcPts val="0"/>
              </a:spcBef>
              <a:spcAft>
                <a:spcPts val="1200"/>
              </a:spcAft>
              <a:buClr>
                <a:schemeClr val="tx1"/>
              </a:buClr>
              <a:buFont typeface="+mj-lt"/>
              <a:buAutoNum type="arabicPeriod"/>
            </a:pPr>
            <a:r>
              <a:rPr lang="en-US" sz="2400"/>
              <a:t>For more information on web accessibility, </a:t>
            </a:r>
            <a:r>
              <a:rPr lang="en-US" sz="2400" u="sng">
                <a:solidFill>
                  <a:srgbClr val="0000FF"/>
                </a:solidFill>
              </a:rPr>
              <a:t>click </a:t>
            </a:r>
            <a:r>
              <a:rPr lang="en-US" sz="2400" u="sng">
                <a:solidFill>
                  <a:srgbClr val="0000FF"/>
                </a:solidFill>
                <a:hlinkClick r:id="rId3">
                  <a:extLst>
                    <a:ext uri="{A12FA001-AC4F-418D-AE19-62706E023703}">
                      <ahyp:hlinkClr xmlns:ahyp="http://schemas.microsoft.com/office/drawing/2018/hyperlinkcolor" val="tx"/>
                    </a:ext>
                  </a:extLst>
                </a:hlinkClick>
              </a:rPr>
              <a:t>here</a:t>
            </a:r>
            <a:r>
              <a:rPr lang="en-US" sz="2400"/>
              <a:t>. </a:t>
            </a:r>
          </a:p>
          <a:p>
            <a:pPr marL="457200" indent="-457200">
              <a:lnSpc>
                <a:spcPct val="100000"/>
              </a:lnSpc>
              <a:spcBef>
                <a:spcPts val="0"/>
              </a:spcBef>
              <a:spcAft>
                <a:spcPts val="1200"/>
              </a:spcAft>
              <a:buClr>
                <a:schemeClr val="tx1"/>
              </a:buClr>
              <a:buFont typeface="+mj-lt"/>
              <a:buAutoNum type="arabicPeriod"/>
            </a:pPr>
            <a:r>
              <a:rPr lang="en-US" sz="2400"/>
              <a:t>For more information on web accessibility, go to </a:t>
            </a:r>
            <a:r>
              <a:rPr lang="en-US" sz="2400" u="sng">
                <a:solidFill>
                  <a:srgbClr val="0000FF"/>
                </a:solidFill>
                <a:hlinkClick r:id="rId3">
                  <a:extLst>
                    <a:ext uri="{A12FA001-AC4F-418D-AE19-62706E023703}">
                      <ahyp:hlinkClr xmlns:ahyp="http://schemas.microsoft.com/office/drawing/2018/hyperlinkcolor" val="tx"/>
                    </a:ext>
                  </a:extLst>
                </a:hlinkClick>
              </a:rPr>
              <a:t>https://opentextbc.ca/accessibilitytoolkit/</a:t>
            </a:r>
            <a:r>
              <a:rPr lang="en-US" sz="2400"/>
              <a:t>. </a:t>
            </a:r>
          </a:p>
          <a:p>
            <a:pPr marL="457200" indent="-457200">
              <a:lnSpc>
                <a:spcPct val="100000"/>
              </a:lnSpc>
              <a:spcBef>
                <a:spcPts val="0"/>
              </a:spcBef>
              <a:spcAft>
                <a:spcPts val="1200"/>
              </a:spcAft>
              <a:buClr>
                <a:schemeClr val="tx1"/>
              </a:buClr>
              <a:buFont typeface="+mj-lt"/>
              <a:buAutoNum type="arabicPeriod"/>
            </a:pPr>
            <a:r>
              <a:rPr lang="en-US" sz="2400"/>
              <a:t>For more information on web accessibility, refer to the </a:t>
            </a:r>
            <a:r>
              <a:rPr lang="en-US" sz="2400" i="1" u="sng">
                <a:solidFill>
                  <a:srgbClr val="0000FF"/>
                </a:solidFill>
                <a:hlinkClick r:id="rId3">
                  <a:extLst>
                    <a:ext uri="{A12FA001-AC4F-418D-AE19-62706E023703}">
                      <ahyp:hlinkClr xmlns:ahyp="http://schemas.microsoft.com/office/drawing/2018/hyperlinkcolor" val="tx"/>
                    </a:ext>
                  </a:extLst>
                </a:hlinkClick>
              </a:rPr>
              <a:t>Accessibility Toolkit</a:t>
            </a:r>
            <a:r>
              <a:rPr lang="en-US" sz="2400" i="1"/>
              <a:t>.</a:t>
            </a:r>
          </a:p>
          <a:p>
            <a:pPr marL="457200" indent="-457200">
              <a:lnSpc>
                <a:spcPct val="100000"/>
              </a:lnSpc>
              <a:spcBef>
                <a:spcPts val="0"/>
              </a:spcBef>
              <a:spcAft>
                <a:spcPts val="1200"/>
              </a:spcAft>
              <a:buClr>
                <a:schemeClr val="tx1"/>
              </a:buClr>
              <a:buFont typeface="+mj-lt"/>
              <a:buAutoNum type="arabicPeriod"/>
            </a:pPr>
            <a:r>
              <a:rPr lang="en-US" sz="2400"/>
              <a:t>The </a:t>
            </a:r>
            <a:r>
              <a:rPr lang="en-US" sz="2400" u="sng">
                <a:solidFill>
                  <a:srgbClr val="0000FF"/>
                </a:solidFill>
              </a:rPr>
              <a:t>BC Open Textbook Review Template [Word File]</a:t>
            </a:r>
            <a:r>
              <a:rPr lang="en-US" sz="2400">
                <a:solidFill>
                  <a:srgbClr val="0000FF"/>
                </a:solidFill>
              </a:rPr>
              <a:t> </a:t>
            </a:r>
            <a:r>
              <a:rPr lang="en-US" sz="2400"/>
              <a:t>provides guidelines for completing an open textbook review.</a:t>
            </a:r>
            <a:endParaRPr lang="en-CA" sz="2400"/>
          </a:p>
        </p:txBody>
      </p:sp>
      <p:sp>
        <p:nvSpPr>
          <p:cNvPr id="3" name="Left Brace 2">
            <a:extLst>
              <a:ext uri="{FF2B5EF4-FFF2-40B4-BE49-F238E27FC236}">
                <a16:creationId xmlns:a16="http://schemas.microsoft.com/office/drawing/2014/main" id="{09BC881B-625B-4284-9D38-80B95ABBFFB3}"/>
              </a:ext>
              <a:ext uri="{C183D7F6-B498-43B3-948B-1728B52AA6E4}">
                <adec:decorative xmlns:adec="http://schemas.microsoft.com/office/drawing/2017/decorative" val="1"/>
              </a:ext>
            </a:extLst>
          </p:cNvPr>
          <p:cNvSpPr/>
          <p:nvPr/>
        </p:nvSpPr>
        <p:spPr>
          <a:xfrm>
            <a:off x="1813810" y="208067"/>
            <a:ext cx="412229" cy="1898051"/>
          </a:xfrm>
          <a:prstGeom prst="leftBrace">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Left Brace 4">
            <a:extLst>
              <a:ext uri="{FF2B5EF4-FFF2-40B4-BE49-F238E27FC236}">
                <a16:creationId xmlns:a16="http://schemas.microsoft.com/office/drawing/2014/main" id="{5ECDEA6D-00E4-4CB7-8FBA-611402FEBC0A}"/>
              </a:ext>
              <a:ext uri="{C183D7F6-B498-43B3-948B-1728B52AA6E4}">
                <adec:decorative xmlns:adec="http://schemas.microsoft.com/office/drawing/2017/decorative" val="1"/>
              </a:ext>
            </a:extLst>
          </p:cNvPr>
          <p:cNvSpPr/>
          <p:nvPr/>
        </p:nvSpPr>
        <p:spPr>
          <a:xfrm>
            <a:off x="1813810" y="2483464"/>
            <a:ext cx="412229" cy="1898051"/>
          </a:xfrm>
          <a:prstGeom prst="leftBrace">
            <a:avLst/>
          </a:prstGeom>
          <a:noFill/>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TextBox 6" descr="Options 1 and 2 are not accessible.">
            <a:extLst>
              <a:ext uri="{FF2B5EF4-FFF2-40B4-BE49-F238E27FC236}">
                <a16:creationId xmlns:a16="http://schemas.microsoft.com/office/drawing/2014/main" id="{CF606E5B-F509-4A16-95A2-490C13F73413}"/>
              </a:ext>
            </a:extLst>
          </p:cNvPr>
          <p:cNvSpPr txBox="1"/>
          <p:nvPr/>
        </p:nvSpPr>
        <p:spPr>
          <a:xfrm>
            <a:off x="254136" y="741593"/>
            <a:ext cx="1443024" cy="830997"/>
          </a:xfrm>
          <a:prstGeom prst="rect">
            <a:avLst/>
          </a:prstGeom>
          <a:noFill/>
        </p:spPr>
        <p:txBody>
          <a:bodyPr wrap="none" rtlCol="0">
            <a:spAutoFit/>
          </a:bodyPr>
          <a:lstStyle/>
          <a:p>
            <a:pPr algn="ctr"/>
            <a:r>
              <a:rPr lang="en-US" sz="2400">
                <a:solidFill>
                  <a:schemeClr val="bg1"/>
                </a:solidFill>
              </a:rPr>
              <a:t>Not </a:t>
            </a:r>
          </a:p>
          <a:p>
            <a:pPr algn="ctr"/>
            <a:r>
              <a:rPr lang="en-US" sz="2400">
                <a:solidFill>
                  <a:schemeClr val="bg1"/>
                </a:solidFill>
              </a:rPr>
              <a:t>accessible</a:t>
            </a:r>
            <a:endParaRPr lang="en-CA" sz="2400">
              <a:solidFill>
                <a:schemeClr val="bg1"/>
              </a:solidFill>
            </a:endParaRPr>
          </a:p>
        </p:txBody>
      </p:sp>
      <p:sp>
        <p:nvSpPr>
          <p:cNvPr id="8" name="TextBox 7" descr="Options 3 and 4 are accessible.">
            <a:extLst>
              <a:ext uri="{FF2B5EF4-FFF2-40B4-BE49-F238E27FC236}">
                <a16:creationId xmlns:a16="http://schemas.microsoft.com/office/drawing/2014/main" id="{266DA774-F462-4A40-9E16-75334BD3839C}"/>
              </a:ext>
            </a:extLst>
          </p:cNvPr>
          <p:cNvSpPr txBox="1"/>
          <p:nvPr/>
        </p:nvSpPr>
        <p:spPr>
          <a:xfrm>
            <a:off x="223680" y="3155412"/>
            <a:ext cx="1473480" cy="461665"/>
          </a:xfrm>
          <a:prstGeom prst="rect">
            <a:avLst/>
          </a:prstGeom>
          <a:noFill/>
        </p:spPr>
        <p:txBody>
          <a:bodyPr wrap="none" rtlCol="0">
            <a:spAutoFit/>
          </a:bodyPr>
          <a:lstStyle/>
          <a:p>
            <a:pPr algn="ctr"/>
            <a:r>
              <a:rPr lang="en-US" sz="2400">
                <a:solidFill>
                  <a:schemeClr val="bg1"/>
                </a:solidFill>
              </a:rPr>
              <a:t>Accessible</a:t>
            </a:r>
            <a:endParaRPr lang="en-CA" sz="2400">
              <a:solidFill>
                <a:schemeClr val="bg1"/>
              </a:solidFill>
            </a:endParaRPr>
          </a:p>
        </p:txBody>
      </p:sp>
    </p:spTree>
    <p:extLst>
      <p:ext uri="{BB962C8B-B14F-4D97-AF65-F5344CB8AC3E}">
        <p14:creationId xmlns:p14="http://schemas.microsoft.com/office/powerpoint/2010/main" val="42426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7420-D2D3-4F82-B3C9-71F2842B57D3}"/>
              </a:ext>
            </a:extLst>
          </p:cNvPr>
          <p:cNvSpPr>
            <a:spLocks noGrp="1"/>
          </p:cNvSpPr>
          <p:nvPr>
            <p:ph type="title"/>
          </p:nvPr>
        </p:nvSpPr>
        <p:spPr>
          <a:xfrm>
            <a:off x="-6774" y="0"/>
            <a:ext cx="3712354" cy="1828800"/>
          </a:xfrm>
        </p:spPr>
        <p:txBody>
          <a:bodyPr/>
          <a:lstStyle/>
          <a:p>
            <a:r>
              <a:rPr lang="en-CA"/>
              <a:t>Data Tables</a:t>
            </a:r>
          </a:p>
        </p:txBody>
      </p:sp>
      <p:sp>
        <p:nvSpPr>
          <p:cNvPr id="5" name="Text Placeholder 4">
            <a:extLst>
              <a:ext uri="{FF2B5EF4-FFF2-40B4-BE49-F238E27FC236}">
                <a16:creationId xmlns:a16="http://schemas.microsoft.com/office/drawing/2014/main" id="{169BA2DF-91DB-41E9-AA4A-07EC165AE6FB}"/>
              </a:ext>
            </a:extLst>
          </p:cNvPr>
          <p:cNvSpPr>
            <a:spLocks noGrp="1"/>
          </p:cNvSpPr>
          <p:nvPr>
            <p:ph type="body" sz="quarter" idx="10"/>
          </p:nvPr>
        </p:nvSpPr>
        <p:spPr>
          <a:xfrm>
            <a:off x="0" y="1767840"/>
            <a:ext cx="3712354" cy="2867372"/>
          </a:xfrm>
        </p:spPr>
        <p:txBody>
          <a:bodyPr>
            <a:normAutofit fontScale="92500" lnSpcReduction="10000"/>
          </a:bodyPr>
          <a:lstStyle/>
          <a:p>
            <a:pPr>
              <a:buFont typeface="Wingdings" panose="05000000000000000000" pitchFamily="2" charset="2"/>
              <a:buChar char="q"/>
            </a:pPr>
            <a:r>
              <a:rPr lang="en-US"/>
              <a:t> Tables include a caption. </a:t>
            </a:r>
          </a:p>
          <a:p>
            <a:pPr>
              <a:buFont typeface="Wingdings" panose="05000000000000000000" pitchFamily="2" charset="2"/>
              <a:buChar char="q"/>
            </a:pPr>
            <a:r>
              <a:rPr lang="en-US"/>
              <a:t>Tables include row and/or column headers.</a:t>
            </a:r>
          </a:p>
          <a:p>
            <a:pPr>
              <a:buFont typeface="Wingdings" panose="05000000000000000000" pitchFamily="2" charset="2"/>
              <a:buChar char="q"/>
            </a:pPr>
            <a:r>
              <a:rPr lang="en-US"/>
              <a:t> Row and column headers have the correct scope assigned.</a:t>
            </a:r>
          </a:p>
          <a:p>
            <a:pPr>
              <a:buFont typeface="Wingdings" panose="05000000000000000000" pitchFamily="2" charset="2"/>
              <a:buChar char="q"/>
            </a:pPr>
            <a:r>
              <a:rPr lang="en-US"/>
              <a:t>Tables do not have merged or split cells.</a:t>
            </a:r>
          </a:p>
          <a:p>
            <a:pPr>
              <a:buFont typeface="Wingdings" panose="05000000000000000000" pitchFamily="2" charset="2"/>
              <a:buChar char="q"/>
            </a:pPr>
            <a:r>
              <a:rPr lang="en-US"/>
              <a:t> Tables have adequate cell padding.</a:t>
            </a:r>
          </a:p>
          <a:p>
            <a:endParaRPr lang="en-CA"/>
          </a:p>
        </p:txBody>
      </p:sp>
      <p:sp>
        <p:nvSpPr>
          <p:cNvPr id="11" name="TextBox 10">
            <a:extLst>
              <a:ext uri="{FF2B5EF4-FFF2-40B4-BE49-F238E27FC236}">
                <a16:creationId xmlns:a16="http://schemas.microsoft.com/office/drawing/2014/main" id="{4CA1AF8F-4F02-47DC-B762-6A2BED971462}"/>
              </a:ext>
            </a:extLst>
          </p:cNvPr>
          <p:cNvSpPr txBox="1"/>
          <p:nvPr/>
        </p:nvSpPr>
        <p:spPr>
          <a:xfrm>
            <a:off x="3870787" y="338867"/>
            <a:ext cx="5146601" cy="523220"/>
          </a:xfrm>
          <a:prstGeom prst="rect">
            <a:avLst/>
          </a:prstGeom>
          <a:noFill/>
        </p:spPr>
        <p:txBody>
          <a:bodyPr wrap="square" rtlCol="0">
            <a:spAutoFit/>
          </a:bodyPr>
          <a:lstStyle/>
          <a:p>
            <a:r>
              <a:rPr lang="en-CA" sz="1400" b="1"/>
              <a:t>Table 15.1 One way scholars have categorized religions is by classifying what or who they hold to be divine</a:t>
            </a:r>
          </a:p>
        </p:txBody>
      </p:sp>
      <p:graphicFrame>
        <p:nvGraphicFramePr>
          <p:cNvPr id="3" name="Content Placeholder 2">
            <a:extLst>
              <a:ext uri="{FF2B5EF4-FFF2-40B4-BE49-F238E27FC236}">
                <a16:creationId xmlns:a16="http://schemas.microsoft.com/office/drawing/2014/main" id="{1160F730-15A8-4D79-B245-CAAD261FF372}"/>
              </a:ext>
            </a:extLst>
          </p:cNvPr>
          <p:cNvGraphicFramePr>
            <a:graphicFrameLocks noGrp="1"/>
          </p:cNvGraphicFramePr>
          <p:nvPr>
            <p:ph idx="1"/>
            <p:extLst>
              <p:ext uri="{D42A27DB-BD31-4B8C-83A1-F6EECF244321}">
                <p14:modId xmlns:p14="http://schemas.microsoft.com/office/powerpoint/2010/main" val="1787802038"/>
              </p:ext>
            </p:extLst>
          </p:nvPr>
        </p:nvGraphicFramePr>
        <p:xfrm>
          <a:off x="3908301" y="862087"/>
          <a:ext cx="5071575" cy="3131820"/>
        </p:xfrm>
        <a:graphic>
          <a:graphicData uri="http://schemas.openxmlformats.org/drawingml/2006/table">
            <a:tbl>
              <a:tblPr firstRow="1" bandRow="1">
                <a:tableStyleId>{793D81CF-94F2-401A-BA57-92F5A7B2D0C5}</a:tableStyleId>
              </a:tblPr>
              <a:tblGrid>
                <a:gridCol w="1690525">
                  <a:extLst>
                    <a:ext uri="{9D8B030D-6E8A-4147-A177-3AD203B41FA5}">
                      <a16:colId xmlns:a16="http://schemas.microsoft.com/office/drawing/2014/main" val="311743869"/>
                    </a:ext>
                  </a:extLst>
                </a:gridCol>
                <a:gridCol w="2056343">
                  <a:extLst>
                    <a:ext uri="{9D8B030D-6E8A-4147-A177-3AD203B41FA5}">
                      <a16:colId xmlns:a16="http://schemas.microsoft.com/office/drawing/2014/main" val="1902943873"/>
                    </a:ext>
                  </a:extLst>
                </a:gridCol>
                <a:gridCol w="1324707">
                  <a:extLst>
                    <a:ext uri="{9D8B030D-6E8A-4147-A177-3AD203B41FA5}">
                      <a16:colId xmlns:a16="http://schemas.microsoft.com/office/drawing/2014/main" val="3308218030"/>
                    </a:ext>
                  </a:extLst>
                </a:gridCol>
              </a:tblGrid>
              <a:tr h="370840">
                <a:tc>
                  <a:txBody>
                    <a:bodyPr/>
                    <a:lstStyle/>
                    <a:p>
                      <a:r>
                        <a:rPr lang="en-CA"/>
                        <a:t>Religious Classification</a:t>
                      </a:r>
                    </a:p>
                  </a:txBody>
                  <a:tcPr/>
                </a:tc>
                <a:tc>
                  <a:txBody>
                    <a:bodyPr/>
                    <a:lstStyle/>
                    <a:p>
                      <a:r>
                        <a:rPr lang="en-CA"/>
                        <a:t>What/Who Is Devine</a:t>
                      </a:r>
                    </a:p>
                  </a:txBody>
                  <a:tcPr/>
                </a:tc>
                <a:tc>
                  <a:txBody>
                    <a:bodyPr/>
                    <a:lstStyle/>
                    <a:p>
                      <a:r>
                        <a:rPr lang="en-CA"/>
                        <a:t>Example</a:t>
                      </a:r>
                    </a:p>
                  </a:txBody>
                  <a:tcPr/>
                </a:tc>
                <a:extLst>
                  <a:ext uri="{0D108BD9-81ED-4DB2-BD59-A6C34878D82A}">
                    <a16:rowId xmlns:a16="http://schemas.microsoft.com/office/drawing/2014/main" val="2039993824"/>
                  </a:ext>
                </a:extLst>
              </a:tr>
              <a:tr h="370840">
                <a:tc>
                  <a:txBody>
                    <a:bodyPr/>
                    <a:lstStyle/>
                    <a:p>
                      <a:r>
                        <a:rPr lang="en-CA"/>
                        <a:t>Polytheism</a:t>
                      </a:r>
                    </a:p>
                  </a:txBody>
                  <a:tcPr/>
                </a:tc>
                <a:tc>
                  <a:txBody>
                    <a:bodyPr/>
                    <a:lstStyle/>
                    <a:p>
                      <a:r>
                        <a:rPr lang="en-CA"/>
                        <a:t>Multiple gods</a:t>
                      </a:r>
                    </a:p>
                  </a:txBody>
                  <a:tcPr/>
                </a:tc>
                <a:tc>
                  <a:txBody>
                    <a:bodyPr/>
                    <a:lstStyle/>
                    <a:p>
                      <a:r>
                        <a:rPr lang="en-CA"/>
                        <a:t>Hinduism, Ancient Greeks and Romans</a:t>
                      </a:r>
                    </a:p>
                  </a:txBody>
                  <a:tcPr/>
                </a:tc>
                <a:extLst>
                  <a:ext uri="{0D108BD9-81ED-4DB2-BD59-A6C34878D82A}">
                    <a16:rowId xmlns:a16="http://schemas.microsoft.com/office/drawing/2014/main" val="3036541216"/>
                  </a:ext>
                </a:extLst>
              </a:tr>
              <a:tr h="370840">
                <a:tc>
                  <a:txBody>
                    <a:bodyPr/>
                    <a:lstStyle/>
                    <a:p>
                      <a:r>
                        <a:rPr lang="en-CA"/>
                        <a:t>Monotheism</a:t>
                      </a:r>
                    </a:p>
                  </a:txBody>
                  <a:tcPr/>
                </a:tc>
                <a:tc>
                  <a:txBody>
                    <a:bodyPr/>
                    <a:lstStyle/>
                    <a:p>
                      <a:r>
                        <a:rPr lang="en-CA"/>
                        <a:t>Single god</a:t>
                      </a:r>
                    </a:p>
                  </a:txBody>
                  <a:tcPr/>
                </a:tc>
                <a:tc>
                  <a:txBody>
                    <a:bodyPr/>
                    <a:lstStyle/>
                    <a:p>
                      <a:r>
                        <a:rPr lang="en-CA"/>
                        <a:t>Judaism, Islam, Christianity</a:t>
                      </a:r>
                    </a:p>
                  </a:txBody>
                  <a:tcPr/>
                </a:tc>
                <a:extLst>
                  <a:ext uri="{0D108BD9-81ED-4DB2-BD59-A6C34878D82A}">
                    <a16:rowId xmlns:a16="http://schemas.microsoft.com/office/drawing/2014/main" val="1412559076"/>
                  </a:ext>
                </a:extLst>
              </a:tr>
              <a:tr h="370840">
                <a:tc>
                  <a:txBody>
                    <a:bodyPr/>
                    <a:lstStyle/>
                    <a:p>
                      <a:r>
                        <a:rPr lang="en-CA"/>
                        <a:t>Atheism</a:t>
                      </a:r>
                    </a:p>
                  </a:txBody>
                  <a:tcPr/>
                </a:tc>
                <a:tc>
                  <a:txBody>
                    <a:bodyPr/>
                    <a:lstStyle/>
                    <a:p>
                      <a:r>
                        <a:rPr lang="en-CA"/>
                        <a:t>No deities</a:t>
                      </a:r>
                    </a:p>
                  </a:txBody>
                  <a:tcPr/>
                </a:tc>
                <a:tc>
                  <a:txBody>
                    <a:bodyPr/>
                    <a:lstStyle/>
                    <a:p>
                      <a:r>
                        <a:rPr lang="en-CA"/>
                        <a:t>Atheism, Buddhism, Taoism</a:t>
                      </a:r>
                    </a:p>
                  </a:txBody>
                  <a:tcPr/>
                </a:tc>
                <a:extLst>
                  <a:ext uri="{0D108BD9-81ED-4DB2-BD59-A6C34878D82A}">
                    <a16:rowId xmlns:a16="http://schemas.microsoft.com/office/drawing/2014/main" val="2974347760"/>
                  </a:ext>
                </a:extLst>
              </a:tr>
              <a:tr h="370840">
                <a:tc>
                  <a:txBody>
                    <a:bodyPr/>
                    <a:lstStyle/>
                    <a:p>
                      <a:r>
                        <a:rPr lang="en-CA"/>
                        <a:t>Animism</a:t>
                      </a:r>
                    </a:p>
                  </a:txBody>
                  <a:tcPr/>
                </a:tc>
                <a:tc>
                  <a:txBody>
                    <a:bodyPr/>
                    <a:lstStyle/>
                    <a:p>
                      <a:r>
                        <a:rPr lang="en-CA"/>
                        <a:t>Nonhuman beings (animals, plants, natural </a:t>
                      </a:r>
                      <a:r>
                        <a:rPr lang="en-CA" err="1"/>
                        <a:t>workd</a:t>
                      </a:r>
                      <a:r>
                        <a:rPr lang="en-CA"/>
                        <a:t>)</a:t>
                      </a:r>
                    </a:p>
                  </a:txBody>
                  <a:tcPr/>
                </a:tc>
                <a:tc>
                  <a:txBody>
                    <a:bodyPr/>
                    <a:lstStyle/>
                    <a:p>
                      <a:r>
                        <a:rPr lang="en-CA"/>
                        <a:t>Indigenous nature worship, Shinto</a:t>
                      </a:r>
                    </a:p>
                  </a:txBody>
                  <a:tcPr/>
                </a:tc>
                <a:extLst>
                  <a:ext uri="{0D108BD9-81ED-4DB2-BD59-A6C34878D82A}">
                    <a16:rowId xmlns:a16="http://schemas.microsoft.com/office/drawing/2014/main" val="114624149"/>
                  </a:ext>
                </a:extLst>
              </a:tr>
            </a:tbl>
          </a:graphicData>
        </a:graphic>
      </p:graphicFrame>
      <p:sp>
        <p:nvSpPr>
          <p:cNvPr id="12" name="TextBox 11">
            <a:extLst>
              <a:ext uri="{FF2B5EF4-FFF2-40B4-BE49-F238E27FC236}">
                <a16:creationId xmlns:a16="http://schemas.microsoft.com/office/drawing/2014/main" id="{B5D26565-D903-4C93-AEC4-87A9ED131CAD}"/>
              </a:ext>
            </a:extLst>
          </p:cNvPr>
          <p:cNvSpPr txBox="1"/>
          <p:nvPr/>
        </p:nvSpPr>
        <p:spPr>
          <a:xfrm>
            <a:off x="0" y="4634095"/>
            <a:ext cx="9144000" cy="261610"/>
          </a:xfrm>
          <a:prstGeom prst="rect">
            <a:avLst/>
          </a:prstGeom>
          <a:solidFill>
            <a:srgbClr val="000000"/>
          </a:solidFill>
        </p:spPr>
        <p:txBody>
          <a:bodyPr wrap="square" rtlCol="0">
            <a:spAutoFit/>
          </a:bodyPr>
          <a:lstStyle/>
          <a:p>
            <a:pPr algn="r"/>
            <a:r>
              <a:rPr lang="en-CA" sz="1100">
                <a:solidFill>
                  <a:schemeClr val="bg1"/>
                </a:solidFill>
              </a:rPr>
              <a:t>“</a:t>
            </a:r>
            <a:r>
              <a:rPr lang="en-CA" sz="1100">
                <a:solidFill>
                  <a:schemeClr val="bg1"/>
                </a:solidFill>
                <a:hlinkClick r:id="rId3">
                  <a:extLst>
                    <a:ext uri="{A12FA001-AC4F-418D-AE19-62706E023703}">
                      <ahyp:hlinkClr xmlns:ahyp="http://schemas.microsoft.com/office/drawing/2018/hyperlinkcolor" val="tx"/>
                    </a:ext>
                  </a:extLst>
                </a:hlinkClick>
              </a:rPr>
              <a:t>Religious Classification table</a:t>
            </a:r>
            <a:r>
              <a:rPr lang="en-CA" sz="1100">
                <a:solidFill>
                  <a:schemeClr val="bg1"/>
                </a:solidFill>
              </a:rPr>
              <a:t>” © William Little. CC BY.</a:t>
            </a:r>
          </a:p>
        </p:txBody>
      </p:sp>
    </p:spTree>
    <p:extLst>
      <p:ext uri="{BB962C8B-B14F-4D97-AF65-F5344CB8AC3E}">
        <p14:creationId xmlns:p14="http://schemas.microsoft.com/office/powerpoint/2010/main" val="167304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2BB7-8CF1-4CA0-8D50-990FCB96450C}"/>
              </a:ext>
            </a:extLst>
          </p:cNvPr>
          <p:cNvSpPr>
            <a:spLocks noGrp="1"/>
          </p:cNvSpPr>
          <p:nvPr>
            <p:ph type="title"/>
          </p:nvPr>
        </p:nvSpPr>
        <p:spPr>
          <a:xfrm>
            <a:off x="-6774" y="0"/>
            <a:ext cx="3359574" cy="2479432"/>
          </a:xfrm>
        </p:spPr>
        <p:txBody>
          <a:bodyPr/>
          <a:lstStyle/>
          <a:p>
            <a:r>
              <a:rPr lang="en-CA"/>
              <a:t>Audio</a:t>
            </a:r>
          </a:p>
        </p:txBody>
      </p:sp>
      <p:sp>
        <p:nvSpPr>
          <p:cNvPr id="5" name="Text Placeholder 4">
            <a:extLst>
              <a:ext uri="{FF2B5EF4-FFF2-40B4-BE49-F238E27FC236}">
                <a16:creationId xmlns:a16="http://schemas.microsoft.com/office/drawing/2014/main" id="{2C3A2DBE-89E0-4152-B9DE-E54B74A32AA5}"/>
              </a:ext>
            </a:extLst>
          </p:cNvPr>
          <p:cNvSpPr>
            <a:spLocks noGrp="1"/>
          </p:cNvSpPr>
          <p:nvPr>
            <p:ph type="body" sz="quarter" idx="10"/>
          </p:nvPr>
        </p:nvSpPr>
        <p:spPr>
          <a:xfrm>
            <a:off x="1" y="2479432"/>
            <a:ext cx="3359574" cy="2349743"/>
          </a:xfrm>
        </p:spPr>
        <p:txBody>
          <a:bodyPr>
            <a:normAutofit/>
          </a:bodyPr>
          <a:lstStyle/>
          <a:p>
            <a:pPr>
              <a:buFont typeface="Wingdings" panose="05000000000000000000" pitchFamily="2" charset="2"/>
              <a:buChar char="q"/>
            </a:pPr>
            <a:r>
              <a:rPr lang="en-CA"/>
              <a:t> Include a transcript</a:t>
            </a:r>
          </a:p>
        </p:txBody>
      </p:sp>
      <p:sp>
        <p:nvSpPr>
          <p:cNvPr id="4" name="Content Placeholder 3">
            <a:extLst>
              <a:ext uri="{FF2B5EF4-FFF2-40B4-BE49-F238E27FC236}">
                <a16:creationId xmlns:a16="http://schemas.microsoft.com/office/drawing/2014/main" id="{3A649AAE-86E1-4D2F-B30B-BB500394FB45}"/>
              </a:ext>
            </a:extLst>
          </p:cNvPr>
          <p:cNvSpPr>
            <a:spLocks noGrp="1"/>
          </p:cNvSpPr>
          <p:nvPr>
            <p:ph idx="1"/>
          </p:nvPr>
        </p:nvSpPr>
        <p:spPr>
          <a:xfrm>
            <a:off x="3526972" y="120982"/>
            <a:ext cx="5347062" cy="4281580"/>
          </a:xfrm>
        </p:spPr>
        <p:txBody>
          <a:bodyPr>
            <a:noAutofit/>
          </a:bodyPr>
          <a:lstStyle/>
          <a:p>
            <a:pPr marL="0" indent="0">
              <a:buNone/>
            </a:pPr>
            <a:r>
              <a:rPr lang="en-CA" sz="2400"/>
              <a:t>Examples: </a:t>
            </a:r>
            <a:r>
              <a:rPr lang="en-CA" sz="2400">
                <a:solidFill>
                  <a:srgbClr val="39213F"/>
                </a:solidFill>
              </a:rPr>
              <a:t>Podcasts, interviews, recorded lectures</a:t>
            </a:r>
          </a:p>
          <a:p>
            <a:pPr marL="0" indent="0">
              <a:buNone/>
            </a:pPr>
            <a:endParaRPr lang="en-CA" sz="1100"/>
          </a:p>
          <a:p>
            <a:pPr marL="0" indent="0">
              <a:buNone/>
            </a:pPr>
            <a:r>
              <a:rPr lang="en-CA" sz="2400"/>
              <a:t>A transcript provides a text equivalent of audio content. It includes </a:t>
            </a:r>
          </a:p>
          <a:p>
            <a:r>
              <a:rPr lang="en-CA" sz="2400"/>
              <a:t>Speaker name(s)</a:t>
            </a:r>
          </a:p>
          <a:p>
            <a:r>
              <a:rPr lang="en-CA" sz="2400"/>
              <a:t>Headings and subheadings</a:t>
            </a:r>
          </a:p>
          <a:p>
            <a:r>
              <a:rPr lang="en-CA" sz="2400"/>
              <a:t>All relevant audio content, including</a:t>
            </a:r>
          </a:p>
          <a:p>
            <a:pPr lvl="1"/>
            <a:r>
              <a:rPr lang="en-CA" sz="2400"/>
              <a:t>All speech content</a:t>
            </a:r>
          </a:p>
          <a:p>
            <a:pPr lvl="1"/>
            <a:r>
              <a:rPr lang="en-CA" sz="2400"/>
              <a:t>Relevant descriptions of speech</a:t>
            </a:r>
          </a:p>
          <a:p>
            <a:pPr lvl="1"/>
            <a:r>
              <a:rPr lang="en-CA" sz="2400"/>
              <a:t>Descriptions of relevant non-speech audio</a:t>
            </a:r>
          </a:p>
        </p:txBody>
      </p:sp>
    </p:spTree>
    <p:extLst>
      <p:ext uri="{BB962C8B-B14F-4D97-AF65-F5344CB8AC3E}">
        <p14:creationId xmlns:p14="http://schemas.microsoft.com/office/powerpoint/2010/main" val="387988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34D-E87E-4841-AACE-3506DEFDCC30}"/>
              </a:ext>
            </a:extLst>
          </p:cNvPr>
          <p:cNvSpPr>
            <a:spLocks noGrp="1"/>
          </p:cNvSpPr>
          <p:nvPr>
            <p:ph type="title"/>
          </p:nvPr>
        </p:nvSpPr>
        <p:spPr/>
        <p:txBody>
          <a:bodyPr/>
          <a:lstStyle/>
          <a:p>
            <a:r>
              <a:rPr lang="en-CA"/>
              <a:t>Video</a:t>
            </a:r>
          </a:p>
        </p:txBody>
      </p:sp>
      <p:sp>
        <p:nvSpPr>
          <p:cNvPr id="5" name="Text Placeholder 4">
            <a:extLst>
              <a:ext uri="{FF2B5EF4-FFF2-40B4-BE49-F238E27FC236}">
                <a16:creationId xmlns:a16="http://schemas.microsoft.com/office/drawing/2014/main" id="{5C95534B-CF17-4559-B418-BFA5F4DDC8BA}"/>
              </a:ext>
            </a:extLst>
          </p:cNvPr>
          <p:cNvSpPr>
            <a:spLocks noGrp="1"/>
          </p:cNvSpPr>
          <p:nvPr>
            <p:ph type="body" sz="quarter" idx="10"/>
          </p:nvPr>
        </p:nvSpPr>
        <p:spPr/>
        <p:txBody>
          <a:bodyPr>
            <a:normAutofit/>
          </a:bodyPr>
          <a:lstStyle/>
          <a:p>
            <a:pPr>
              <a:buFont typeface="Wingdings" panose="05000000000000000000" pitchFamily="2" charset="2"/>
              <a:buChar char="q"/>
            </a:pPr>
            <a:r>
              <a:rPr lang="en-CA"/>
              <a:t> All relevant visual information is conveyed via an audio description or transcript</a:t>
            </a:r>
          </a:p>
          <a:p>
            <a:pPr>
              <a:buFont typeface="Wingdings" panose="05000000000000000000" pitchFamily="2" charset="2"/>
              <a:buChar char="q"/>
            </a:pPr>
            <a:r>
              <a:rPr lang="en-CA"/>
              <a:t> All relevant audio information is conveyed via captions or a transcript</a:t>
            </a:r>
          </a:p>
        </p:txBody>
      </p:sp>
      <p:sp>
        <p:nvSpPr>
          <p:cNvPr id="4" name="Content Placeholder 3">
            <a:extLst>
              <a:ext uri="{FF2B5EF4-FFF2-40B4-BE49-F238E27FC236}">
                <a16:creationId xmlns:a16="http://schemas.microsoft.com/office/drawing/2014/main" id="{9CC867E8-5E48-45A8-A1B0-DF81E4E34FB5}"/>
              </a:ext>
            </a:extLst>
          </p:cNvPr>
          <p:cNvSpPr>
            <a:spLocks noGrp="1"/>
          </p:cNvSpPr>
          <p:nvPr>
            <p:ph idx="1"/>
          </p:nvPr>
        </p:nvSpPr>
        <p:spPr>
          <a:xfrm>
            <a:off x="3936052" y="474075"/>
            <a:ext cx="4966232" cy="3820835"/>
          </a:xfrm>
        </p:spPr>
        <p:txBody>
          <a:bodyPr/>
          <a:lstStyle/>
          <a:p>
            <a:pPr marL="0" indent="0">
              <a:buNone/>
            </a:pPr>
            <a:r>
              <a:rPr lang="en-CA" b="1">
                <a:solidFill>
                  <a:srgbClr val="453862"/>
                </a:solidFill>
              </a:rPr>
              <a:t>Captions: </a:t>
            </a:r>
            <a:r>
              <a:rPr lang="en-CA"/>
              <a:t>Text that is synchronized with audio in a video.</a:t>
            </a:r>
          </a:p>
          <a:p>
            <a:pPr marL="0" indent="0">
              <a:buNone/>
            </a:pPr>
            <a:endParaRPr lang="en-CA"/>
          </a:p>
          <a:p>
            <a:pPr marL="0" indent="0">
              <a:buNone/>
            </a:pPr>
            <a:r>
              <a:rPr lang="en-CA" b="1">
                <a:solidFill>
                  <a:srgbClr val="453862"/>
                </a:solidFill>
              </a:rPr>
              <a:t>Audio descriptions: </a:t>
            </a:r>
            <a:r>
              <a:rPr lang="en-CA"/>
              <a:t>Audio descriptions of visual content shown in the video that isn’t conveyed through audio</a:t>
            </a:r>
          </a:p>
          <a:p>
            <a:pPr marL="0" indent="0">
              <a:buNone/>
            </a:pPr>
            <a:endParaRPr lang="en-CA"/>
          </a:p>
          <a:p>
            <a:pPr marL="0" indent="0">
              <a:buNone/>
            </a:pPr>
            <a:r>
              <a:rPr lang="en-CA" b="1">
                <a:solidFill>
                  <a:srgbClr val="453862"/>
                </a:solidFill>
              </a:rPr>
              <a:t>Transcript:</a:t>
            </a:r>
            <a:r>
              <a:rPr lang="en-CA"/>
              <a:t> Includes the same information as with audio transcripts, but may also include relevant description of visual content</a:t>
            </a:r>
          </a:p>
        </p:txBody>
      </p:sp>
    </p:spTree>
    <p:extLst>
      <p:ext uri="{BB962C8B-B14F-4D97-AF65-F5344CB8AC3E}">
        <p14:creationId xmlns:p14="http://schemas.microsoft.com/office/powerpoint/2010/main" val="204663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21B16-36BA-479F-B489-090A6AF58989}"/>
              </a:ext>
            </a:extLst>
          </p:cNvPr>
          <p:cNvSpPr>
            <a:spLocks noGrp="1"/>
          </p:cNvSpPr>
          <p:nvPr>
            <p:ph type="title"/>
          </p:nvPr>
        </p:nvSpPr>
        <p:spPr/>
        <p:txBody>
          <a:bodyPr/>
          <a:lstStyle/>
          <a:p>
            <a:r>
              <a:rPr lang="en-US">
                <a:latin typeface="Helvetica Neue"/>
              </a:rPr>
              <a:t>Poll: Who might want captions on videos?</a:t>
            </a:r>
            <a:endParaRPr lang="en-CA">
              <a:latin typeface="Helvetica Neue"/>
            </a:endParaRPr>
          </a:p>
        </p:txBody>
      </p:sp>
      <p:sp>
        <p:nvSpPr>
          <p:cNvPr id="6" name="Content Placeholder 5">
            <a:extLst>
              <a:ext uri="{FF2B5EF4-FFF2-40B4-BE49-F238E27FC236}">
                <a16:creationId xmlns:a16="http://schemas.microsoft.com/office/drawing/2014/main" id="{650A210D-C7CA-4F34-BDED-4872BD220AA2}"/>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CA" sz="2400">
                <a:latin typeface="Helvetica Neue"/>
              </a:rPr>
              <a:t>People who are Deaf or hard of hearing.</a:t>
            </a:r>
          </a:p>
          <a:p>
            <a:pPr marL="457200" indent="-457200">
              <a:buAutoNum type="arabicPeriod"/>
            </a:pPr>
            <a:r>
              <a:rPr lang="en-CA" sz="2400">
                <a:latin typeface="Helvetica Neue"/>
              </a:rPr>
              <a:t>People with auditory processing difficulties.</a:t>
            </a:r>
          </a:p>
          <a:p>
            <a:pPr marL="457200" indent="-457200">
              <a:buAutoNum type="arabicPeriod"/>
            </a:pPr>
            <a:r>
              <a:rPr lang="en-CA" sz="2400">
                <a:latin typeface="Helvetica Neue"/>
              </a:rPr>
              <a:t>People for whom the language of the video is not their first language.</a:t>
            </a:r>
            <a:endParaRPr lang="en-CA" sz="2400"/>
          </a:p>
          <a:p>
            <a:pPr marL="457200" indent="-457200">
              <a:buAutoNum type="arabicPeriod"/>
            </a:pPr>
            <a:r>
              <a:rPr lang="en-CA" sz="2400">
                <a:latin typeface="Helvetica Neue"/>
              </a:rPr>
              <a:t>People who like crunchy, loud snacks.</a:t>
            </a:r>
          </a:p>
          <a:p>
            <a:pPr marL="457200" indent="-457200">
              <a:buAutoNum type="arabicPeriod"/>
            </a:pPr>
            <a:r>
              <a:rPr lang="en-CA" sz="2400">
                <a:latin typeface="Helvetica Neue"/>
              </a:rPr>
              <a:t>All of the above.</a:t>
            </a:r>
          </a:p>
        </p:txBody>
      </p:sp>
    </p:spTree>
    <p:extLst>
      <p:ext uri="{BB962C8B-B14F-4D97-AF65-F5344CB8AC3E}">
        <p14:creationId xmlns:p14="http://schemas.microsoft.com/office/powerpoint/2010/main" val="393839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21B16-36BA-479F-B489-090A6AF58989}"/>
              </a:ext>
            </a:extLst>
          </p:cNvPr>
          <p:cNvSpPr>
            <a:spLocks noGrp="1"/>
          </p:cNvSpPr>
          <p:nvPr>
            <p:ph type="title"/>
          </p:nvPr>
        </p:nvSpPr>
        <p:spPr/>
        <p:txBody>
          <a:bodyPr/>
          <a:lstStyle/>
          <a:p>
            <a:r>
              <a:rPr lang="en-US">
                <a:latin typeface="Helvetica Neue"/>
              </a:rPr>
              <a:t>Poll: Who might want captions on videos?</a:t>
            </a:r>
            <a:endParaRPr lang="en-CA">
              <a:latin typeface="Helvetica Neue"/>
            </a:endParaRPr>
          </a:p>
        </p:txBody>
      </p:sp>
      <p:sp>
        <p:nvSpPr>
          <p:cNvPr id="6" name="Content Placeholder 5">
            <a:extLst>
              <a:ext uri="{FF2B5EF4-FFF2-40B4-BE49-F238E27FC236}">
                <a16:creationId xmlns:a16="http://schemas.microsoft.com/office/drawing/2014/main" id="{650A210D-C7CA-4F34-BDED-4872BD220AA2}"/>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CA" sz="2400">
                <a:latin typeface="Helvetica Neue"/>
              </a:rPr>
              <a:t>People who are Deaf or hard of hearing.</a:t>
            </a:r>
          </a:p>
          <a:p>
            <a:pPr marL="457200" indent="-457200">
              <a:buAutoNum type="arabicPeriod"/>
            </a:pPr>
            <a:r>
              <a:rPr lang="en-CA" sz="2400">
                <a:latin typeface="Helvetica Neue"/>
              </a:rPr>
              <a:t>People with auditory processing difficulties.</a:t>
            </a:r>
          </a:p>
          <a:p>
            <a:pPr marL="457200" indent="-457200">
              <a:buAutoNum type="arabicPeriod"/>
            </a:pPr>
            <a:r>
              <a:rPr lang="en-CA" sz="2400">
                <a:latin typeface="Helvetica Neue"/>
              </a:rPr>
              <a:t>People for whom the language of the video is not their first language.</a:t>
            </a:r>
            <a:endParaRPr lang="en-CA" sz="2400"/>
          </a:p>
          <a:p>
            <a:pPr marL="457200" indent="-457200">
              <a:buAutoNum type="arabicPeriod"/>
            </a:pPr>
            <a:r>
              <a:rPr lang="en-CA" sz="2400">
                <a:latin typeface="Helvetica Neue"/>
              </a:rPr>
              <a:t>People who like crunchy, loud snacks.</a:t>
            </a:r>
          </a:p>
          <a:p>
            <a:pPr marL="457200" indent="-457200">
              <a:buAutoNum type="arabicPeriod"/>
            </a:pPr>
            <a:r>
              <a:rPr lang="en-CA" sz="2400">
                <a:latin typeface="Helvetica Neue"/>
              </a:rPr>
              <a:t>All of the above.</a:t>
            </a:r>
          </a:p>
        </p:txBody>
      </p:sp>
      <p:sp>
        <p:nvSpPr>
          <p:cNvPr id="3" name="Oval 2">
            <a:extLst>
              <a:ext uri="{FF2B5EF4-FFF2-40B4-BE49-F238E27FC236}">
                <a16:creationId xmlns:a16="http://schemas.microsoft.com/office/drawing/2014/main" id="{A406FE27-96C1-47B9-977D-6C492B57F6E0}"/>
              </a:ext>
            </a:extLst>
          </p:cNvPr>
          <p:cNvSpPr/>
          <p:nvPr/>
        </p:nvSpPr>
        <p:spPr>
          <a:xfrm>
            <a:off x="3705045" y="3376163"/>
            <a:ext cx="3375085" cy="668547"/>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1761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E7C-8688-485E-934C-D9B797ADDE7E}"/>
              </a:ext>
            </a:extLst>
          </p:cNvPr>
          <p:cNvSpPr>
            <a:spLocks noGrp="1"/>
          </p:cNvSpPr>
          <p:nvPr>
            <p:ph type="title"/>
          </p:nvPr>
        </p:nvSpPr>
        <p:spPr/>
        <p:txBody>
          <a:bodyPr/>
          <a:lstStyle/>
          <a:p>
            <a:r>
              <a:rPr lang="en-US">
                <a:latin typeface="Helvetica Neue"/>
              </a:rPr>
              <a:t>Topics to cover</a:t>
            </a:r>
            <a:endParaRPr lang="en-US"/>
          </a:p>
        </p:txBody>
      </p:sp>
      <p:sp>
        <p:nvSpPr>
          <p:cNvPr id="3" name="Text Placeholder 2">
            <a:extLst>
              <a:ext uri="{FF2B5EF4-FFF2-40B4-BE49-F238E27FC236}">
                <a16:creationId xmlns:a16="http://schemas.microsoft.com/office/drawing/2014/main" id="{E476D812-A339-4C81-8BB3-E7543CC4A217}"/>
              </a:ext>
            </a:extLst>
          </p:cNvPr>
          <p:cNvSpPr>
            <a:spLocks noGrp="1"/>
          </p:cNvSpPr>
          <p:nvPr>
            <p:ph sz="half" idx="1"/>
          </p:nvPr>
        </p:nvSpPr>
        <p:spPr/>
        <p:txBody>
          <a:bodyPr vert="horz" lIns="91440" tIns="45720" rIns="91440" bIns="45720" rtlCol="0" anchor="t">
            <a:normAutofit/>
          </a:bodyPr>
          <a:lstStyle/>
          <a:p>
            <a:r>
              <a:rPr lang="en-US">
                <a:latin typeface="Helvetica Neue"/>
              </a:rPr>
              <a:t>Assistive technology</a:t>
            </a:r>
          </a:p>
          <a:p>
            <a:r>
              <a:rPr lang="en-US">
                <a:latin typeface="Helvetica Neue"/>
              </a:rPr>
              <a:t>Web Content Accessibility Guidelines (WCAG)</a:t>
            </a:r>
            <a:endParaRPr lang="en-US"/>
          </a:p>
          <a:p>
            <a:r>
              <a:rPr lang="en-US">
                <a:latin typeface="Helvetica Neue"/>
              </a:rPr>
              <a:t>How to make content accessible</a:t>
            </a:r>
            <a:endParaRPr lang="en-US"/>
          </a:p>
          <a:p>
            <a:r>
              <a:rPr lang="en-US">
                <a:latin typeface="Helvetica Neue"/>
              </a:rPr>
              <a:t>Resources</a:t>
            </a:r>
          </a:p>
        </p:txBody>
      </p:sp>
    </p:spTree>
    <p:extLst>
      <p:ext uri="{BB962C8B-B14F-4D97-AF65-F5344CB8AC3E}">
        <p14:creationId xmlns:p14="http://schemas.microsoft.com/office/powerpoint/2010/main" val="4256980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4D41-E537-4B84-AFB8-AE68032A4B84}"/>
              </a:ext>
            </a:extLst>
          </p:cNvPr>
          <p:cNvSpPr>
            <a:spLocks noGrp="1"/>
          </p:cNvSpPr>
          <p:nvPr>
            <p:ph type="title"/>
          </p:nvPr>
        </p:nvSpPr>
        <p:spPr/>
        <p:txBody>
          <a:bodyPr/>
          <a:lstStyle/>
          <a:p>
            <a:r>
              <a:rPr lang="en-CA"/>
              <a:t>Colour and Colour Contrast</a:t>
            </a:r>
          </a:p>
        </p:txBody>
      </p:sp>
      <p:sp>
        <p:nvSpPr>
          <p:cNvPr id="5" name="Text Placeholder 4">
            <a:extLst>
              <a:ext uri="{FF2B5EF4-FFF2-40B4-BE49-F238E27FC236}">
                <a16:creationId xmlns:a16="http://schemas.microsoft.com/office/drawing/2014/main" id="{D1B2739E-6598-4B55-9B9B-5FF588746B4C}"/>
              </a:ext>
            </a:extLst>
          </p:cNvPr>
          <p:cNvSpPr>
            <a:spLocks noGrp="1"/>
          </p:cNvSpPr>
          <p:nvPr>
            <p:ph type="body" sz="quarter" idx="10"/>
          </p:nvPr>
        </p:nvSpPr>
        <p:spPr/>
        <p:txBody>
          <a:bodyPr/>
          <a:lstStyle/>
          <a:p>
            <a:pPr>
              <a:buFont typeface="Wingdings" panose="05000000000000000000" pitchFamily="2" charset="2"/>
              <a:buChar char="q"/>
            </a:pPr>
            <a:r>
              <a:rPr lang="en-CA"/>
              <a:t> Information is not conveyed by colour alone</a:t>
            </a:r>
          </a:p>
          <a:p>
            <a:pPr marL="0" indent="0">
              <a:buNone/>
            </a:pPr>
            <a:endParaRPr lang="en-CA"/>
          </a:p>
          <a:p>
            <a:pPr>
              <a:buFont typeface="Wingdings" panose="05000000000000000000" pitchFamily="2" charset="2"/>
              <a:buChar char="q"/>
            </a:pPr>
            <a:r>
              <a:rPr lang="en-CA"/>
              <a:t>There is sufficient colour contrast between foreground and background</a:t>
            </a:r>
          </a:p>
        </p:txBody>
      </p:sp>
      <p:pic>
        <p:nvPicPr>
          <p:cNvPr id="11" name="Content Placeholder 10" descr="A bar chart comparing the number of students who prefer different types of devices. Each bar corresponds to a colour: red (desktop), blue (smartphone), or green (laptop)">
            <a:extLst>
              <a:ext uri="{FF2B5EF4-FFF2-40B4-BE49-F238E27FC236}">
                <a16:creationId xmlns:a16="http://schemas.microsoft.com/office/drawing/2014/main" id="{1CDD386D-9C90-4FFE-A37D-7553DEC26736}"/>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3796730" y="207721"/>
            <a:ext cx="2436429" cy="2022236"/>
          </a:xfrm>
          <a:ln>
            <a:solidFill>
              <a:schemeClr val="tx1"/>
            </a:solidFill>
          </a:ln>
        </p:spPr>
      </p:pic>
      <p:pic>
        <p:nvPicPr>
          <p:cNvPr id="3074" name="Picture 2" descr="When viewed in greyscale, it is really difficult to tell which bar corresponds to which device type">
            <a:extLst>
              <a:ext uri="{FF2B5EF4-FFF2-40B4-BE49-F238E27FC236}">
                <a16:creationId xmlns:a16="http://schemas.microsoft.com/office/drawing/2014/main" id="{2B547E85-23D9-49C1-B27D-6ABE5B000C3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32356" y="207720"/>
            <a:ext cx="2436429" cy="2024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descr="The same bar chart but each bar is labeled and the colours used have a much high colour contrast ratio. It no longer relies on colour alone to convey information">
            <a:extLst>
              <a:ext uri="{FF2B5EF4-FFF2-40B4-BE49-F238E27FC236}">
                <a16:creationId xmlns:a16="http://schemas.microsoft.com/office/drawing/2014/main" id="{2CB0FFD1-8DDB-4960-A249-021BFC480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962" y="2315999"/>
            <a:ext cx="2436429" cy="2176543"/>
          </a:xfrm>
          <a:prstGeom prst="rect">
            <a:avLst/>
          </a:prstGeom>
          <a:ln>
            <a:solidFill>
              <a:schemeClr val="tx1"/>
            </a:solidFill>
          </a:ln>
        </p:spPr>
      </p:pic>
      <p:sp>
        <p:nvSpPr>
          <p:cNvPr id="15" name="TextBox 14">
            <a:extLst>
              <a:ext uri="{FF2B5EF4-FFF2-40B4-BE49-F238E27FC236}">
                <a16:creationId xmlns:a16="http://schemas.microsoft.com/office/drawing/2014/main" id="{1AC08D2B-8528-4819-826D-FF9CF6ADB1CC}"/>
              </a:ext>
            </a:extLst>
          </p:cNvPr>
          <p:cNvSpPr txBox="1"/>
          <p:nvPr/>
        </p:nvSpPr>
        <p:spPr>
          <a:xfrm>
            <a:off x="0" y="4578584"/>
            <a:ext cx="9144000" cy="261610"/>
          </a:xfrm>
          <a:prstGeom prst="rect">
            <a:avLst/>
          </a:prstGeom>
          <a:solidFill>
            <a:schemeClr val="tx1"/>
          </a:solidFill>
        </p:spPr>
        <p:txBody>
          <a:bodyPr wrap="square" rtlCol="0">
            <a:spAutoFit/>
          </a:bodyPr>
          <a:lstStyle/>
          <a:p>
            <a:pPr algn="r"/>
            <a:r>
              <a:rPr lang="en-CA" sz="1100">
                <a:solidFill>
                  <a:schemeClr val="bg1"/>
                </a:solidFill>
              </a:rPr>
              <a:t>“</a:t>
            </a:r>
            <a:r>
              <a:rPr lang="en-CA" sz="1100">
                <a:solidFill>
                  <a:schemeClr val="bg1"/>
                </a:solidFill>
                <a:hlinkClick r:id="rId6">
                  <a:extLst>
                    <a:ext uri="{A12FA001-AC4F-418D-AE19-62706E023703}">
                      <ahyp:hlinkClr xmlns:ahyp="http://schemas.microsoft.com/office/drawing/2018/hyperlinkcolor" val="tx"/>
                    </a:ext>
                  </a:extLst>
                </a:hlinkClick>
              </a:rPr>
              <a:t>Student Device Preferences Graphs</a:t>
            </a:r>
            <a:r>
              <a:rPr lang="en-CA" sz="1100">
                <a:solidFill>
                  <a:schemeClr val="bg1"/>
                </a:solidFill>
              </a:rPr>
              <a:t>” by </a:t>
            </a:r>
            <a:r>
              <a:rPr lang="en-CA" sz="1100" err="1">
                <a:solidFill>
                  <a:schemeClr val="bg1"/>
                </a:solidFill>
              </a:rPr>
              <a:t>BCcampus</a:t>
            </a:r>
            <a:r>
              <a:rPr lang="en-CA" sz="1100">
                <a:solidFill>
                  <a:schemeClr val="bg1"/>
                </a:solidFill>
              </a:rPr>
              <a:t>. © CC BY</a:t>
            </a:r>
          </a:p>
        </p:txBody>
      </p:sp>
    </p:spTree>
    <p:extLst>
      <p:ext uri="{BB962C8B-B14F-4D97-AF65-F5344CB8AC3E}">
        <p14:creationId xmlns:p14="http://schemas.microsoft.com/office/powerpoint/2010/main" val="40808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50F5C6-398E-48FB-A810-1E5E7622486F}"/>
              </a:ext>
            </a:extLst>
          </p:cNvPr>
          <p:cNvSpPr>
            <a:spLocks noGrp="1"/>
          </p:cNvSpPr>
          <p:nvPr>
            <p:ph type="ctrTitle"/>
          </p:nvPr>
        </p:nvSpPr>
        <p:spPr/>
        <p:txBody>
          <a:bodyPr/>
          <a:lstStyle/>
          <a:p>
            <a:r>
              <a:rPr lang="en-CA"/>
              <a:t>Contrast Checker</a:t>
            </a:r>
          </a:p>
        </p:txBody>
      </p:sp>
      <p:sp>
        <p:nvSpPr>
          <p:cNvPr id="7" name="Subtitle 6">
            <a:extLst>
              <a:ext uri="{FF2B5EF4-FFF2-40B4-BE49-F238E27FC236}">
                <a16:creationId xmlns:a16="http://schemas.microsoft.com/office/drawing/2014/main" id="{81BFDE22-5CFE-4DA9-B219-A33E18721D9E}"/>
              </a:ext>
            </a:extLst>
          </p:cNvPr>
          <p:cNvSpPr>
            <a:spLocks noGrp="1"/>
          </p:cNvSpPr>
          <p:nvPr>
            <p:ph type="subTitle" idx="1"/>
          </p:nvPr>
        </p:nvSpPr>
        <p:spPr>
          <a:xfrm>
            <a:off x="1143000" y="2091928"/>
            <a:ext cx="6858000" cy="800902"/>
          </a:xfrm>
        </p:spPr>
        <p:txBody>
          <a:bodyPr>
            <a:normAutofit/>
          </a:bodyPr>
          <a:lstStyle/>
          <a:p>
            <a:r>
              <a:rPr lang="en-CA" sz="3600"/>
              <a:t>https://contrastchecker.com/</a:t>
            </a:r>
          </a:p>
        </p:txBody>
      </p:sp>
    </p:spTree>
    <p:extLst>
      <p:ext uri="{BB962C8B-B14F-4D97-AF65-F5344CB8AC3E}">
        <p14:creationId xmlns:p14="http://schemas.microsoft.com/office/powerpoint/2010/main" val="369974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2795F8-0040-46BA-836C-985DFB5481B0}"/>
              </a:ext>
            </a:extLst>
          </p:cNvPr>
          <p:cNvSpPr>
            <a:spLocks noGrp="1"/>
          </p:cNvSpPr>
          <p:nvPr>
            <p:ph type="title"/>
          </p:nvPr>
        </p:nvSpPr>
        <p:spPr/>
        <p:txBody>
          <a:bodyPr/>
          <a:lstStyle/>
          <a:p>
            <a:r>
              <a:rPr lang="en-US">
                <a:latin typeface="Helvetica Neue"/>
              </a:rPr>
              <a:t>Poll: Is this </a:t>
            </a:r>
            <a:r>
              <a:rPr lang="en-US" err="1">
                <a:latin typeface="Helvetica Neue"/>
              </a:rPr>
              <a:t>colour</a:t>
            </a:r>
            <a:r>
              <a:rPr lang="en-US">
                <a:latin typeface="Helvetica Neue"/>
              </a:rPr>
              <a:t> combination accessible?</a:t>
            </a:r>
            <a:endParaRPr lang="en-US"/>
          </a:p>
        </p:txBody>
      </p:sp>
      <p:sp>
        <p:nvSpPr>
          <p:cNvPr id="7" name="Content Placeholder 6">
            <a:extLst>
              <a:ext uri="{FF2B5EF4-FFF2-40B4-BE49-F238E27FC236}">
                <a16:creationId xmlns:a16="http://schemas.microsoft.com/office/drawing/2014/main" id="{FF41A110-8C11-4E81-A4E2-DBE6A180A8D5}"/>
              </a:ext>
            </a:extLst>
          </p:cNvPr>
          <p:cNvSpPr>
            <a:spLocks noGrp="1"/>
          </p:cNvSpPr>
          <p:nvPr>
            <p:ph idx="1"/>
          </p:nvPr>
        </p:nvSpPr>
        <p:spPr>
          <a:xfrm>
            <a:off x="3873158" y="208067"/>
            <a:ext cx="5095628" cy="4281580"/>
          </a:xfrm>
        </p:spPr>
        <p:txBody>
          <a:bodyPr vert="horz" lIns="91440" tIns="45720" rIns="91440" bIns="45720" rtlCol="0" anchor="t">
            <a:normAutofit/>
          </a:bodyPr>
          <a:lstStyle/>
          <a:p>
            <a:pPr marL="0" indent="0">
              <a:buNone/>
            </a:pPr>
            <a:r>
              <a:rPr lang="en-CA" sz="4000">
                <a:solidFill>
                  <a:srgbClr val="2F9700"/>
                </a:solidFill>
                <a:latin typeface="Helvetica Neue"/>
              </a:rPr>
              <a:t>Is this colour combination accessible for regular size text?</a:t>
            </a:r>
            <a:endParaRPr lang="en-US"/>
          </a:p>
          <a:p>
            <a:pPr marL="0" indent="0">
              <a:buNone/>
            </a:pPr>
            <a:endParaRPr lang="en-CA" sz="4000">
              <a:solidFill>
                <a:srgbClr val="2F9700"/>
              </a:solidFill>
              <a:latin typeface="Helvetica Neue"/>
            </a:endParaRPr>
          </a:p>
          <a:p>
            <a:pPr marL="0" indent="0">
              <a:buNone/>
            </a:pPr>
            <a:r>
              <a:rPr lang="en-CA" sz="2800">
                <a:latin typeface="Helvetica Neue"/>
              </a:rPr>
              <a:t>Foreground: 2f9700</a:t>
            </a:r>
          </a:p>
          <a:p>
            <a:pPr marL="0" indent="0">
              <a:buNone/>
            </a:pPr>
            <a:r>
              <a:rPr lang="en-CA" sz="2800">
                <a:latin typeface="Helvetica Neue"/>
              </a:rPr>
              <a:t>Background: ffffff</a:t>
            </a:r>
          </a:p>
        </p:txBody>
      </p:sp>
    </p:spTree>
    <p:extLst>
      <p:ext uri="{BB962C8B-B14F-4D97-AF65-F5344CB8AC3E}">
        <p14:creationId xmlns:p14="http://schemas.microsoft.com/office/powerpoint/2010/main" val="2959776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194-0D17-4D67-80A5-00ABBD6570F0}"/>
              </a:ext>
            </a:extLst>
          </p:cNvPr>
          <p:cNvSpPr>
            <a:spLocks noGrp="1"/>
          </p:cNvSpPr>
          <p:nvPr>
            <p:ph type="title"/>
          </p:nvPr>
        </p:nvSpPr>
        <p:spPr>
          <a:xfrm>
            <a:off x="272810" y="4269"/>
            <a:ext cx="7886700" cy="994172"/>
          </a:xfrm>
        </p:spPr>
        <p:txBody>
          <a:bodyPr/>
          <a:lstStyle/>
          <a:p>
            <a:pPr algn="l"/>
            <a:r>
              <a:rPr lang="en-US">
                <a:latin typeface="Helvetica Neue"/>
              </a:rPr>
              <a:t>Answer: Not Accessible</a:t>
            </a:r>
            <a:endParaRPr lang="en-US"/>
          </a:p>
        </p:txBody>
      </p:sp>
      <p:pic>
        <p:nvPicPr>
          <p:cNvPr id="5" name="Picture 5" descr="A screenshot of contrastChecker.com with the contrast results for the green text on a white background.">
            <a:extLst>
              <a:ext uri="{FF2B5EF4-FFF2-40B4-BE49-F238E27FC236}">
                <a16:creationId xmlns:a16="http://schemas.microsoft.com/office/drawing/2014/main" id="{B1BA89BB-F67F-4890-8EC0-C68075E66D20}"/>
              </a:ext>
            </a:extLst>
          </p:cNvPr>
          <p:cNvPicPr>
            <a:picLocks noGrp="1" noChangeAspect="1"/>
          </p:cNvPicPr>
          <p:nvPr>
            <p:ph sz="half" idx="1"/>
          </p:nvPr>
        </p:nvPicPr>
        <p:blipFill>
          <a:blip r:embed="rId3"/>
          <a:stretch>
            <a:fillRect/>
          </a:stretch>
        </p:blipFill>
        <p:spPr>
          <a:xfrm>
            <a:off x="272811" y="879285"/>
            <a:ext cx="5492868" cy="3607570"/>
          </a:xfrm>
        </p:spPr>
      </p:pic>
      <p:sp>
        <p:nvSpPr>
          <p:cNvPr id="4" name="Content Placeholder 3">
            <a:extLst>
              <a:ext uri="{FF2B5EF4-FFF2-40B4-BE49-F238E27FC236}">
                <a16:creationId xmlns:a16="http://schemas.microsoft.com/office/drawing/2014/main" id="{3C2084C5-68FE-4930-A0D9-FD303B5B3247}"/>
              </a:ext>
            </a:extLst>
          </p:cNvPr>
          <p:cNvSpPr>
            <a:spLocks noGrp="1"/>
          </p:cNvSpPr>
          <p:nvPr>
            <p:ph sz="half" idx="2"/>
          </p:nvPr>
        </p:nvSpPr>
        <p:spPr>
          <a:xfrm>
            <a:off x="6020159" y="1045729"/>
            <a:ext cx="3411747" cy="3263504"/>
          </a:xfrm>
        </p:spPr>
        <p:txBody>
          <a:bodyPr vert="horz" lIns="91440" tIns="45720" rIns="91440" bIns="45720" rtlCol="0" anchor="t">
            <a:normAutofit/>
          </a:bodyPr>
          <a:lstStyle/>
          <a:p>
            <a:pPr marL="0" indent="0">
              <a:buNone/>
            </a:pPr>
            <a:r>
              <a:rPr lang="en-US">
                <a:latin typeface="Helvetica Neue"/>
              </a:rPr>
              <a:t>Regular size text: </a:t>
            </a:r>
            <a:endParaRPr lang="en-US"/>
          </a:p>
          <a:p>
            <a:pPr marL="342900" indent="-342900"/>
            <a:r>
              <a:rPr lang="en-US">
                <a:latin typeface="Helvetica Neue"/>
              </a:rPr>
              <a:t>AA, AAA: FAILS</a:t>
            </a:r>
            <a:endParaRPr lang="en-US"/>
          </a:p>
          <a:p>
            <a:pPr marL="0" indent="0">
              <a:buNone/>
            </a:pPr>
            <a:r>
              <a:rPr lang="en-US">
                <a:latin typeface="Helvetica Neue"/>
              </a:rPr>
              <a:t>Large text:</a:t>
            </a:r>
            <a:endParaRPr lang="en-US"/>
          </a:p>
          <a:p>
            <a:pPr marL="342900" indent="-342900"/>
            <a:r>
              <a:rPr lang="en-US">
                <a:latin typeface="Helvetica Neue"/>
              </a:rPr>
              <a:t>AA: PASS</a:t>
            </a:r>
            <a:endParaRPr lang="en-US"/>
          </a:p>
          <a:p>
            <a:pPr marL="342900" indent="-342900"/>
            <a:r>
              <a:rPr lang="en-US">
                <a:latin typeface="Helvetica Neue"/>
              </a:rPr>
              <a:t>AAA: FAILS</a:t>
            </a:r>
            <a:endParaRPr lang="en-US"/>
          </a:p>
          <a:p>
            <a:endParaRPr lang="en-US"/>
          </a:p>
          <a:p>
            <a:pPr marL="0" indent="0">
              <a:buNone/>
            </a:pPr>
            <a:r>
              <a:rPr lang="en-US">
                <a:latin typeface="Helvetica Neue"/>
              </a:rPr>
              <a:t>Contrast: 3.79:1</a:t>
            </a:r>
            <a:endParaRPr lang="en-US"/>
          </a:p>
        </p:txBody>
      </p:sp>
    </p:spTree>
    <p:extLst>
      <p:ext uri="{BB962C8B-B14F-4D97-AF65-F5344CB8AC3E}">
        <p14:creationId xmlns:p14="http://schemas.microsoft.com/office/powerpoint/2010/main" val="428729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7F1C-551D-474D-9689-F1EDB355E327}"/>
              </a:ext>
            </a:extLst>
          </p:cNvPr>
          <p:cNvSpPr>
            <a:spLocks noGrp="1"/>
          </p:cNvSpPr>
          <p:nvPr>
            <p:ph type="title"/>
          </p:nvPr>
        </p:nvSpPr>
        <p:spPr>
          <a:xfrm>
            <a:off x="0" y="-27710"/>
            <a:ext cx="3712354" cy="4900335"/>
          </a:xfrm>
        </p:spPr>
        <p:txBody>
          <a:bodyPr/>
          <a:lstStyle/>
          <a:p>
            <a:r>
              <a:rPr lang="en-CA"/>
              <a:t>Images</a:t>
            </a:r>
          </a:p>
        </p:txBody>
      </p:sp>
      <p:sp>
        <p:nvSpPr>
          <p:cNvPr id="6" name="Content Placeholder 5">
            <a:extLst>
              <a:ext uri="{FF2B5EF4-FFF2-40B4-BE49-F238E27FC236}">
                <a16:creationId xmlns:a16="http://schemas.microsoft.com/office/drawing/2014/main" id="{43F72C5B-1035-4AEF-8FAD-7FA54C5D0538}"/>
              </a:ext>
            </a:extLst>
          </p:cNvPr>
          <p:cNvSpPr>
            <a:spLocks noGrp="1"/>
          </p:cNvSpPr>
          <p:nvPr>
            <p:ph idx="1"/>
          </p:nvPr>
        </p:nvSpPr>
        <p:spPr>
          <a:xfrm>
            <a:off x="4002554" y="296737"/>
            <a:ext cx="4966232" cy="1958784"/>
          </a:xfrm>
          <a:ln>
            <a:solidFill>
              <a:srgbClr val="453862"/>
            </a:solidFill>
          </a:ln>
        </p:spPr>
        <p:txBody>
          <a:bodyPr>
            <a:normAutofit/>
          </a:bodyPr>
          <a:lstStyle/>
          <a:p>
            <a:pPr marL="0" indent="0">
              <a:buNone/>
            </a:pPr>
            <a:r>
              <a:rPr lang="en-CA" b="1">
                <a:solidFill>
                  <a:srgbClr val="453862"/>
                </a:solidFill>
              </a:rPr>
              <a:t>A decorative image</a:t>
            </a:r>
            <a:r>
              <a:rPr lang="en-CA">
                <a:solidFill>
                  <a:srgbClr val="453862"/>
                </a:solidFill>
              </a:rPr>
              <a:t> does not need a text description.</a:t>
            </a:r>
          </a:p>
          <a:p>
            <a:r>
              <a:rPr lang="en-CA"/>
              <a:t>Is primarily for design</a:t>
            </a:r>
          </a:p>
          <a:p>
            <a:r>
              <a:rPr lang="en-CA"/>
              <a:t>Does not convey content (or are already described in surrounding text)</a:t>
            </a:r>
          </a:p>
        </p:txBody>
      </p:sp>
      <p:sp>
        <p:nvSpPr>
          <p:cNvPr id="7" name="Content Placeholder 6">
            <a:extLst>
              <a:ext uri="{FF2B5EF4-FFF2-40B4-BE49-F238E27FC236}">
                <a16:creationId xmlns:a16="http://schemas.microsoft.com/office/drawing/2014/main" id="{F6E0186D-19B6-4121-820B-84EE56465A9F}"/>
              </a:ext>
            </a:extLst>
          </p:cNvPr>
          <p:cNvSpPr>
            <a:spLocks noGrp="1"/>
          </p:cNvSpPr>
          <p:nvPr>
            <p:ph idx="11"/>
          </p:nvPr>
        </p:nvSpPr>
        <p:spPr>
          <a:xfrm>
            <a:off x="4002554" y="2565823"/>
            <a:ext cx="4966232" cy="1958785"/>
          </a:xfrm>
          <a:ln>
            <a:solidFill>
              <a:srgbClr val="453862"/>
            </a:solidFill>
          </a:ln>
        </p:spPr>
        <p:txBody>
          <a:bodyPr>
            <a:normAutofit/>
          </a:bodyPr>
          <a:lstStyle/>
          <a:p>
            <a:pPr marL="0" indent="0">
              <a:buNone/>
            </a:pPr>
            <a:r>
              <a:rPr lang="en-CA" b="1">
                <a:solidFill>
                  <a:srgbClr val="453862"/>
                </a:solidFill>
              </a:rPr>
              <a:t>A functional image</a:t>
            </a:r>
            <a:r>
              <a:rPr lang="en-CA">
                <a:solidFill>
                  <a:srgbClr val="453862"/>
                </a:solidFill>
              </a:rPr>
              <a:t> contains content that requires a text description.</a:t>
            </a:r>
            <a:endParaRPr lang="en-CA"/>
          </a:p>
          <a:p>
            <a:r>
              <a:rPr lang="en-CA"/>
              <a:t>Alt text</a:t>
            </a:r>
          </a:p>
          <a:p>
            <a:r>
              <a:rPr lang="en-CA"/>
              <a:t>Surrounding text or caption</a:t>
            </a:r>
          </a:p>
          <a:p>
            <a:r>
              <a:rPr lang="en-CA"/>
              <a:t>Long description</a:t>
            </a:r>
          </a:p>
          <a:p>
            <a:endParaRPr lang="en-CA"/>
          </a:p>
        </p:txBody>
      </p:sp>
    </p:spTree>
    <p:extLst>
      <p:ext uri="{BB962C8B-B14F-4D97-AF65-F5344CB8AC3E}">
        <p14:creationId xmlns:p14="http://schemas.microsoft.com/office/powerpoint/2010/main" val="22985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5077-690D-4F73-ACD0-A12A13B15A35}"/>
              </a:ext>
            </a:extLst>
          </p:cNvPr>
          <p:cNvSpPr>
            <a:spLocks noGrp="1"/>
          </p:cNvSpPr>
          <p:nvPr>
            <p:ph type="title"/>
          </p:nvPr>
        </p:nvSpPr>
        <p:spPr>
          <a:xfrm>
            <a:off x="0" y="-1"/>
            <a:ext cx="3712354" cy="4789985"/>
          </a:xfrm>
        </p:spPr>
        <p:txBody>
          <a:bodyPr/>
          <a:lstStyle/>
          <a:p>
            <a:r>
              <a:rPr lang="en-US"/>
              <a:t>Decorative image</a:t>
            </a:r>
            <a:endParaRPr lang="en-CA"/>
          </a:p>
        </p:txBody>
      </p:sp>
      <p:sp>
        <p:nvSpPr>
          <p:cNvPr id="3" name="Content Placeholder 2">
            <a:extLst>
              <a:ext uri="{FF2B5EF4-FFF2-40B4-BE49-F238E27FC236}">
                <a16:creationId xmlns:a16="http://schemas.microsoft.com/office/drawing/2014/main" id="{CF6A684E-E98B-4DFD-B479-9902712B3724}"/>
              </a:ext>
            </a:extLst>
          </p:cNvPr>
          <p:cNvSpPr>
            <a:spLocks noGrp="1"/>
          </p:cNvSpPr>
          <p:nvPr>
            <p:ph idx="1"/>
          </p:nvPr>
        </p:nvSpPr>
        <p:spPr/>
        <p:txBody>
          <a:bodyPr/>
          <a:lstStyle/>
          <a:p>
            <a:pPr marL="0" indent="0">
              <a:buNone/>
            </a:pPr>
            <a:r>
              <a:rPr lang="en-US"/>
              <a:t>A bag of potato chips weighs 48 grams. How many milligrams is that?</a:t>
            </a:r>
            <a:endParaRPr lang="en-CA"/>
          </a:p>
        </p:txBody>
      </p:sp>
      <p:pic>
        <p:nvPicPr>
          <p:cNvPr id="7" name="Content Placeholder 6" descr="An open bag of chips lying on its side with chips spilled across the table.">
            <a:extLst>
              <a:ext uri="{FF2B5EF4-FFF2-40B4-BE49-F238E27FC236}">
                <a16:creationId xmlns:a16="http://schemas.microsoft.com/office/drawing/2014/main" id="{DB6D152B-7736-4F50-8908-B183F8D57B14}"/>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771020" y="1871663"/>
            <a:ext cx="3429299" cy="2270125"/>
          </a:xfrm>
        </p:spPr>
      </p:pic>
      <p:sp>
        <p:nvSpPr>
          <p:cNvPr id="8" name="TextBox 7">
            <a:extLst>
              <a:ext uri="{FF2B5EF4-FFF2-40B4-BE49-F238E27FC236}">
                <a16:creationId xmlns:a16="http://schemas.microsoft.com/office/drawing/2014/main" id="{69A45AFF-A915-4CDC-A706-3F3A6937241B}"/>
              </a:ext>
            </a:extLst>
          </p:cNvPr>
          <p:cNvSpPr txBox="1"/>
          <p:nvPr/>
        </p:nvSpPr>
        <p:spPr>
          <a:xfrm>
            <a:off x="3712354" y="4420652"/>
            <a:ext cx="4681538" cy="369332"/>
          </a:xfrm>
          <a:prstGeom prst="rect">
            <a:avLst/>
          </a:prstGeom>
          <a:noFill/>
        </p:spPr>
        <p:txBody>
          <a:bodyPr wrap="none" rtlCol="0">
            <a:spAutoFit/>
          </a:bodyPr>
          <a:lstStyle/>
          <a:p>
            <a:r>
              <a:rPr lang="en-US"/>
              <a:t>“</a:t>
            </a:r>
            <a:r>
              <a:rPr lang="en-US">
                <a:hlinkClick r:id="rId4"/>
              </a:rPr>
              <a:t>Bag of chips</a:t>
            </a:r>
            <a:r>
              <a:rPr lang="en-US"/>
              <a:t>” is licensed under the </a:t>
            </a:r>
            <a:r>
              <a:rPr lang="en-US">
                <a:hlinkClick r:id="rId5"/>
              </a:rPr>
              <a:t>CC0 </a:t>
            </a:r>
            <a:r>
              <a:rPr lang="en-US" err="1">
                <a:hlinkClick r:id="rId5"/>
              </a:rPr>
              <a:t>licence</a:t>
            </a:r>
            <a:r>
              <a:rPr lang="en-US"/>
              <a:t>.</a:t>
            </a:r>
            <a:endParaRPr lang="en-CA"/>
          </a:p>
        </p:txBody>
      </p:sp>
    </p:spTree>
    <p:extLst>
      <p:ext uri="{BB962C8B-B14F-4D97-AF65-F5344CB8AC3E}">
        <p14:creationId xmlns:p14="http://schemas.microsoft.com/office/powerpoint/2010/main" val="163527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4BD3-C745-4FDD-9A24-B3158AECEC8F}"/>
              </a:ext>
            </a:extLst>
          </p:cNvPr>
          <p:cNvSpPr>
            <a:spLocks noGrp="1"/>
          </p:cNvSpPr>
          <p:nvPr>
            <p:ph type="title"/>
          </p:nvPr>
        </p:nvSpPr>
        <p:spPr>
          <a:xfrm>
            <a:off x="0" y="-1"/>
            <a:ext cx="2174789" cy="4818185"/>
          </a:xfrm>
        </p:spPr>
        <p:txBody>
          <a:bodyPr/>
          <a:lstStyle/>
          <a:p>
            <a:r>
              <a:rPr lang="en-US"/>
              <a:t>Functional Image</a:t>
            </a:r>
            <a:endParaRPr lang="en-CA"/>
          </a:p>
        </p:txBody>
      </p:sp>
      <p:pic>
        <p:nvPicPr>
          <p:cNvPr id="7" name="Content Placeholder 6" descr="A line graph shows a close correlation between the divorce rate in Maine and the per capita consumption of margarine between 2000 and 2009.">
            <a:extLst>
              <a:ext uri="{FF2B5EF4-FFF2-40B4-BE49-F238E27FC236}">
                <a16:creationId xmlns:a16="http://schemas.microsoft.com/office/drawing/2014/main" id="{B3D4176D-4359-44B6-AB16-A60BF90BFC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4856" y="953789"/>
            <a:ext cx="6572164" cy="2910603"/>
          </a:xfrm>
          <a:ln>
            <a:solidFill>
              <a:schemeClr val="tx1"/>
            </a:solidFill>
          </a:ln>
        </p:spPr>
      </p:pic>
      <p:sp>
        <p:nvSpPr>
          <p:cNvPr id="8" name="TextBox 7">
            <a:extLst>
              <a:ext uri="{FF2B5EF4-FFF2-40B4-BE49-F238E27FC236}">
                <a16:creationId xmlns:a16="http://schemas.microsoft.com/office/drawing/2014/main" id="{D10ADD5A-4B5F-4FE8-B486-EA94D0B0820F}"/>
              </a:ext>
            </a:extLst>
          </p:cNvPr>
          <p:cNvSpPr txBox="1"/>
          <p:nvPr/>
        </p:nvSpPr>
        <p:spPr>
          <a:xfrm>
            <a:off x="2174789" y="4448852"/>
            <a:ext cx="7039363" cy="369332"/>
          </a:xfrm>
          <a:prstGeom prst="rect">
            <a:avLst/>
          </a:prstGeom>
          <a:noFill/>
        </p:spPr>
        <p:txBody>
          <a:bodyPr wrap="none" rtlCol="0">
            <a:spAutoFit/>
          </a:bodyPr>
          <a:lstStyle/>
          <a:p>
            <a:r>
              <a:rPr lang="en-CA">
                <a:hlinkClick r:id="rId4"/>
              </a:rPr>
              <a:t>Spurious Correlations </a:t>
            </a:r>
            <a:r>
              <a:rPr lang="en-CA"/>
              <a:t>by Tyler </a:t>
            </a:r>
            <a:r>
              <a:rPr lang="en-CA" err="1"/>
              <a:t>Vigen</a:t>
            </a:r>
            <a:r>
              <a:rPr lang="en-CA"/>
              <a:t> is licensed under a </a:t>
            </a:r>
            <a:r>
              <a:rPr lang="en-CA">
                <a:hlinkClick r:id="rId5"/>
              </a:rPr>
              <a:t>CC BY 4.0 licence</a:t>
            </a:r>
            <a:r>
              <a:rPr lang="en-CA"/>
              <a:t>.</a:t>
            </a:r>
          </a:p>
        </p:txBody>
      </p:sp>
    </p:spTree>
    <p:extLst>
      <p:ext uri="{BB962C8B-B14F-4D97-AF65-F5344CB8AC3E}">
        <p14:creationId xmlns:p14="http://schemas.microsoft.com/office/powerpoint/2010/main" val="3163931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6525-2837-4D20-BB07-A1E127DD6B63}"/>
              </a:ext>
            </a:extLst>
          </p:cNvPr>
          <p:cNvSpPr>
            <a:spLocks noGrp="1"/>
          </p:cNvSpPr>
          <p:nvPr>
            <p:ph type="title"/>
          </p:nvPr>
        </p:nvSpPr>
        <p:spPr>
          <a:xfrm>
            <a:off x="0" y="0"/>
            <a:ext cx="3712354" cy="4807444"/>
          </a:xfrm>
        </p:spPr>
        <p:txBody>
          <a:bodyPr/>
          <a:lstStyle/>
          <a:p>
            <a:r>
              <a:rPr lang="en-CA"/>
              <a:t>Tips for Writing Image Descriptions</a:t>
            </a:r>
          </a:p>
        </p:txBody>
      </p:sp>
      <p:sp>
        <p:nvSpPr>
          <p:cNvPr id="3" name="Content Placeholder 2">
            <a:extLst>
              <a:ext uri="{FF2B5EF4-FFF2-40B4-BE49-F238E27FC236}">
                <a16:creationId xmlns:a16="http://schemas.microsoft.com/office/drawing/2014/main" id="{C9FB60A5-8706-45AF-95C5-CFCB5D844C3B}"/>
              </a:ext>
            </a:extLst>
          </p:cNvPr>
          <p:cNvSpPr>
            <a:spLocks noGrp="1"/>
          </p:cNvSpPr>
          <p:nvPr>
            <p:ph idx="1"/>
          </p:nvPr>
        </p:nvSpPr>
        <p:spPr/>
        <p:txBody>
          <a:bodyPr>
            <a:normAutofit/>
          </a:bodyPr>
          <a:lstStyle/>
          <a:p>
            <a:pPr marL="0" indent="0">
              <a:buNone/>
            </a:pPr>
            <a:r>
              <a:rPr lang="en-CA" b="1"/>
              <a:t>What to describe</a:t>
            </a:r>
          </a:p>
          <a:p>
            <a:r>
              <a:rPr lang="en-CA"/>
              <a:t>Content/purpose of the image.</a:t>
            </a:r>
          </a:p>
          <a:p>
            <a:r>
              <a:rPr lang="en-CA"/>
              <a:t>Will depend on audience/context</a:t>
            </a:r>
          </a:p>
          <a:p>
            <a:pPr marL="0" indent="0">
              <a:buNone/>
            </a:pPr>
            <a:endParaRPr lang="en-CA"/>
          </a:p>
          <a:p>
            <a:pPr marL="0" indent="0">
              <a:buNone/>
            </a:pPr>
            <a:r>
              <a:rPr lang="en-CA" b="1"/>
              <a:t>How to describe</a:t>
            </a:r>
          </a:p>
          <a:p>
            <a:r>
              <a:rPr lang="en-CA"/>
              <a:t>Be objective</a:t>
            </a:r>
          </a:p>
          <a:p>
            <a:r>
              <a:rPr lang="en-CA"/>
              <a:t>Be concise.</a:t>
            </a:r>
          </a:p>
          <a:p>
            <a:r>
              <a:rPr lang="en-CA"/>
              <a:t>If image is complex, go from general to specific</a:t>
            </a:r>
          </a:p>
          <a:p>
            <a:endParaRPr lang="en-CA"/>
          </a:p>
          <a:p>
            <a:endParaRPr lang="en-CA"/>
          </a:p>
        </p:txBody>
      </p:sp>
      <p:sp>
        <p:nvSpPr>
          <p:cNvPr id="5" name="TextBox 4">
            <a:extLst>
              <a:ext uri="{FF2B5EF4-FFF2-40B4-BE49-F238E27FC236}">
                <a16:creationId xmlns:a16="http://schemas.microsoft.com/office/drawing/2014/main" id="{D227793F-6713-4AC9-AAC2-8D71A9BA05EF}"/>
              </a:ext>
            </a:extLst>
          </p:cNvPr>
          <p:cNvSpPr txBox="1"/>
          <p:nvPr/>
        </p:nvSpPr>
        <p:spPr>
          <a:xfrm>
            <a:off x="0" y="4537759"/>
            <a:ext cx="9144000" cy="307777"/>
          </a:xfrm>
          <a:prstGeom prst="rect">
            <a:avLst/>
          </a:prstGeom>
          <a:solidFill>
            <a:schemeClr val="tx1"/>
          </a:solidFill>
        </p:spPr>
        <p:txBody>
          <a:bodyPr wrap="square" rtlCol="0">
            <a:spAutoFit/>
          </a:bodyPr>
          <a:lstStyle/>
          <a:p>
            <a:r>
              <a:rPr lang="en-CA" sz="1400">
                <a:solidFill>
                  <a:schemeClr val="bg1"/>
                </a:solidFill>
              </a:rPr>
              <a:t>Adapted from © </a:t>
            </a:r>
            <a:r>
              <a:rPr lang="en-CA" sz="1400" err="1">
                <a:solidFill>
                  <a:schemeClr val="bg1"/>
                </a:solidFill>
              </a:rPr>
              <a:t>Supada</a:t>
            </a:r>
            <a:r>
              <a:rPr lang="en-CA" sz="1400">
                <a:solidFill>
                  <a:schemeClr val="bg1"/>
                </a:solidFill>
              </a:rPr>
              <a:t> </a:t>
            </a:r>
            <a:r>
              <a:rPr lang="en-CA" sz="1400" err="1">
                <a:solidFill>
                  <a:schemeClr val="bg1"/>
                </a:solidFill>
              </a:rPr>
              <a:t>Amornchat</a:t>
            </a:r>
            <a:r>
              <a:rPr lang="en-CA" sz="1400">
                <a:solidFill>
                  <a:schemeClr val="bg1"/>
                </a:solidFill>
              </a:rPr>
              <a:t>. </a:t>
            </a:r>
            <a:r>
              <a:rPr lang="en-CA" sz="1400">
                <a:solidFill>
                  <a:schemeClr val="bg1"/>
                </a:solidFill>
                <a:hlinkClick r:id="rId3">
                  <a:extLst>
                    <a:ext uri="{A12FA001-AC4F-418D-AE19-62706E023703}">
                      <ahyp:hlinkClr xmlns:ahyp="http://schemas.microsoft.com/office/drawing/2018/hyperlinkcolor" val="tx"/>
                    </a:ext>
                  </a:extLst>
                </a:hlinkClick>
              </a:rPr>
              <a:t>Complex Images for All Learners [PDF]</a:t>
            </a:r>
            <a:r>
              <a:rPr lang="en-CA" sz="1400">
                <a:solidFill>
                  <a:schemeClr val="bg1"/>
                </a:solidFill>
              </a:rPr>
              <a:t>. CC BY-NC-SA. </a:t>
            </a:r>
          </a:p>
        </p:txBody>
      </p:sp>
    </p:spTree>
    <p:extLst>
      <p:ext uri="{BB962C8B-B14F-4D97-AF65-F5344CB8AC3E}">
        <p14:creationId xmlns:p14="http://schemas.microsoft.com/office/powerpoint/2010/main" val="1905328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8D2F2-7A0F-4AE6-B837-AFD04ED0442B}"/>
              </a:ext>
            </a:extLst>
          </p:cNvPr>
          <p:cNvSpPr>
            <a:spLocks noGrp="1"/>
          </p:cNvSpPr>
          <p:nvPr>
            <p:ph type="title"/>
          </p:nvPr>
        </p:nvSpPr>
        <p:spPr>
          <a:xfrm>
            <a:off x="81509" y="78972"/>
            <a:ext cx="7886700" cy="633061"/>
          </a:xfrm>
        </p:spPr>
        <p:txBody>
          <a:bodyPr/>
          <a:lstStyle/>
          <a:p>
            <a:r>
              <a:rPr lang="en-US"/>
              <a:t>Poll: Which image description is best?</a:t>
            </a:r>
            <a:endParaRPr lang="en-CA"/>
          </a:p>
        </p:txBody>
      </p:sp>
      <p:pic>
        <p:nvPicPr>
          <p:cNvPr id="2" name="Picture 2" descr="Shape, circle&#10;&#10;Description automatically generated">
            <a:extLst>
              <a:ext uri="{FF2B5EF4-FFF2-40B4-BE49-F238E27FC236}">
                <a16:creationId xmlns:a16="http://schemas.microsoft.com/office/drawing/2014/main" id="{2532ED05-94C9-488F-8AC2-A515E3B2C1A1}"/>
              </a:ext>
            </a:extLst>
          </p:cNvPr>
          <p:cNvPicPr>
            <a:picLocks noGrp="1" noChangeAspect="1"/>
          </p:cNvPicPr>
          <p:nvPr>
            <p:ph sz="half" idx="1"/>
          </p:nvPr>
        </p:nvPicPr>
        <p:blipFill>
          <a:blip r:embed="rId3"/>
          <a:stretch>
            <a:fillRect/>
          </a:stretch>
        </p:blipFill>
        <p:spPr>
          <a:xfrm>
            <a:off x="2356726" y="711908"/>
            <a:ext cx="4433341" cy="1483837"/>
          </a:xfrm>
        </p:spPr>
      </p:pic>
      <p:sp>
        <p:nvSpPr>
          <p:cNvPr id="6" name="Content Placeholder 5">
            <a:extLst>
              <a:ext uri="{FF2B5EF4-FFF2-40B4-BE49-F238E27FC236}">
                <a16:creationId xmlns:a16="http://schemas.microsoft.com/office/drawing/2014/main" id="{59D8339E-35F6-416D-97B0-3EF0C5F16ED0}"/>
              </a:ext>
            </a:extLst>
          </p:cNvPr>
          <p:cNvSpPr>
            <a:spLocks noGrp="1"/>
          </p:cNvSpPr>
          <p:nvPr>
            <p:ph sz="half" idx="2"/>
          </p:nvPr>
        </p:nvSpPr>
        <p:spPr>
          <a:xfrm>
            <a:off x="229678" y="2156816"/>
            <a:ext cx="8832812" cy="2519039"/>
          </a:xfrm>
        </p:spPr>
        <p:txBody>
          <a:bodyPr vert="horz" lIns="91440" tIns="45720" rIns="91440" bIns="45720" rtlCol="0" anchor="t">
            <a:normAutofit fontScale="92500"/>
          </a:bodyPr>
          <a:lstStyle/>
          <a:p>
            <a:pPr marL="457200" indent="-457200">
              <a:buAutoNum type="arabicPeriod"/>
            </a:pPr>
            <a:r>
              <a:rPr lang="en-CA">
                <a:latin typeface="Helvetica Neue"/>
              </a:rPr>
              <a:t>The Wong-Baker Faces Pain-rating scale.</a:t>
            </a:r>
          </a:p>
          <a:p>
            <a:pPr marL="457200" indent="-457200">
              <a:buAutoNum type="arabicPeriod"/>
            </a:pPr>
            <a:r>
              <a:rPr lang="en-CA">
                <a:latin typeface="Helvetica Neue"/>
              </a:rPr>
              <a:t>A collection of happy, neutral, and sad cartoon faces with numbers 0-10 underneath.</a:t>
            </a:r>
            <a:endParaRPr lang="en-CA"/>
          </a:p>
          <a:p>
            <a:pPr marL="457200" indent="-457200">
              <a:buAutoNum type="arabicPeriod"/>
            </a:pPr>
            <a:r>
              <a:rPr lang="en-CA">
                <a:latin typeface="Helvetica Neue"/>
              </a:rPr>
              <a:t>A scale that uses cartoon faces to illustrate the different levels of pain that correspond to a numbered scale from 0 to 10. Zero is smiling, 2 is a small smile, 4 is a straight face, 6 is a slightly sad face, 8 is a big sad face, and 10 is a bigger sad face that is crying.</a:t>
            </a:r>
          </a:p>
          <a:p>
            <a:pPr marL="457200" indent="-457200">
              <a:buAutoNum type="arabicPeriod"/>
            </a:pPr>
            <a:endParaRPr lang="en-CA"/>
          </a:p>
        </p:txBody>
      </p:sp>
      <p:sp>
        <p:nvSpPr>
          <p:cNvPr id="3" name="TextBox 2">
            <a:extLst>
              <a:ext uri="{FF2B5EF4-FFF2-40B4-BE49-F238E27FC236}">
                <a16:creationId xmlns:a16="http://schemas.microsoft.com/office/drawing/2014/main" id="{A7B13384-3741-4A17-9B50-DC5FCC16313F}"/>
              </a:ext>
            </a:extLst>
          </p:cNvPr>
          <p:cNvSpPr txBox="1"/>
          <p:nvPr/>
        </p:nvSpPr>
        <p:spPr>
          <a:xfrm>
            <a:off x="4572000" y="4521966"/>
            <a:ext cx="4671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a:t>
            </a:r>
            <a:r>
              <a:rPr lang="en-US" sz="1400">
                <a:ea typeface="+mn-lt"/>
                <a:cs typeface="+mn-lt"/>
                <a:hlinkClick r:id="rId4"/>
              </a:rPr>
              <a:t>Wong-Baker scale with emoji</a:t>
            </a:r>
            <a:r>
              <a:rPr lang="en-US" sz="1400">
                <a:ea typeface="+mn-lt"/>
                <a:cs typeface="+mn-lt"/>
              </a:rPr>
              <a:t>" by </a:t>
            </a:r>
            <a:r>
              <a:rPr lang="en-US" sz="1400">
                <a:ea typeface="+mn-lt"/>
                <a:cs typeface="+mn-lt"/>
                <a:hlinkClick r:id="rId5"/>
              </a:rPr>
              <a:t>Lord </a:t>
            </a:r>
            <a:r>
              <a:rPr lang="en-US" sz="1400" err="1">
                <a:ea typeface="+mn-lt"/>
                <a:cs typeface="+mn-lt"/>
                <a:hlinkClick r:id="rId5"/>
              </a:rPr>
              <a:t>Belbury</a:t>
            </a:r>
            <a:r>
              <a:rPr lang="en-US" sz="1400">
                <a:ea typeface="+mn-lt"/>
                <a:cs typeface="+mn-lt"/>
              </a:rPr>
              <a:t>. CC BY-SA 4.0.</a:t>
            </a:r>
            <a:endParaRPr lang="en-US" sz="1400"/>
          </a:p>
        </p:txBody>
      </p:sp>
    </p:spTree>
    <p:extLst>
      <p:ext uri="{BB962C8B-B14F-4D97-AF65-F5344CB8AC3E}">
        <p14:creationId xmlns:p14="http://schemas.microsoft.com/office/powerpoint/2010/main" val="117943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 circle&#10;&#10;Description automatically generated">
            <a:extLst>
              <a:ext uri="{FF2B5EF4-FFF2-40B4-BE49-F238E27FC236}">
                <a16:creationId xmlns:a16="http://schemas.microsoft.com/office/drawing/2014/main" id="{2532ED05-94C9-488F-8AC2-A515E3B2C1A1}"/>
              </a:ext>
            </a:extLst>
          </p:cNvPr>
          <p:cNvPicPr>
            <a:picLocks noGrp="1" noChangeAspect="1"/>
          </p:cNvPicPr>
          <p:nvPr>
            <p:ph sz="half" idx="1"/>
          </p:nvPr>
        </p:nvPicPr>
        <p:blipFill>
          <a:blip r:embed="rId3"/>
          <a:stretch>
            <a:fillRect/>
          </a:stretch>
        </p:blipFill>
        <p:spPr>
          <a:xfrm>
            <a:off x="2356726" y="711908"/>
            <a:ext cx="4433341" cy="1483837"/>
          </a:xfrm>
        </p:spPr>
      </p:pic>
      <p:sp>
        <p:nvSpPr>
          <p:cNvPr id="6" name="Content Placeholder 5">
            <a:extLst>
              <a:ext uri="{FF2B5EF4-FFF2-40B4-BE49-F238E27FC236}">
                <a16:creationId xmlns:a16="http://schemas.microsoft.com/office/drawing/2014/main" id="{59D8339E-35F6-416D-97B0-3EF0C5F16ED0}"/>
              </a:ext>
            </a:extLst>
          </p:cNvPr>
          <p:cNvSpPr>
            <a:spLocks noGrp="1"/>
          </p:cNvSpPr>
          <p:nvPr>
            <p:ph sz="half" idx="2"/>
          </p:nvPr>
        </p:nvSpPr>
        <p:spPr>
          <a:xfrm>
            <a:off x="229678" y="2156816"/>
            <a:ext cx="8832812" cy="2519039"/>
          </a:xfrm>
        </p:spPr>
        <p:txBody>
          <a:bodyPr vert="horz" lIns="91440" tIns="45720" rIns="91440" bIns="45720" rtlCol="0" anchor="t">
            <a:normAutofit fontScale="92500"/>
          </a:bodyPr>
          <a:lstStyle/>
          <a:p>
            <a:pPr marL="457200" indent="-457200">
              <a:buAutoNum type="arabicPeriod"/>
            </a:pPr>
            <a:r>
              <a:rPr lang="en-CA">
                <a:latin typeface="Helvetica Neue"/>
              </a:rPr>
              <a:t>The Wong-Baker Faces Pain-rating scale.</a:t>
            </a:r>
          </a:p>
          <a:p>
            <a:pPr marL="457200" indent="-457200">
              <a:buAutoNum type="arabicPeriod"/>
            </a:pPr>
            <a:r>
              <a:rPr lang="en-CA">
                <a:latin typeface="Helvetica Neue"/>
              </a:rPr>
              <a:t>A collection of happy, neutral, and sad cartoon faces with numbers 0-10 underneath.</a:t>
            </a:r>
            <a:endParaRPr lang="en-CA"/>
          </a:p>
          <a:p>
            <a:pPr marL="457200" indent="-457200">
              <a:buAutoNum type="arabicPeriod"/>
            </a:pPr>
            <a:r>
              <a:rPr lang="en-CA">
                <a:latin typeface="Helvetica Neue"/>
              </a:rPr>
              <a:t>A scale that uses cartoon faces to illustrate the different levels of pain that correspond to a numbered scale from 0 to 10. Zero is smiling, 2 is a small smile, 4 is a straight face, 6 is a slightly sad face, 8 is a big sad face, and 10 is a bigger sad face that is crying.</a:t>
            </a:r>
          </a:p>
          <a:p>
            <a:pPr marL="457200" indent="-457200">
              <a:buAutoNum type="arabicPeriod"/>
            </a:pPr>
            <a:endParaRPr lang="en-CA"/>
          </a:p>
        </p:txBody>
      </p:sp>
      <p:sp>
        <p:nvSpPr>
          <p:cNvPr id="5" name="Rectangle 4">
            <a:extLst>
              <a:ext uri="{FF2B5EF4-FFF2-40B4-BE49-F238E27FC236}">
                <a16:creationId xmlns:a16="http://schemas.microsoft.com/office/drawing/2014/main" id="{ABC81C76-05F9-4723-B072-2CDC42857462}"/>
              </a:ext>
            </a:extLst>
          </p:cNvPr>
          <p:cNvSpPr/>
          <p:nvPr/>
        </p:nvSpPr>
        <p:spPr>
          <a:xfrm>
            <a:off x="81509" y="3186545"/>
            <a:ext cx="8980981" cy="14838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7">
            <a:extLst>
              <a:ext uri="{FF2B5EF4-FFF2-40B4-BE49-F238E27FC236}">
                <a16:creationId xmlns:a16="http://schemas.microsoft.com/office/drawing/2014/main" id="{CFCB6051-DF6B-4DA5-B903-20ABE259CFD9}"/>
              </a:ext>
            </a:extLst>
          </p:cNvPr>
          <p:cNvSpPr>
            <a:spLocks noGrp="1"/>
          </p:cNvSpPr>
          <p:nvPr>
            <p:ph type="title"/>
          </p:nvPr>
        </p:nvSpPr>
        <p:spPr>
          <a:xfrm>
            <a:off x="81509" y="-56896"/>
            <a:ext cx="7886700" cy="994172"/>
          </a:xfrm>
        </p:spPr>
        <p:txBody>
          <a:bodyPr>
            <a:normAutofit fontScale="90000"/>
          </a:bodyPr>
          <a:lstStyle/>
          <a:p>
            <a:r>
              <a:rPr lang="en-US">
                <a:latin typeface="Helvetica Neue"/>
              </a:rPr>
              <a:t>Answer: Which image description is best?</a:t>
            </a:r>
            <a:endParaRPr lang="en-CA"/>
          </a:p>
        </p:txBody>
      </p:sp>
    </p:spTree>
    <p:extLst>
      <p:ext uri="{BB962C8B-B14F-4D97-AF65-F5344CB8AC3E}">
        <p14:creationId xmlns:p14="http://schemas.microsoft.com/office/powerpoint/2010/main" val="276893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C3AD1-7D84-46B7-95C9-1B6EE23FEFBE}"/>
              </a:ext>
            </a:extLst>
          </p:cNvPr>
          <p:cNvSpPr>
            <a:spLocks noGrp="1"/>
          </p:cNvSpPr>
          <p:nvPr>
            <p:ph type="title"/>
          </p:nvPr>
        </p:nvSpPr>
        <p:spPr/>
        <p:txBody>
          <a:bodyPr/>
          <a:lstStyle/>
          <a:p>
            <a:r>
              <a:rPr lang="en-US"/>
              <a:t>Assistive technology</a:t>
            </a:r>
            <a:endParaRPr lang="en-CA"/>
          </a:p>
        </p:txBody>
      </p:sp>
      <p:sp>
        <p:nvSpPr>
          <p:cNvPr id="5" name="Content Placeholder 4">
            <a:extLst>
              <a:ext uri="{FF2B5EF4-FFF2-40B4-BE49-F238E27FC236}">
                <a16:creationId xmlns:a16="http://schemas.microsoft.com/office/drawing/2014/main" id="{40232B7E-8EA4-4D30-ABE6-1524F2D22379}"/>
              </a:ext>
            </a:extLst>
          </p:cNvPr>
          <p:cNvSpPr>
            <a:spLocks noGrp="1"/>
          </p:cNvSpPr>
          <p:nvPr>
            <p:ph sz="half" idx="1"/>
          </p:nvPr>
        </p:nvSpPr>
        <p:spPr/>
        <p:txBody>
          <a:bodyPr vert="horz" lIns="91440" tIns="45720" rIns="91440" bIns="45720" rtlCol="0" anchor="t">
            <a:normAutofit/>
          </a:bodyPr>
          <a:lstStyle/>
          <a:p>
            <a:pPr marL="0" indent="0">
              <a:buNone/>
            </a:pPr>
            <a:r>
              <a:rPr lang="en-US">
                <a:latin typeface="Helvetica Neue"/>
              </a:rPr>
              <a:t>"Any item, piece of equipment, software program, or product system that is used to increase, maintain, or improve the functional capabilities of persons with disabilities." (</a:t>
            </a:r>
            <a:r>
              <a:rPr lang="en-US">
                <a:latin typeface="Helvetica Neue"/>
                <a:hlinkClick r:id="rId3"/>
              </a:rPr>
              <a:t>Assistive Technology Industry Association</a:t>
            </a:r>
            <a:r>
              <a:rPr lang="en-US">
                <a:latin typeface="Helvetica Neue"/>
              </a:rPr>
              <a:t>)</a:t>
            </a:r>
          </a:p>
          <a:p>
            <a:r>
              <a:rPr lang="en-CA">
                <a:latin typeface="Helvetica Neue"/>
              </a:rPr>
              <a:t>Can be low to high tech</a:t>
            </a:r>
            <a:endParaRPr lang="en-CA"/>
          </a:p>
          <a:p>
            <a:r>
              <a:rPr lang="en-CA">
                <a:latin typeface="Helvetica Neue"/>
              </a:rPr>
              <a:t>Can be designed specifically for an individual or very common</a:t>
            </a:r>
            <a:endParaRPr lang="en-CA"/>
          </a:p>
        </p:txBody>
      </p:sp>
    </p:spTree>
    <p:extLst>
      <p:ext uri="{BB962C8B-B14F-4D97-AF65-F5344CB8AC3E}">
        <p14:creationId xmlns:p14="http://schemas.microsoft.com/office/powerpoint/2010/main" val="3815722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64E9-785B-4BA1-840B-31DAACA5C1E1}"/>
              </a:ext>
            </a:extLst>
          </p:cNvPr>
          <p:cNvSpPr>
            <a:spLocks noGrp="1"/>
          </p:cNvSpPr>
          <p:nvPr>
            <p:ph type="title"/>
          </p:nvPr>
        </p:nvSpPr>
        <p:spPr>
          <a:xfrm>
            <a:off x="571500" y="602493"/>
            <a:ext cx="3985902" cy="994173"/>
          </a:xfrm>
        </p:spPr>
        <p:txBody>
          <a:bodyPr vert="horz" lIns="91440" tIns="45720" rIns="91440" bIns="45720" rtlCol="0" anchor="ctr">
            <a:normAutofit/>
          </a:bodyPr>
          <a:lstStyle/>
          <a:p>
            <a:pPr algn="l" defTabSz="914400"/>
            <a:r>
              <a:rPr lang="en-US" sz="4400">
                <a:solidFill>
                  <a:schemeClr val="tx1"/>
                </a:solidFill>
                <a:latin typeface="+mj-lt"/>
                <a:ea typeface="+mj-ea"/>
                <a:cs typeface="+mj-cs"/>
              </a:rPr>
              <a:t>Alt Text</a:t>
            </a:r>
          </a:p>
        </p:txBody>
      </p:sp>
      <p:sp>
        <p:nvSpPr>
          <p:cNvPr id="3" name="Content Placeholder 2">
            <a:extLst>
              <a:ext uri="{FF2B5EF4-FFF2-40B4-BE49-F238E27FC236}">
                <a16:creationId xmlns:a16="http://schemas.microsoft.com/office/drawing/2014/main" id="{9E1C7CFF-3510-4537-844D-D7189F3E71E8}"/>
              </a:ext>
            </a:extLst>
          </p:cNvPr>
          <p:cNvSpPr>
            <a:spLocks noGrp="1"/>
          </p:cNvSpPr>
          <p:nvPr>
            <p:ph idx="1"/>
          </p:nvPr>
        </p:nvSpPr>
        <p:spPr>
          <a:xfrm>
            <a:off x="571500" y="1709263"/>
            <a:ext cx="3985907" cy="2531940"/>
          </a:xfrm>
        </p:spPr>
        <p:txBody>
          <a:bodyPr vert="horz" lIns="91440" tIns="45720" rIns="91440" bIns="45720" rtlCol="0" anchor="t">
            <a:normAutofit/>
          </a:bodyPr>
          <a:lstStyle/>
          <a:p>
            <a:pPr marL="0" indent="0" defTabSz="914400">
              <a:buNone/>
            </a:pPr>
            <a:r>
              <a:rPr lang="en-US" sz="1800">
                <a:latin typeface="+mn-lt"/>
                <a:ea typeface="+mn-ea"/>
                <a:cs typeface="+mn-cs"/>
              </a:rPr>
              <a:t>A short text description of an image that appears in the alt attribute of the image tag.</a:t>
            </a:r>
          </a:p>
          <a:p>
            <a:pPr defTabSz="914400"/>
            <a:r>
              <a:rPr lang="en-US" sz="1800">
                <a:latin typeface="+mn-lt"/>
                <a:ea typeface="+mn-ea"/>
                <a:cs typeface="+mn-cs"/>
              </a:rPr>
              <a:t>Will not appear visually </a:t>
            </a:r>
          </a:p>
          <a:p>
            <a:pPr defTabSz="914400"/>
            <a:r>
              <a:rPr lang="en-US" sz="1800">
                <a:latin typeface="+mn-lt"/>
                <a:ea typeface="+mn-ea"/>
                <a:cs typeface="+mn-cs"/>
              </a:rPr>
              <a:t>Can be accessed by text-to-speech technology (including screen readers)</a:t>
            </a:r>
          </a:p>
          <a:p>
            <a:pPr defTabSz="914400"/>
            <a:r>
              <a:rPr lang="en-US" sz="1800">
                <a:latin typeface="+mn-lt"/>
                <a:ea typeface="+mn-ea"/>
                <a:cs typeface="+mn-cs"/>
              </a:rPr>
              <a:t>Should be less than 125 characters</a:t>
            </a:r>
          </a:p>
          <a:p>
            <a:pPr defTabSz="914400"/>
            <a:r>
              <a:rPr lang="en-US" sz="1800">
                <a:latin typeface="+mn-lt"/>
                <a:ea typeface="+mn-ea"/>
                <a:cs typeface="+mn-cs"/>
              </a:rPr>
              <a:t>Does not need to include “Image of..”</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blind student uses a screen reader and a refreshable braille display to navigate his computer">
            <a:extLst>
              <a:ext uri="{FF2B5EF4-FFF2-40B4-BE49-F238E27FC236}">
                <a16:creationId xmlns:a16="http://schemas.microsoft.com/office/drawing/2014/main" id="{27E9C405-D973-40A7-9549-BD38CEFA502D}"/>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6664" r="21160" b="-2"/>
          <a:stretch/>
        </p:blipFill>
        <p:spPr>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CEE0744A-B318-4545-8315-57CB2F357323}"/>
              </a:ext>
            </a:extLst>
          </p:cNvPr>
          <p:cNvSpPr txBox="1"/>
          <p:nvPr/>
        </p:nvSpPr>
        <p:spPr>
          <a:xfrm>
            <a:off x="6434604" y="4881890"/>
            <a:ext cx="2709396" cy="261610"/>
          </a:xfrm>
          <a:prstGeom prst="rect">
            <a:avLst/>
          </a:prstGeom>
          <a:noFill/>
        </p:spPr>
        <p:txBody>
          <a:bodyPr wrap="none" rtlCol="0">
            <a:spAutoFit/>
          </a:bodyPr>
          <a:lstStyle/>
          <a:p>
            <a:r>
              <a:rPr lang="en-US" sz="1100"/>
              <a:t>“</a:t>
            </a:r>
            <a:r>
              <a:rPr lang="en-US" sz="1100">
                <a:hlinkClick r:id="rId4">
                  <a:extLst>
                    <a:ext uri="{A12FA001-AC4F-418D-AE19-62706E023703}">
                      <ahyp:hlinkClr xmlns:ahyp="http://schemas.microsoft.com/office/drawing/2018/hyperlinkcolor" val="tx"/>
                    </a:ext>
                  </a:extLst>
                </a:hlinkClick>
              </a:rPr>
              <a:t>WFE003: Jacob</a:t>
            </a:r>
            <a:r>
              <a:rPr lang="en-US" sz="1100"/>
              <a:t>” © </a:t>
            </a:r>
            <a:r>
              <a:rPr lang="en-US" sz="1100">
                <a:hlinkClick r:id="rId5">
                  <a:extLst>
                    <a:ext uri="{A12FA001-AC4F-418D-AE19-62706E023703}">
                      <ahyp:hlinkClr xmlns:ahyp="http://schemas.microsoft.com/office/drawing/2018/hyperlinkcolor" val="tx"/>
                    </a:ext>
                  </a:extLst>
                </a:hlinkClick>
              </a:rPr>
              <a:t>Rosenfeld Media</a:t>
            </a:r>
            <a:r>
              <a:rPr lang="en-US" sz="1100"/>
              <a:t>. CC BY</a:t>
            </a:r>
            <a:endParaRPr lang="en-CA" sz="1100"/>
          </a:p>
        </p:txBody>
      </p:sp>
    </p:spTree>
    <p:extLst>
      <p:ext uri="{BB962C8B-B14F-4D97-AF65-F5344CB8AC3E}">
        <p14:creationId xmlns:p14="http://schemas.microsoft.com/office/powerpoint/2010/main" val="306936055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A2EE-99FD-4C43-8CAE-BA03FB335FA5}"/>
              </a:ext>
            </a:extLst>
          </p:cNvPr>
          <p:cNvSpPr>
            <a:spLocks noGrp="1"/>
          </p:cNvSpPr>
          <p:nvPr>
            <p:ph type="title"/>
          </p:nvPr>
        </p:nvSpPr>
        <p:spPr>
          <a:xfrm>
            <a:off x="-1" y="0"/>
            <a:ext cx="3663143" cy="4807444"/>
          </a:xfrm>
        </p:spPr>
        <p:txBody>
          <a:bodyPr/>
          <a:lstStyle/>
          <a:p>
            <a:r>
              <a:rPr lang="en-CA"/>
              <a:t>Surrounding Text or Caption</a:t>
            </a:r>
          </a:p>
        </p:txBody>
      </p:sp>
      <p:pic>
        <p:nvPicPr>
          <p:cNvPr id="8" name="Content Placeholder 7">
            <a:extLst>
              <a:ext uri="{FF2B5EF4-FFF2-40B4-BE49-F238E27FC236}">
                <a16:creationId xmlns:a16="http://schemas.microsoft.com/office/drawing/2014/main" id="{76DB332E-AA35-4D70-93EA-E1B9D4C8B5FB}"/>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557"/>
          <a:stretch/>
        </p:blipFill>
        <p:spPr>
          <a:xfrm>
            <a:off x="5209609" y="161687"/>
            <a:ext cx="2663687" cy="2826319"/>
          </a:xfrm>
        </p:spPr>
      </p:pic>
      <p:sp>
        <p:nvSpPr>
          <p:cNvPr id="4" name="Content Placeholder 3">
            <a:extLst>
              <a:ext uri="{FF2B5EF4-FFF2-40B4-BE49-F238E27FC236}">
                <a16:creationId xmlns:a16="http://schemas.microsoft.com/office/drawing/2014/main" id="{33DAFC1B-0F76-4F67-A336-7EA6E7628A37}"/>
              </a:ext>
            </a:extLst>
          </p:cNvPr>
          <p:cNvSpPr>
            <a:spLocks noGrp="1"/>
          </p:cNvSpPr>
          <p:nvPr>
            <p:ph idx="10"/>
          </p:nvPr>
        </p:nvSpPr>
        <p:spPr>
          <a:xfrm>
            <a:off x="5040642" y="3076375"/>
            <a:ext cx="3001619" cy="1308845"/>
          </a:xfrm>
        </p:spPr>
        <p:txBody>
          <a:bodyPr>
            <a:normAutofit/>
          </a:bodyPr>
          <a:lstStyle/>
          <a:p>
            <a:pPr marL="0" indent="0">
              <a:buNone/>
            </a:pPr>
            <a:r>
              <a:rPr lang="en-CA" sz="1300">
                <a:latin typeface="+mn-lt"/>
              </a:rPr>
              <a:t>Figure 2.3 In 1871, the newcomer population in B.C. was still outnumbered by Aboriginal people who were, nevertheless, being hustled onto reserves and mostly without treaties. A </a:t>
            </a:r>
            <a:r>
              <a:rPr lang="en-US" sz="1300" err="1">
                <a:latin typeface="+mn-lt"/>
              </a:rPr>
              <a:t>Stó:lō</a:t>
            </a:r>
            <a:r>
              <a:rPr lang="en-US" sz="1300">
                <a:latin typeface="+mn-lt"/>
              </a:rPr>
              <a:t> woman, weaving baskets, n.d.</a:t>
            </a:r>
            <a:endParaRPr lang="en-CA" sz="1300">
              <a:latin typeface="+mn-lt"/>
            </a:endParaRPr>
          </a:p>
        </p:txBody>
      </p:sp>
      <p:sp>
        <p:nvSpPr>
          <p:cNvPr id="9" name="TextBox 8">
            <a:extLst>
              <a:ext uri="{FF2B5EF4-FFF2-40B4-BE49-F238E27FC236}">
                <a16:creationId xmlns:a16="http://schemas.microsoft.com/office/drawing/2014/main" id="{DAADCFDC-5F75-478D-8523-4571EBCC1683}"/>
              </a:ext>
            </a:extLst>
          </p:cNvPr>
          <p:cNvSpPr txBox="1"/>
          <p:nvPr/>
        </p:nvSpPr>
        <p:spPr>
          <a:xfrm>
            <a:off x="0" y="4578584"/>
            <a:ext cx="9144000" cy="261610"/>
          </a:xfrm>
          <a:prstGeom prst="rect">
            <a:avLst/>
          </a:prstGeom>
          <a:solidFill>
            <a:schemeClr val="tx1"/>
          </a:solidFill>
        </p:spPr>
        <p:txBody>
          <a:bodyPr wrap="square" rtlCol="0">
            <a:spAutoFit/>
          </a:bodyPr>
          <a:lstStyle/>
          <a:p>
            <a:pPr algn="r"/>
            <a:r>
              <a:rPr lang="en-US" sz="1100">
                <a:solidFill>
                  <a:schemeClr val="bg1"/>
                </a:solidFill>
                <a:hlinkClick r:id="rId4">
                  <a:extLst>
                    <a:ext uri="{A12FA001-AC4F-418D-AE19-62706E023703}">
                      <ahyp:hlinkClr xmlns:ahyp="http://schemas.microsoft.com/office/drawing/2018/hyperlinkcolor" val="tx"/>
                    </a:ext>
                  </a:extLst>
                </a:hlinkClick>
              </a:rPr>
              <a:t>Stó:lō woman with a cedar basket</a:t>
            </a:r>
            <a:r>
              <a:rPr lang="en-US" sz="1100">
                <a:solidFill>
                  <a:schemeClr val="bg1"/>
                </a:solidFill>
              </a:rPr>
              <a:t> by Royal British Columbia Museum (PN996). Public Domain. </a:t>
            </a:r>
            <a:r>
              <a:rPr lang="en-US" sz="1100">
                <a:solidFill>
                  <a:schemeClr val="bg1"/>
                </a:solidFill>
                <a:hlinkClick r:id="rId5">
                  <a:extLst>
                    <a:ext uri="{A12FA001-AC4F-418D-AE19-62706E023703}">
                      <ahyp:hlinkClr xmlns:ahyp="http://schemas.microsoft.com/office/drawing/2018/hyperlinkcolor" val="tx"/>
                    </a:ext>
                  </a:extLst>
                </a:hlinkClick>
              </a:rPr>
              <a:t>Image caption</a:t>
            </a:r>
            <a:r>
              <a:rPr lang="en-US" sz="1100">
                <a:solidFill>
                  <a:schemeClr val="bg1"/>
                </a:solidFill>
              </a:rPr>
              <a:t> © John </a:t>
            </a:r>
            <a:r>
              <a:rPr lang="en-US" sz="1100" err="1">
                <a:solidFill>
                  <a:schemeClr val="bg1"/>
                </a:solidFill>
              </a:rPr>
              <a:t>Belshaw</a:t>
            </a:r>
            <a:r>
              <a:rPr lang="en-US" sz="1100">
                <a:solidFill>
                  <a:schemeClr val="bg1"/>
                </a:solidFill>
              </a:rPr>
              <a:t>. CC BY.</a:t>
            </a:r>
            <a:endParaRPr lang="en-CA" sz="1100">
              <a:solidFill>
                <a:schemeClr val="bg1"/>
              </a:solidFill>
            </a:endParaRPr>
          </a:p>
        </p:txBody>
      </p:sp>
    </p:spTree>
    <p:extLst>
      <p:ext uri="{BB962C8B-B14F-4D97-AF65-F5344CB8AC3E}">
        <p14:creationId xmlns:p14="http://schemas.microsoft.com/office/powerpoint/2010/main" val="37382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08AA-9F8C-493B-8EFC-402CD7950C9B}"/>
              </a:ext>
            </a:extLst>
          </p:cNvPr>
          <p:cNvSpPr>
            <a:spLocks noGrp="1"/>
          </p:cNvSpPr>
          <p:nvPr>
            <p:ph type="title"/>
          </p:nvPr>
        </p:nvSpPr>
        <p:spPr>
          <a:xfrm>
            <a:off x="0" y="-1"/>
            <a:ext cx="3712354" cy="4565469"/>
          </a:xfrm>
          <a:solidFill>
            <a:srgbClr val="1698CA"/>
          </a:solidFill>
        </p:spPr>
        <p:txBody>
          <a:bodyPr/>
          <a:lstStyle/>
          <a:p>
            <a:pPr algn="l"/>
            <a:r>
              <a:rPr lang="en-CA"/>
              <a:t>Long Descriptions for Complex Images</a:t>
            </a:r>
          </a:p>
        </p:txBody>
      </p:sp>
      <p:sp>
        <p:nvSpPr>
          <p:cNvPr id="3" name="Content Placeholder 2">
            <a:extLst>
              <a:ext uri="{FF2B5EF4-FFF2-40B4-BE49-F238E27FC236}">
                <a16:creationId xmlns:a16="http://schemas.microsoft.com/office/drawing/2014/main" id="{B8E3E60D-1C35-4C84-8CFE-FD587022E16C}"/>
              </a:ext>
            </a:extLst>
          </p:cNvPr>
          <p:cNvSpPr>
            <a:spLocks noGrp="1"/>
          </p:cNvSpPr>
          <p:nvPr>
            <p:ph idx="1"/>
          </p:nvPr>
        </p:nvSpPr>
        <p:spPr/>
        <p:txBody>
          <a:bodyPr/>
          <a:lstStyle/>
          <a:p>
            <a:pPr marL="0" indent="0">
              <a:buNone/>
            </a:pPr>
            <a:r>
              <a:rPr lang="en-CA" b="1"/>
              <a:t>Examples</a:t>
            </a:r>
          </a:p>
          <a:p>
            <a:pPr marL="0" indent="0">
              <a:buNone/>
            </a:pPr>
            <a:r>
              <a:rPr lang="en-CA" sz="1800"/>
              <a:t>pie charts, bar carts, line graphs, flow charts, diagrams, illustrations, math graphs, and maps</a:t>
            </a:r>
            <a:endParaRPr lang="en-CA"/>
          </a:p>
          <a:p>
            <a:pPr marL="0" indent="0">
              <a:buNone/>
            </a:pPr>
            <a:endParaRPr lang="en-CA"/>
          </a:p>
        </p:txBody>
      </p:sp>
      <p:pic>
        <p:nvPicPr>
          <p:cNvPr id="10" name="Content Placeholder 9" descr="A diagram of melting and settling processes in a volcanic magma chamber">
            <a:extLst>
              <a:ext uri="{FF2B5EF4-FFF2-40B4-BE49-F238E27FC236}">
                <a16:creationId xmlns:a16="http://schemas.microsoft.com/office/drawing/2014/main" id="{746CB0F3-CDBE-4CB8-971C-217CE81C4D40}"/>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067696" y="1563283"/>
            <a:ext cx="1823308" cy="2027815"/>
          </a:xfrm>
          <a:ln>
            <a:solidFill>
              <a:schemeClr val="tx1"/>
            </a:solidFill>
          </a:ln>
        </p:spPr>
      </p:pic>
      <p:sp>
        <p:nvSpPr>
          <p:cNvPr id="4" name="TextBox 3">
            <a:extLst>
              <a:ext uri="{FF2B5EF4-FFF2-40B4-BE49-F238E27FC236}">
                <a16:creationId xmlns:a16="http://schemas.microsoft.com/office/drawing/2014/main" id="{852BC041-8E41-4BD8-9D0C-FF49011CE1C6}"/>
              </a:ext>
            </a:extLst>
          </p:cNvPr>
          <p:cNvSpPr txBox="1"/>
          <p:nvPr/>
        </p:nvSpPr>
        <p:spPr>
          <a:xfrm>
            <a:off x="0" y="4565468"/>
            <a:ext cx="9144000" cy="307777"/>
          </a:xfrm>
          <a:prstGeom prst="rect">
            <a:avLst/>
          </a:prstGeom>
          <a:solidFill>
            <a:schemeClr val="tx1"/>
          </a:solidFill>
        </p:spPr>
        <p:txBody>
          <a:bodyPr wrap="square" rtlCol="0">
            <a:spAutoFit/>
          </a:bodyPr>
          <a:lstStyle/>
          <a:p>
            <a:pPr algn="r"/>
            <a:r>
              <a:rPr lang="en-CA" sz="1400">
                <a:solidFill>
                  <a:schemeClr val="bg1"/>
                </a:solidFill>
                <a:hlinkClick r:id="rId4">
                  <a:extLst>
                    <a:ext uri="{A12FA001-AC4F-418D-AE19-62706E023703}">
                      <ahyp:hlinkClr xmlns:ahyp="http://schemas.microsoft.com/office/drawing/2018/hyperlinkcolor" val="tx"/>
                    </a:ext>
                  </a:extLst>
                </a:hlinkClick>
              </a:rPr>
              <a:t>Magma Chambers</a:t>
            </a:r>
            <a:r>
              <a:rPr lang="en-CA" sz="1400">
                <a:solidFill>
                  <a:schemeClr val="bg1"/>
                </a:solidFill>
              </a:rPr>
              <a:t>, </a:t>
            </a:r>
            <a:r>
              <a:rPr lang="en-CA" sz="1400">
                <a:solidFill>
                  <a:schemeClr val="bg1"/>
                </a:solidFill>
                <a:hlinkClick r:id="rId5">
                  <a:extLst>
                    <a:ext uri="{A12FA001-AC4F-418D-AE19-62706E023703}">
                      <ahyp:hlinkClr xmlns:ahyp="http://schemas.microsoft.com/office/drawing/2018/hyperlinkcolor" val="tx"/>
                    </a:ext>
                  </a:extLst>
                </a:hlinkClick>
              </a:rPr>
              <a:t>P and S Waves</a:t>
            </a:r>
            <a:r>
              <a:rPr lang="en-CA" sz="1400">
                <a:solidFill>
                  <a:schemeClr val="bg1"/>
                </a:solidFill>
              </a:rPr>
              <a:t>, and </a:t>
            </a:r>
            <a:r>
              <a:rPr lang="en-CA" sz="1400">
                <a:solidFill>
                  <a:schemeClr val="bg1"/>
                </a:solidFill>
                <a:hlinkClick r:id="rId6">
                  <a:extLst>
                    <a:ext uri="{A12FA001-AC4F-418D-AE19-62706E023703}">
                      <ahyp:hlinkClr xmlns:ahyp="http://schemas.microsoft.com/office/drawing/2018/hyperlinkcolor" val="tx"/>
                    </a:ext>
                  </a:extLst>
                </a:hlinkClick>
              </a:rPr>
              <a:t>Volcano Size</a:t>
            </a:r>
            <a:r>
              <a:rPr lang="en-CA" sz="1400">
                <a:solidFill>
                  <a:schemeClr val="bg1"/>
                </a:solidFill>
              </a:rPr>
              <a:t> © Steven Earle. CC BY </a:t>
            </a:r>
          </a:p>
        </p:txBody>
      </p:sp>
      <p:pic>
        <p:nvPicPr>
          <p:cNvPr id="12" name="Picture 11" descr="A diagram illustrating the relative size of three volcanoes">
            <a:extLst>
              <a:ext uri="{FF2B5EF4-FFF2-40B4-BE49-F238E27FC236}">
                <a16:creationId xmlns:a16="http://schemas.microsoft.com/office/drawing/2014/main" id="{DF9BFA7C-7137-484F-AEEE-031A1B2C42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8972" y="3344208"/>
            <a:ext cx="4966233" cy="965118"/>
          </a:xfrm>
          <a:prstGeom prst="rect">
            <a:avLst/>
          </a:prstGeom>
          <a:ln>
            <a:solidFill>
              <a:schemeClr val="tx1"/>
            </a:solidFill>
          </a:ln>
        </p:spPr>
      </p:pic>
      <p:pic>
        <p:nvPicPr>
          <p:cNvPr id="14" name="Picture 13" descr="A chart showing the P-waves and S-waves from a small earthquake that took place near Vancouver Island in 1997">
            <a:extLst>
              <a:ext uri="{FF2B5EF4-FFF2-40B4-BE49-F238E27FC236}">
                <a16:creationId xmlns:a16="http://schemas.microsoft.com/office/drawing/2014/main" id="{6ECCF915-6E2B-418F-A894-7BD5AE19D1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295" y="1777659"/>
            <a:ext cx="3560633" cy="1403545"/>
          </a:xfrm>
          <a:prstGeom prst="rect">
            <a:avLst/>
          </a:prstGeom>
          <a:ln>
            <a:solidFill>
              <a:schemeClr val="tx1"/>
            </a:solidFill>
          </a:ln>
        </p:spPr>
      </p:pic>
    </p:spTree>
    <p:extLst>
      <p:ext uri="{BB962C8B-B14F-4D97-AF65-F5344CB8AC3E}">
        <p14:creationId xmlns:p14="http://schemas.microsoft.com/office/powerpoint/2010/main" val="118071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3C2-477A-4440-88F7-FE81F141177D}"/>
              </a:ext>
            </a:extLst>
          </p:cNvPr>
          <p:cNvSpPr>
            <a:spLocks noGrp="1"/>
          </p:cNvSpPr>
          <p:nvPr>
            <p:ph type="title"/>
          </p:nvPr>
        </p:nvSpPr>
        <p:spPr>
          <a:xfrm>
            <a:off x="-10951" y="-1"/>
            <a:ext cx="3712354" cy="4818185"/>
          </a:xfrm>
        </p:spPr>
        <p:txBody>
          <a:bodyPr/>
          <a:lstStyle/>
          <a:p>
            <a:r>
              <a:rPr lang="en-CA"/>
              <a:t>Symbols</a:t>
            </a:r>
          </a:p>
        </p:txBody>
      </p:sp>
      <p:sp>
        <p:nvSpPr>
          <p:cNvPr id="6" name="Content Placeholder 5">
            <a:extLst>
              <a:ext uri="{FF2B5EF4-FFF2-40B4-BE49-F238E27FC236}">
                <a16:creationId xmlns:a16="http://schemas.microsoft.com/office/drawing/2014/main" id="{95BA3933-73BE-4D2C-A7B7-167A3EE597DB}"/>
              </a:ext>
            </a:extLst>
          </p:cNvPr>
          <p:cNvSpPr>
            <a:spLocks noGrp="1"/>
          </p:cNvSpPr>
          <p:nvPr>
            <p:ph idx="1"/>
          </p:nvPr>
        </p:nvSpPr>
        <p:spPr>
          <a:xfrm>
            <a:off x="4029931" y="268301"/>
            <a:ext cx="4966232" cy="4281580"/>
          </a:xfrm>
        </p:spPr>
        <p:txBody>
          <a:bodyPr>
            <a:normAutofit/>
          </a:bodyPr>
          <a:lstStyle/>
          <a:p>
            <a:pPr marL="0" indent="0">
              <a:buNone/>
            </a:pPr>
            <a:r>
              <a:rPr lang="en-CA" sz="6600">
                <a:latin typeface="Helvetica Neue"/>
              </a:rPr>
              <a:t>x </a:t>
            </a:r>
            <a:r>
              <a:rPr lang="en-CA" sz="4000">
                <a:latin typeface="Helvetica Neue"/>
              </a:rPr>
              <a:t>or</a:t>
            </a:r>
            <a:r>
              <a:rPr lang="en-CA" sz="6600">
                <a:latin typeface="Helvetica Neue"/>
              </a:rPr>
              <a:t> </a:t>
            </a:r>
            <a:r>
              <a:rPr lang="en-CA" sz="6600">
                <a:latin typeface="Helvetica Neue"/>
                <a:cs typeface="Calibri" panose="020F0502020204030204" pitchFamily="34" charset="0"/>
              </a:rPr>
              <a:t>× </a:t>
            </a:r>
            <a:r>
              <a:rPr lang="en-CA" sz="4000">
                <a:latin typeface="Helvetica Neue"/>
                <a:cs typeface="Calibri" panose="020F0502020204030204" pitchFamily="34" charset="0"/>
              </a:rPr>
              <a:t>or</a:t>
            </a:r>
            <a:r>
              <a:rPr lang="en-CA" sz="6600">
                <a:latin typeface="Helvetica Neue"/>
                <a:cs typeface="Calibri" panose="020F0502020204030204" pitchFamily="34" charset="0"/>
              </a:rPr>
              <a:t> </a:t>
            </a:r>
            <a:r>
              <a:rPr lang="en-CA" sz="6600">
                <a:latin typeface="Calibri" panose="020F0502020204030204" pitchFamily="34" charset="0"/>
                <a:cs typeface="Calibri" panose="020F0502020204030204" pitchFamily="34" charset="0"/>
              </a:rPr>
              <a:t>·</a:t>
            </a:r>
            <a:endParaRPr lang="en-CA" sz="6600">
              <a:latin typeface="Helvetica Neue"/>
              <a:cs typeface="Calibri" panose="020F0502020204030204" pitchFamily="34" charset="0"/>
            </a:endParaRPr>
          </a:p>
          <a:p>
            <a:pPr marL="0" indent="0">
              <a:buNone/>
            </a:pPr>
            <a:r>
              <a:rPr lang="en-CA" sz="6600">
                <a:latin typeface="Helvetica Neue"/>
                <a:cs typeface="Calibri" panose="020F0502020204030204" pitchFamily="34" charset="0"/>
              </a:rPr>
              <a:t>- </a:t>
            </a:r>
            <a:r>
              <a:rPr lang="en-CA" sz="4000">
                <a:latin typeface="Helvetica Neue"/>
                <a:cs typeface="Calibri" panose="020F0502020204030204" pitchFamily="34" charset="0"/>
              </a:rPr>
              <a:t>or</a:t>
            </a:r>
            <a:r>
              <a:rPr lang="en-CA" sz="6600">
                <a:latin typeface="Helvetica Neue"/>
                <a:cs typeface="Calibri" panose="020F0502020204030204" pitchFamily="34" charset="0"/>
              </a:rPr>
              <a:t> − </a:t>
            </a:r>
            <a:r>
              <a:rPr lang="en-CA" sz="4000">
                <a:latin typeface="Helvetica Neue"/>
                <a:cs typeface="Calibri" panose="020F0502020204030204" pitchFamily="34" charset="0"/>
              </a:rPr>
              <a:t>or</a:t>
            </a:r>
            <a:r>
              <a:rPr lang="en-CA" sz="6600">
                <a:latin typeface="Helvetica Neue"/>
                <a:cs typeface="Calibri" panose="020F0502020204030204" pitchFamily="34" charset="0"/>
              </a:rPr>
              <a:t> </a:t>
            </a:r>
            <a:r>
              <a:rPr lang="en-CA" sz="6600">
                <a:latin typeface="Calibri" panose="020F0502020204030204" pitchFamily="34" charset="0"/>
                <a:cs typeface="Calibri" panose="020F0502020204030204" pitchFamily="34" charset="0"/>
              </a:rPr>
              <a:t>—</a:t>
            </a:r>
            <a:endParaRPr lang="en-CA" sz="6600">
              <a:latin typeface="Helvetica Neue"/>
              <a:cs typeface="Calibri" panose="020F0502020204030204" pitchFamily="34" charset="0"/>
            </a:endParaRPr>
          </a:p>
          <a:p>
            <a:pPr marL="0" indent="0">
              <a:buNone/>
            </a:pPr>
            <a:r>
              <a:rPr lang="en-CA" sz="6600">
                <a:latin typeface="Helvetica Neue"/>
                <a:cs typeface="Calibri" panose="020F0502020204030204" pitchFamily="34" charset="0"/>
              </a:rPr>
              <a:t>÷ </a:t>
            </a:r>
            <a:r>
              <a:rPr lang="en-CA" sz="4000">
                <a:latin typeface="Helvetica Neue"/>
                <a:cs typeface="Calibri" panose="020F0502020204030204" pitchFamily="34" charset="0"/>
              </a:rPr>
              <a:t>or</a:t>
            </a:r>
            <a:r>
              <a:rPr lang="en-CA" sz="6600">
                <a:latin typeface="Helvetica Neue"/>
                <a:cs typeface="Calibri" panose="020F0502020204030204" pitchFamily="34" charset="0"/>
              </a:rPr>
              <a:t> /</a:t>
            </a:r>
          </a:p>
          <a:p>
            <a:pPr marL="0" indent="0">
              <a:buNone/>
            </a:pPr>
            <a:r>
              <a:rPr lang="en-CA" sz="6600">
                <a:latin typeface="Helvetica Neue"/>
                <a:cs typeface="Calibri" panose="020F0502020204030204" pitchFamily="34" charset="0"/>
              </a:rPr>
              <a:t>½ </a:t>
            </a:r>
            <a:r>
              <a:rPr lang="en-CA" sz="4000">
                <a:latin typeface="Helvetica Neue"/>
                <a:cs typeface="Calibri" panose="020F0502020204030204" pitchFamily="34" charset="0"/>
              </a:rPr>
              <a:t>or</a:t>
            </a:r>
            <a:r>
              <a:rPr lang="en-CA" sz="6600">
                <a:latin typeface="Helvetica Neue"/>
                <a:cs typeface="Calibri" panose="020F0502020204030204" pitchFamily="34" charset="0"/>
              </a:rPr>
              <a:t> 1/2</a:t>
            </a:r>
            <a:endParaRPr lang="en-CA" sz="6600">
              <a:latin typeface="Helvetica Neue"/>
            </a:endParaRPr>
          </a:p>
        </p:txBody>
      </p:sp>
    </p:spTree>
    <p:extLst>
      <p:ext uri="{BB962C8B-B14F-4D97-AF65-F5344CB8AC3E}">
        <p14:creationId xmlns:p14="http://schemas.microsoft.com/office/powerpoint/2010/main" val="132076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3C2-477A-4440-88F7-FE81F141177D}"/>
              </a:ext>
            </a:extLst>
          </p:cNvPr>
          <p:cNvSpPr>
            <a:spLocks noGrp="1"/>
          </p:cNvSpPr>
          <p:nvPr>
            <p:ph type="title"/>
          </p:nvPr>
        </p:nvSpPr>
        <p:spPr/>
        <p:txBody>
          <a:bodyPr>
            <a:normAutofit/>
          </a:bodyPr>
          <a:lstStyle/>
          <a:p>
            <a:r>
              <a:rPr lang="en-CA" sz="3600"/>
              <a:t>Formulas:</a:t>
            </a:r>
            <a:br>
              <a:rPr lang="en-CA" sz="3600"/>
            </a:br>
            <a:r>
              <a:rPr lang="en-CA" sz="3600"/>
              <a:t>MathJax</a:t>
            </a:r>
          </a:p>
        </p:txBody>
      </p:sp>
      <p:sp>
        <p:nvSpPr>
          <p:cNvPr id="6" name="Content Placeholder 5">
            <a:extLst>
              <a:ext uri="{FF2B5EF4-FFF2-40B4-BE49-F238E27FC236}">
                <a16:creationId xmlns:a16="http://schemas.microsoft.com/office/drawing/2014/main" id="{95BA3933-73BE-4D2C-A7B7-167A3EE597DB}"/>
              </a:ext>
            </a:extLst>
          </p:cNvPr>
          <p:cNvSpPr>
            <a:spLocks noGrp="1"/>
          </p:cNvSpPr>
          <p:nvPr>
            <p:ph idx="1"/>
          </p:nvPr>
        </p:nvSpPr>
        <p:spPr>
          <a:xfrm>
            <a:off x="4002554" y="208067"/>
            <a:ext cx="5064790" cy="4281580"/>
          </a:xfrm>
        </p:spPr>
        <p:txBody>
          <a:bodyPr>
            <a:normAutofit/>
          </a:bodyPr>
          <a:lstStyle/>
          <a:p>
            <a:pPr marL="0" indent="0">
              <a:spcBef>
                <a:spcPts val="0"/>
              </a:spcBef>
              <a:spcAft>
                <a:spcPts val="1200"/>
              </a:spcAft>
              <a:buNone/>
            </a:pPr>
            <a:r>
              <a:rPr lang="en-CA" sz="2400" b="1"/>
              <a:t>MathJax</a:t>
            </a:r>
            <a:endParaRPr lang="en-US" sz="2400"/>
          </a:p>
          <a:p>
            <a:pPr marL="0" indent="0">
              <a:spcBef>
                <a:spcPts val="0"/>
              </a:spcBef>
              <a:spcAft>
                <a:spcPts val="1200"/>
              </a:spcAft>
              <a:buNone/>
            </a:pPr>
            <a:r>
              <a:rPr lang="en-US" sz="2400"/>
              <a:t>This a display engine that translates mathematical markup (like MathML or LaTeX) into accessible, high-resolution equations. </a:t>
            </a:r>
          </a:p>
          <a:p>
            <a:pPr marL="0" indent="0">
              <a:spcBef>
                <a:spcPts val="0"/>
              </a:spcBef>
              <a:spcAft>
                <a:spcPts val="1200"/>
              </a:spcAft>
              <a:buNone/>
            </a:pPr>
            <a:endParaRPr lang="en-US" sz="2400"/>
          </a:p>
          <a:p>
            <a:pPr marL="0" indent="0">
              <a:spcBef>
                <a:spcPts val="0"/>
              </a:spcBef>
              <a:spcAft>
                <a:spcPts val="1200"/>
              </a:spcAft>
              <a:buNone/>
            </a:pPr>
            <a:r>
              <a:rPr lang="en-US" sz="2400"/>
              <a:t>This allows the equations to be rendered </a:t>
            </a:r>
            <a:r>
              <a:rPr lang="en-US" sz="2400" b="1"/>
              <a:t>aurally </a:t>
            </a:r>
            <a:r>
              <a:rPr lang="en-US" sz="2400"/>
              <a:t>or</a:t>
            </a:r>
            <a:r>
              <a:rPr lang="en-US" sz="2400" b="1"/>
              <a:t> visually</a:t>
            </a:r>
            <a:r>
              <a:rPr lang="en-US" sz="2400"/>
              <a:t>.</a:t>
            </a:r>
            <a:endParaRPr lang="en-CA" sz="2400"/>
          </a:p>
          <a:p>
            <a:pPr marL="0" indent="0">
              <a:buNone/>
            </a:pPr>
            <a:endParaRPr lang="en-CA">
              <a:latin typeface="Helvetica Neue"/>
            </a:endParaRPr>
          </a:p>
        </p:txBody>
      </p:sp>
      <p:sp>
        <p:nvSpPr>
          <p:cNvPr id="7" name="Text Placeholder 6">
            <a:extLst>
              <a:ext uri="{FF2B5EF4-FFF2-40B4-BE49-F238E27FC236}">
                <a16:creationId xmlns:a16="http://schemas.microsoft.com/office/drawing/2014/main" id="{E1947DE4-94D0-4B40-840C-55C5F96D17BF}"/>
              </a:ext>
            </a:extLst>
          </p:cNvPr>
          <p:cNvSpPr>
            <a:spLocks noGrp="1"/>
          </p:cNvSpPr>
          <p:nvPr>
            <p:ph type="body" sz="quarter" idx="10"/>
          </p:nvPr>
        </p:nvSpPr>
        <p:spPr/>
        <p:txBody>
          <a:bodyPr/>
          <a:lstStyle/>
          <a:p>
            <a:pPr>
              <a:buFont typeface="Wingdings" panose="05000000000000000000" pitchFamily="2" charset="2"/>
              <a:buChar char="q"/>
            </a:pPr>
            <a:r>
              <a:rPr lang="en-US"/>
              <a:t> Formulas have been created using MathML.</a:t>
            </a:r>
          </a:p>
        </p:txBody>
      </p:sp>
    </p:spTree>
    <p:extLst>
      <p:ext uri="{BB962C8B-B14F-4D97-AF65-F5344CB8AC3E}">
        <p14:creationId xmlns:p14="http://schemas.microsoft.com/office/powerpoint/2010/main" val="117704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3C2-477A-4440-88F7-FE81F141177D}"/>
              </a:ext>
            </a:extLst>
          </p:cNvPr>
          <p:cNvSpPr>
            <a:spLocks noGrp="1"/>
          </p:cNvSpPr>
          <p:nvPr>
            <p:ph type="title"/>
          </p:nvPr>
        </p:nvSpPr>
        <p:spPr/>
        <p:txBody>
          <a:bodyPr>
            <a:normAutofit/>
          </a:bodyPr>
          <a:lstStyle/>
          <a:p>
            <a:r>
              <a:rPr lang="en-CA" sz="3200"/>
              <a:t>Formulas:</a:t>
            </a:r>
            <a:br>
              <a:rPr lang="en-CA" sz="3200"/>
            </a:br>
            <a:r>
              <a:rPr lang="en-CA" sz="3200"/>
              <a:t>Images with Alt Text</a:t>
            </a:r>
          </a:p>
        </p:txBody>
      </p:sp>
      <p:pic>
        <p:nvPicPr>
          <p:cNvPr id="8" name="Content Placeholder 7" descr="A math equation">
            <a:extLst>
              <a:ext uri="{FF2B5EF4-FFF2-40B4-BE49-F238E27FC236}">
                <a16:creationId xmlns:a16="http://schemas.microsoft.com/office/drawing/2014/main" id="{F31318A9-A498-4BD0-8A0D-C222DB9ABB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2269" y="567531"/>
            <a:ext cx="2066925" cy="1552575"/>
          </a:xfrm>
        </p:spPr>
      </p:pic>
      <p:sp>
        <p:nvSpPr>
          <p:cNvPr id="7" name="Text Placeholder 6">
            <a:extLst>
              <a:ext uri="{FF2B5EF4-FFF2-40B4-BE49-F238E27FC236}">
                <a16:creationId xmlns:a16="http://schemas.microsoft.com/office/drawing/2014/main" id="{E1947DE4-94D0-4B40-840C-55C5F96D17BF}"/>
              </a:ext>
            </a:extLst>
          </p:cNvPr>
          <p:cNvSpPr>
            <a:spLocks noGrp="1"/>
          </p:cNvSpPr>
          <p:nvPr>
            <p:ph type="body" sz="quarter" idx="10"/>
          </p:nvPr>
        </p:nvSpPr>
        <p:spPr/>
        <p:txBody>
          <a:bodyPr/>
          <a:lstStyle/>
          <a:p>
            <a:pPr>
              <a:buFont typeface="Wingdings" panose="05000000000000000000" pitchFamily="2" charset="2"/>
              <a:buChar char="q"/>
            </a:pPr>
            <a:r>
              <a:rPr lang="en-US"/>
              <a:t> Formulas are images with alternative text descriptions if MathML is not an option.</a:t>
            </a:r>
          </a:p>
        </p:txBody>
      </p:sp>
      <p:sp>
        <p:nvSpPr>
          <p:cNvPr id="3" name="Content Placeholder 2">
            <a:extLst>
              <a:ext uri="{FF2B5EF4-FFF2-40B4-BE49-F238E27FC236}">
                <a16:creationId xmlns:a16="http://schemas.microsoft.com/office/drawing/2014/main" id="{9977E147-CC0B-4921-BFE4-CAB4BACFFC26}"/>
              </a:ext>
            </a:extLst>
          </p:cNvPr>
          <p:cNvSpPr>
            <a:spLocks noGrp="1"/>
          </p:cNvSpPr>
          <p:nvPr>
            <p:ph idx="11"/>
          </p:nvPr>
        </p:nvSpPr>
        <p:spPr/>
        <p:txBody>
          <a:bodyPr/>
          <a:lstStyle/>
          <a:p>
            <a:pPr marL="0" indent="0">
              <a:buNone/>
            </a:pPr>
            <a:r>
              <a:rPr lang="en-CA"/>
              <a:t>Alternative Text:</a:t>
            </a:r>
          </a:p>
          <a:p>
            <a:pPr marL="0" indent="0">
              <a:buNone/>
            </a:pPr>
            <a:r>
              <a:rPr lang="en-US"/>
              <a:t>m equals begin fraction m sub 0 over begin square root 1 minus begin fraction v sup 2 over c sup 2 end fraction end square root end fraction</a:t>
            </a:r>
            <a:endParaRPr lang="en-CA"/>
          </a:p>
        </p:txBody>
      </p:sp>
    </p:spTree>
    <p:extLst>
      <p:ext uri="{BB962C8B-B14F-4D97-AF65-F5344CB8AC3E}">
        <p14:creationId xmlns:p14="http://schemas.microsoft.com/office/powerpoint/2010/main" val="4264520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279C2-9F00-4899-9DEC-1D70BEB95B48}"/>
              </a:ext>
            </a:extLst>
          </p:cNvPr>
          <p:cNvSpPr>
            <a:spLocks noGrp="1"/>
          </p:cNvSpPr>
          <p:nvPr>
            <p:ph type="title"/>
          </p:nvPr>
        </p:nvSpPr>
        <p:spPr>
          <a:xfrm>
            <a:off x="-6774" y="-69669"/>
            <a:ext cx="3712354" cy="2549101"/>
          </a:xfrm>
        </p:spPr>
        <p:txBody>
          <a:bodyPr/>
          <a:lstStyle/>
          <a:p>
            <a:r>
              <a:rPr lang="en-CA"/>
              <a:t>WAVE</a:t>
            </a:r>
            <a:br>
              <a:rPr lang="en-CA"/>
            </a:br>
            <a:r>
              <a:rPr lang="en-CA" sz="2400"/>
              <a:t>(Web Accessibility Evaluation Tool)</a:t>
            </a:r>
            <a:endParaRPr lang="en-CA"/>
          </a:p>
        </p:txBody>
      </p:sp>
      <p:pic>
        <p:nvPicPr>
          <p:cNvPr id="9" name="Content Placeholder 8">
            <a:extLst>
              <a:ext uri="{FF2B5EF4-FFF2-40B4-BE49-F238E27FC236}">
                <a16:creationId xmlns:a16="http://schemas.microsoft.com/office/drawing/2014/main" id="{8739A181-78AE-4273-9245-C8F2E58E7DA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2088" y="1277758"/>
            <a:ext cx="4967287" cy="2141897"/>
          </a:xfrm>
          <a:ln>
            <a:solidFill>
              <a:schemeClr val="tx1"/>
            </a:solidFill>
          </a:ln>
        </p:spPr>
      </p:pic>
      <p:sp>
        <p:nvSpPr>
          <p:cNvPr id="11" name="Text Placeholder 10">
            <a:extLst>
              <a:ext uri="{FF2B5EF4-FFF2-40B4-BE49-F238E27FC236}">
                <a16:creationId xmlns:a16="http://schemas.microsoft.com/office/drawing/2014/main" id="{9DBEFA41-9A91-4955-9FBA-8233EC709831}"/>
              </a:ext>
            </a:extLst>
          </p:cNvPr>
          <p:cNvSpPr>
            <a:spLocks noGrp="1"/>
          </p:cNvSpPr>
          <p:nvPr>
            <p:ph type="body" sz="quarter" idx="10"/>
          </p:nvPr>
        </p:nvSpPr>
        <p:spPr>
          <a:xfrm>
            <a:off x="-6774" y="2479432"/>
            <a:ext cx="3719128" cy="2349743"/>
          </a:xfrm>
        </p:spPr>
        <p:txBody>
          <a:bodyPr/>
          <a:lstStyle/>
          <a:p>
            <a:pPr marL="0" indent="0">
              <a:buNone/>
            </a:pPr>
            <a:endParaRPr lang="en-CA"/>
          </a:p>
          <a:p>
            <a:pPr marL="0" indent="0">
              <a:buNone/>
            </a:pPr>
            <a:endParaRPr lang="en-CA"/>
          </a:p>
          <a:p>
            <a:pPr marL="0" indent="0" algn="ctr">
              <a:buNone/>
            </a:pPr>
            <a:r>
              <a:rPr lang="en-CA"/>
              <a:t>https://wave.webaim.org/</a:t>
            </a:r>
          </a:p>
        </p:txBody>
      </p:sp>
    </p:spTree>
    <p:extLst>
      <p:ext uri="{BB962C8B-B14F-4D97-AF65-F5344CB8AC3E}">
        <p14:creationId xmlns:p14="http://schemas.microsoft.com/office/powerpoint/2010/main" val="3951143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1FEAC8-6F0A-4D7A-AD73-1D5126C1E7C8}"/>
              </a:ext>
            </a:extLst>
          </p:cNvPr>
          <p:cNvSpPr>
            <a:spLocks noGrp="1"/>
          </p:cNvSpPr>
          <p:nvPr>
            <p:ph type="title"/>
          </p:nvPr>
        </p:nvSpPr>
        <p:spPr>
          <a:xfrm>
            <a:off x="0" y="0"/>
            <a:ext cx="2715491" cy="4807444"/>
          </a:xfrm>
        </p:spPr>
        <p:txBody>
          <a:bodyPr>
            <a:normAutofit/>
          </a:bodyPr>
          <a:lstStyle/>
          <a:p>
            <a:r>
              <a:rPr lang="en-CA"/>
              <a:t>Accessibility Checklists</a:t>
            </a:r>
          </a:p>
        </p:txBody>
      </p:sp>
      <p:sp>
        <p:nvSpPr>
          <p:cNvPr id="7" name="Content Placeholder 6">
            <a:extLst>
              <a:ext uri="{FF2B5EF4-FFF2-40B4-BE49-F238E27FC236}">
                <a16:creationId xmlns:a16="http://schemas.microsoft.com/office/drawing/2014/main" id="{4AD57142-5BF9-45B0-95C4-EDBDD418D1A4}"/>
              </a:ext>
            </a:extLst>
          </p:cNvPr>
          <p:cNvSpPr>
            <a:spLocks noGrp="1"/>
          </p:cNvSpPr>
          <p:nvPr>
            <p:ph idx="1"/>
          </p:nvPr>
        </p:nvSpPr>
        <p:spPr>
          <a:xfrm>
            <a:off x="2909455" y="208068"/>
            <a:ext cx="6059331" cy="1523750"/>
          </a:xfrm>
        </p:spPr>
        <p:txBody>
          <a:bodyPr>
            <a:normAutofit fontScale="92500" lnSpcReduction="10000"/>
          </a:bodyPr>
          <a:lstStyle/>
          <a:p>
            <a:pPr marL="0" indent="0">
              <a:buNone/>
            </a:pPr>
            <a:r>
              <a:rPr lang="en-CA" b="1"/>
              <a:t>Strengths</a:t>
            </a:r>
          </a:p>
          <a:p>
            <a:r>
              <a:rPr lang="en-CA"/>
              <a:t>Easy to understand and follow</a:t>
            </a:r>
          </a:p>
          <a:p>
            <a:r>
              <a:rPr lang="en-CA"/>
              <a:t>Highlight the most important technical considerations to make sure students with disabilities can access the material</a:t>
            </a:r>
          </a:p>
        </p:txBody>
      </p:sp>
      <p:sp>
        <p:nvSpPr>
          <p:cNvPr id="6" name="Content Placeholder 5">
            <a:extLst>
              <a:ext uri="{FF2B5EF4-FFF2-40B4-BE49-F238E27FC236}">
                <a16:creationId xmlns:a16="http://schemas.microsoft.com/office/drawing/2014/main" id="{7D29A2D1-18BE-4F13-95D0-CA615074A61A}"/>
              </a:ext>
            </a:extLst>
          </p:cNvPr>
          <p:cNvSpPr>
            <a:spLocks noGrp="1"/>
          </p:cNvSpPr>
          <p:nvPr>
            <p:ph idx="10"/>
          </p:nvPr>
        </p:nvSpPr>
        <p:spPr>
          <a:xfrm>
            <a:off x="2909455" y="1808017"/>
            <a:ext cx="6059331" cy="2834739"/>
          </a:xfrm>
        </p:spPr>
        <p:txBody>
          <a:bodyPr>
            <a:normAutofit fontScale="92500"/>
          </a:bodyPr>
          <a:lstStyle/>
          <a:p>
            <a:pPr marL="0" indent="0">
              <a:buNone/>
            </a:pPr>
            <a:r>
              <a:rPr lang="en-CA" b="1"/>
              <a:t>Weaknesses</a:t>
            </a:r>
          </a:p>
          <a:p>
            <a:r>
              <a:rPr lang="en-CA"/>
              <a:t>Accessibility as something that we can go back and fix later</a:t>
            </a:r>
          </a:p>
          <a:p>
            <a:r>
              <a:rPr lang="en-CA"/>
              <a:t>Do not ensure good design</a:t>
            </a:r>
          </a:p>
          <a:p>
            <a:r>
              <a:rPr lang="en-CA"/>
              <a:t>Do not account for the multiple formats of OER</a:t>
            </a:r>
          </a:p>
          <a:p>
            <a:r>
              <a:rPr lang="en-CA"/>
              <a:t>Students face challenges not addressed in standard accessibility checklists</a:t>
            </a:r>
          </a:p>
          <a:p>
            <a:r>
              <a:rPr lang="en-CA"/>
              <a:t>Does not ensure equal access to learning outcomes</a:t>
            </a:r>
          </a:p>
        </p:txBody>
      </p:sp>
    </p:spTree>
    <p:extLst>
      <p:ext uri="{BB962C8B-B14F-4D97-AF65-F5344CB8AC3E}">
        <p14:creationId xmlns:p14="http://schemas.microsoft.com/office/powerpoint/2010/main" val="12934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9C79-CB9A-49C6-8C85-EF3B703459E6}"/>
              </a:ext>
            </a:extLst>
          </p:cNvPr>
          <p:cNvSpPr>
            <a:spLocks noGrp="1"/>
          </p:cNvSpPr>
          <p:nvPr>
            <p:ph type="title"/>
          </p:nvPr>
        </p:nvSpPr>
        <p:spPr>
          <a:xfrm>
            <a:off x="3969326" y="273844"/>
            <a:ext cx="4546023" cy="994172"/>
          </a:xfrm>
        </p:spPr>
        <p:txBody>
          <a:bodyPr/>
          <a:lstStyle/>
          <a:p>
            <a:pPr algn="ctr"/>
            <a:r>
              <a:rPr lang="en-CA"/>
              <a:t>Accessibility Toolkit</a:t>
            </a:r>
          </a:p>
        </p:txBody>
      </p:sp>
      <p:pic>
        <p:nvPicPr>
          <p:cNvPr id="6" name="Content Placeholder 5">
            <a:extLst>
              <a:ext uri="{FF2B5EF4-FFF2-40B4-BE49-F238E27FC236}">
                <a16:creationId xmlns:a16="http://schemas.microsoft.com/office/drawing/2014/main" id="{BF0229CA-1019-4D8F-8126-BC823F25EDA2}"/>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4291" y="568807"/>
            <a:ext cx="2980182" cy="3857163"/>
          </a:xfrm>
          <a:ln>
            <a:solidFill>
              <a:schemeClr val="tx1"/>
            </a:solidFill>
          </a:ln>
        </p:spPr>
      </p:pic>
      <p:sp>
        <p:nvSpPr>
          <p:cNvPr id="4" name="Content Placeholder 3">
            <a:extLst>
              <a:ext uri="{FF2B5EF4-FFF2-40B4-BE49-F238E27FC236}">
                <a16:creationId xmlns:a16="http://schemas.microsoft.com/office/drawing/2014/main" id="{DB4313E5-E41D-4BB1-AFF5-9196F7FFF610}"/>
              </a:ext>
            </a:extLst>
          </p:cNvPr>
          <p:cNvSpPr>
            <a:spLocks noGrp="1"/>
          </p:cNvSpPr>
          <p:nvPr>
            <p:ph sz="half" idx="2"/>
          </p:nvPr>
        </p:nvSpPr>
        <p:spPr>
          <a:xfrm>
            <a:off x="3969326" y="1369219"/>
            <a:ext cx="4966856" cy="3263504"/>
          </a:xfrm>
        </p:spPr>
        <p:txBody>
          <a:bodyPr>
            <a:normAutofit/>
          </a:bodyPr>
          <a:lstStyle/>
          <a:p>
            <a:pPr marL="0" indent="0" algn="ctr">
              <a:buNone/>
            </a:pPr>
            <a:r>
              <a:rPr lang="en-CA" sz="2000">
                <a:hlinkClick r:id="rId4"/>
              </a:rPr>
              <a:t>https://opentextbc.ca/accessibilitytoolkit</a:t>
            </a:r>
            <a:endParaRPr lang="en-CA" sz="2000"/>
          </a:p>
          <a:p>
            <a:pPr marL="0" indent="0">
              <a:buNone/>
            </a:pPr>
            <a:endParaRPr lang="en-CA" sz="2400"/>
          </a:p>
          <a:p>
            <a:r>
              <a:rPr lang="en-CA" sz="2400"/>
              <a:t>Information about how to create accessible educational resources</a:t>
            </a:r>
          </a:p>
          <a:p>
            <a:r>
              <a:rPr lang="en-CA" sz="2400"/>
              <a:t>Accessibility checklists</a:t>
            </a:r>
          </a:p>
          <a:p>
            <a:r>
              <a:rPr lang="en-CA" sz="2400"/>
              <a:t>Activities</a:t>
            </a:r>
          </a:p>
          <a:p>
            <a:r>
              <a:rPr lang="en-CA" sz="2400"/>
              <a:t>Webinars on Inclusive Design</a:t>
            </a:r>
          </a:p>
        </p:txBody>
      </p:sp>
      <p:sp>
        <p:nvSpPr>
          <p:cNvPr id="7" name="TextBox 6">
            <a:extLst>
              <a:ext uri="{FF2B5EF4-FFF2-40B4-BE49-F238E27FC236}">
                <a16:creationId xmlns:a16="http://schemas.microsoft.com/office/drawing/2014/main" id="{DCD599AA-F278-46A0-BEC8-E631DCBD31C6}"/>
              </a:ext>
            </a:extLst>
          </p:cNvPr>
          <p:cNvSpPr txBox="1"/>
          <p:nvPr/>
        </p:nvSpPr>
        <p:spPr>
          <a:xfrm>
            <a:off x="0" y="4574693"/>
            <a:ext cx="9144000" cy="276999"/>
          </a:xfrm>
          <a:prstGeom prst="rect">
            <a:avLst/>
          </a:prstGeom>
          <a:solidFill>
            <a:schemeClr val="tx1"/>
          </a:solidFill>
        </p:spPr>
        <p:txBody>
          <a:bodyPr wrap="square" rtlCol="0">
            <a:spAutoFit/>
          </a:bodyPr>
          <a:lstStyle/>
          <a:p>
            <a:r>
              <a:rPr lang="en-CA" sz="1200">
                <a:solidFill>
                  <a:schemeClr val="bg1"/>
                </a:solidFill>
              </a:rPr>
              <a:t>Accessibility Toolkit cover © </a:t>
            </a:r>
            <a:r>
              <a:rPr lang="en-CA" sz="1200" err="1">
                <a:solidFill>
                  <a:schemeClr val="bg1"/>
                </a:solidFill>
              </a:rPr>
              <a:t>BCcampus</a:t>
            </a:r>
            <a:r>
              <a:rPr lang="en-CA" sz="1200">
                <a:solidFill>
                  <a:schemeClr val="bg1"/>
                </a:solidFill>
              </a:rPr>
              <a:t>. CC BY</a:t>
            </a:r>
          </a:p>
        </p:txBody>
      </p:sp>
    </p:spTree>
    <p:extLst>
      <p:ext uri="{BB962C8B-B14F-4D97-AF65-F5344CB8AC3E}">
        <p14:creationId xmlns:p14="http://schemas.microsoft.com/office/powerpoint/2010/main" val="3571399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DD0D-3B52-41E3-9BD5-8325226AA44A}"/>
              </a:ext>
            </a:extLst>
          </p:cNvPr>
          <p:cNvSpPr>
            <a:spLocks noGrp="1"/>
          </p:cNvSpPr>
          <p:nvPr>
            <p:ph type="ctrTitle"/>
          </p:nvPr>
        </p:nvSpPr>
        <p:spPr>
          <a:xfrm>
            <a:off x="398173" y="757129"/>
            <a:ext cx="4791893" cy="2121538"/>
          </a:xfrm>
        </p:spPr>
        <p:txBody>
          <a:bodyPr/>
          <a:lstStyle/>
          <a:p>
            <a:pPr algn="ctr"/>
            <a:r>
              <a:rPr lang="en-CA"/>
              <a:t>Questions?</a:t>
            </a:r>
            <a:endParaRPr lang="en-US"/>
          </a:p>
        </p:txBody>
      </p:sp>
    </p:spTree>
    <p:extLst>
      <p:ext uri="{BB962C8B-B14F-4D97-AF65-F5344CB8AC3E}">
        <p14:creationId xmlns:p14="http://schemas.microsoft.com/office/powerpoint/2010/main" val="208248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675-8843-4962-AF62-8C7A4F327DA2}"/>
              </a:ext>
            </a:extLst>
          </p:cNvPr>
          <p:cNvSpPr>
            <a:spLocks noGrp="1"/>
          </p:cNvSpPr>
          <p:nvPr>
            <p:ph type="title"/>
          </p:nvPr>
        </p:nvSpPr>
        <p:spPr/>
        <p:txBody>
          <a:bodyPr/>
          <a:lstStyle/>
          <a:p>
            <a:r>
              <a:rPr lang="en-US">
                <a:latin typeface="Helvetica Neue"/>
              </a:rPr>
              <a:t>Screen readers</a:t>
            </a:r>
            <a:endParaRPr lang="en-US"/>
          </a:p>
        </p:txBody>
      </p:sp>
      <p:sp>
        <p:nvSpPr>
          <p:cNvPr id="3" name="Content Placeholder 2">
            <a:extLst>
              <a:ext uri="{FF2B5EF4-FFF2-40B4-BE49-F238E27FC236}">
                <a16:creationId xmlns:a16="http://schemas.microsoft.com/office/drawing/2014/main" id="{B0B61D37-AADC-4366-9249-9BB1A47969BA}"/>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a:latin typeface="Helvetica Neue"/>
              </a:rPr>
              <a:t>Screen readers will read aloud content on the screen, including structure and navigational elements, and allow someone to navigate using only their keyboard.</a:t>
            </a:r>
            <a:endParaRPr lang="en-US"/>
          </a:p>
          <a:p>
            <a:pPr marL="0" indent="0">
              <a:buNone/>
            </a:pPr>
            <a:endParaRPr lang="en-US"/>
          </a:p>
          <a:p>
            <a:pPr marL="0" indent="0">
              <a:buNone/>
            </a:pPr>
            <a:r>
              <a:rPr lang="en-US">
                <a:latin typeface="Helvetica Neue"/>
              </a:rPr>
              <a:t>Examples: NVDA, JAWS, </a:t>
            </a:r>
            <a:r>
              <a:rPr lang="en-US" err="1">
                <a:latin typeface="Helvetica Neue"/>
              </a:rPr>
              <a:t>VoiceOver</a:t>
            </a:r>
            <a:endParaRPr lang="en-US" err="1"/>
          </a:p>
        </p:txBody>
      </p:sp>
      <p:pic>
        <p:nvPicPr>
          <p:cNvPr id="7" name="Picture 7" descr="A person is sitting on the floor of their living room with their legs outstretched. The person is wearing headphones and sunglasses, and on their outstretched legs is an open laptop with a document on screen.">
            <a:extLst>
              <a:ext uri="{FF2B5EF4-FFF2-40B4-BE49-F238E27FC236}">
                <a16:creationId xmlns:a16="http://schemas.microsoft.com/office/drawing/2014/main" id="{A0E5454D-D74D-48AF-9B20-F7336C9AFC7F}"/>
              </a:ext>
            </a:extLst>
          </p:cNvPr>
          <p:cNvPicPr>
            <a:picLocks noGrp="1" noChangeAspect="1"/>
          </p:cNvPicPr>
          <p:nvPr>
            <p:ph sz="half" idx="2"/>
          </p:nvPr>
        </p:nvPicPr>
        <p:blipFill>
          <a:blip r:embed="rId3"/>
          <a:stretch>
            <a:fillRect/>
          </a:stretch>
        </p:blipFill>
        <p:spPr>
          <a:xfrm>
            <a:off x="4599071" y="1371460"/>
            <a:ext cx="3886200" cy="2597285"/>
          </a:xfrm>
        </p:spPr>
      </p:pic>
      <p:sp>
        <p:nvSpPr>
          <p:cNvPr id="8" name="TextBox 7">
            <a:extLst>
              <a:ext uri="{FF2B5EF4-FFF2-40B4-BE49-F238E27FC236}">
                <a16:creationId xmlns:a16="http://schemas.microsoft.com/office/drawing/2014/main" id="{7FA47CA8-3179-4F74-8BAC-C3C37B8F36C1}"/>
              </a:ext>
            </a:extLst>
          </p:cNvPr>
          <p:cNvSpPr txBox="1"/>
          <p:nvPr/>
        </p:nvSpPr>
        <p:spPr>
          <a:xfrm>
            <a:off x="3160295" y="4438650"/>
            <a:ext cx="60418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t>
            </a:r>
            <a:r>
              <a:rPr lang="en-US" sz="1600">
                <a:hlinkClick r:id="rId4"/>
              </a:rPr>
              <a:t>Blind student working on laptop</a:t>
            </a:r>
            <a:r>
              <a:rPr lang="en-US" sz="1600"/>
              <a:t>" by </a:t>
            </a:r>
            <a:r>
              <a:rPr lang="en-US" sz="1600">
                <a:hlinkClick r:id="rId5"/>
              </a:rPr>
              <a:t>Access Matters</a:t>
            </a:r>
            <a:r>
              <a:rPr lang="en-US" sz="1600"/>
              <a:t>. </a:t>
            </a:r>
            <a:r>
              <a:rPr lang="en-US" sz="1600">
                <a:hlinkClick r:id="rId6"/>
              </a:rPr>
              <a:t>CC BY-NC-SA 2.0</a:t>
            </a:r>
            <a:r>
              <a:rPr lang="en-US" sz="1600"/>
              <a:t>.</a:t>
            </a:r>
            <a:endParaRPr lang="en-US" sz="1600">
              <a:cs typeface="Calibri"/>
            </a:endParaRPr>
          </a:p>
        </p:txBody>
      </p:sp>
    </p:spTree>
    <p:extLst>
      <p:ext uri="{BB962C8B-B14F-4D97-AF65-F5344CB8AC3E}">
        <p14:creationId xmlns:p14="http://schemas.microsoft.com/office/powerpoint/2010/main" val="95539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60BC6-547F-4AA9-AA60-2034ACDB4464}"/>
              </a:ext>
            </a:extLst>
          </p:cNvPr>
          <p:cNvSpPr>
            <a:spLocks noGrp="1"/>
          </p:cNvSpPr>
          <p:nvPr>
            <p:ph type="title"/>
          </p:nvPr>
        </p:nvSpPr>
        <p:spPr/>
        <p:txBody>
          <a:bodyPr/>
          <a:lstStyle/>
          <a:p>
            <a:r>
              <a:rPr lang="en-US">
                <a:latin typeface="Helvetica Neue"/>
              </a:rPr>
              <a:t>Text-to-speech</a:t>
            </a:r>
            <a:endParaRPr lang="en-US"/>
          </a:p>
        </p:txBody>
      </p:sp>
      <p:sp>
        <p:nvSpPr>
          <p:cNvPr id="3" name="Content Placeholder 2">
            <a:extLst>
              <a:ext uri="{FF2B5EF4-FFF2-40B4-BE49-F238E27FC236}">
                <a16:creationId xmlns:a16="http://schemas.microsoft.com/office/drawing/2014/main" id="{D6C4EBCC-16D6-48D5-860F-9BC9CEACD95D}"/>
              </a:ext>
            </a:extLst>
          </p:cNvPr>
          <p:cNvSpPr>
            <a:spLocks noGrp="1"/>
          </p:cNvSpPr>
          <p:nvPr>
            <p:ph sz="half" idx="1"/>
          </p:nvPr>
        </p:nvSpPr>
        <p:spPr/>
        <p:txBody>
          <a:bodyPr vert="horz" lIns="91440" tIns="45720" rIns="91440" bIns="45720" rtlCol="0" anchor="t">
            <a:normAutofit/>
          </a:bodyPr>
          <a:lstStyle/>
          <a:p>
            <a:pPr marL="0" indent="0">
              <a:buNone/>
            </a:pPr>
            <a:r>
              <a:rPr lang="en-US">
                <a:latin typeface="Helvetica Neue"/>
              </a:rPr>
              <a:t>Technology that will read text aloud.</a:t>
            </a:r>
          </a:p>
          <a:p>
            <a:pPr marL="0" indent="0">
              <a:buNone/>
            </a:pPr>
            <a:endParaRPr lang="en-US"/>
          </a:p>
          <a:p>
            <a:pPr marL="0" indent="0">
              <a:buNone/>
            </a:pPr>
            <a:r>
              <a:rPr lang="en-US">
                <a:latin typeface="Helvetica Neue"/>
              </a:rPr>
              <a:t>Available as separate software, but also built into many tools like Adobe Reader, Microsoft Word, and internet browsers.</a:t>
            </a:r>
            <a:endParaRPr lang="en-US"/>
          </a:p>
          <a:p>
            <a:pPr marL="0" indent="0">
              <a:buNone/>
            </a:pPr>
            <a:endParaRPr lang="en-US"/>
          </a:p>
          <a:p>
            <a:pPr marL="0" indent="0">
              <a:buNone/>
            </a:pPr>
            <a:endParaRPr lang="en-US"/>
          </a:p>
        </p:txBody>
      </p:sp>
      <p:pic>
        <p:nvPicPr>
          <p:cNvPr id="8" name="Picture 8">
            <a:extLst>
              <a:ext uri="{FF2B5EF4-FFF2-40B4-BE49-F238E27FC236}">
                <a16:creationId xmlns:a16="http://schemas.microsoft.com/office/drawing/2014/main" id="{B043D234-F77C-4B97-8002-6A182A82FCE3}"/>
              </a:ext>
            </a:extLst>
          </p:cNvPr>
          <p:cNvPicPr>
            <a:picLocks noGrp="1" noChangeAspect="1"/>
          </p:cNvPicPr>
          <p:nvPr>
            <p:ph sz="half" idx="2"/>
          </p:nvPr>
        </p:nvPicPr>
        <p:blipFill rotWithShape="1">
          <a:blip r:embed="rId3"/>
          <a:srcRect r="307" b="15644"/>
          <a:stretch/>
        </p:blipFill>
        <p:spPr>
          <a:xfrm>
            <a:off x="4990630" y="817772"/>
            <a:ext cx="4155863" cy="3514959"/>
          </a:xfrm>
        </p:spPr>
      </p:pic>
      <p:sp>
        <p:nvSpPr>
          <p:cNvPr id="5" name="TextBox 4">
            <a:extLst>
              <a:ext uri="{FF2B5EF4-FFF2-40B4-BE49-F238E27FC236}">
                <a16:creationId xmlns:a16="http://schemas.microsoft.com/office/drawing/2014/main" id="{2D0FE845-3974-4884-842C-FB7F15B58EB3}"/>
              </a:ext>
            </a:extLst>
          </p:cNvPr>
          <p:cNvSpPr txBox="1"/>
          <p:nvPr/>
        </p:nvSpPr>
        <p:spPr>
          <a:xfrm>
            <a:off x="4303296" y="4408571"/>
            <a:ext cx="4898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r>
              <a:rPr lang="en-US">
                <a:hlinkClick r:id="rId4"/>
              </a:rPr>
              <a:t>Text to speech</a:t>
            </a:r>
            <a:r>
              <a:rPr lang="en-US"/>
              <a:t>" icon by </a:t>
            </a:r>
            <a:r>
              <a:rPr lang="en-US">
                <a:ea typeface="+mn-lt"/>
                <a:cs typeface="+mn-lt"/>
                <a:hlinkClick r:id="rId5"/>
              </a:rPr>
              <a:t>Trevor Dsouza</a:t>
            </a:r>
            <a:r>
              <a:rPr lang="en-US">
                <a:ea typeface="+mn-lt"/>
                <a:cs typeface="+mn-lt"/>
              </a:rPr>
              <a:t>. </a:t>
            </a:r>
            <a:r>
              <a:rPr lang="en-US">
                <a:ea typeface="+mn-lt"/>
                <a:cs typeface="+mn-lt"/>
                <a:hlinkClick r:id="rId6"/>
              </a:rPr>
              <a:t>CC BY 3.0</a:t>
            </a:r>
            <a:r>
              <a:rPr lang="en-US">
                <a:ea typeface="+mn-lt"/>
                <a:cs typeface="+mn-lt"/>
              </a:rPr>
              <a:t>.</a:t>
            </a:r>
            <a:endParaRPr lang="en-US"/>
          </a:p>
        </p:txBody>
      </p:sp>
    </p:spTree>
    <p:extLst>
      <p:ext uri="{BB962C8B-B14F-4D97-AF65-F5344CB8AC3E}">
        <p14:creationId xmlns:p14="http://schemas.microsoft.com/office/powerpoint/2010/main" val="288980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8F54-2D29-4279-BDA0-71DB5A1278F2}"/>
              </a:ext>
            </a:extLst>
          </p:cNvPr>
          <p:cNvSpPr>
            <a:spLocks noGrp="1"/>
          </p:cNvSpPr>
          <p:nvPr>
            <p:ph type="title"/>
          </p:nvPr>
        </p:nvSpPr>
        <p:spPr/>
        <p:txBody>
          <a:bodyPr/>
          <a:lstStyle/>
          <a:p>
            <a:r>
              <a:rPr lang="en-US">
                <a:latin typeface="Helvetica Neue"/>
              </a:rPr>
              <a:t>Zoom text</a:t>
            </a:r>
            <a:endParaRPr lang="en-US"/>
          </a:p>
        </p:txBody>
      </p:sp>
      <p:sp>
        <p:nvSpPr>
          <p:cNvPr id="3" name="Content Placeholder 2">
            <a:extLst>
              <a:ext uri="{FF2B5EF4-FFF2-40B4-BE49-F238E27FC236}">
                <a16:creationId xmlns:a16="http://schemas.microsoft.com/office/drawing/2014/main" id="{0CDBEE6D-9C9E-481A-A990-D4B194CB3C15}"/>
              </a:ext>
            </a:extLst>
          </p:cNvPr>
          <p:cNvSpPr>
            <a:spLocks noGrp="1"/>
          </p:cNvSpPr>
          <p:nvPr>
            <p:ph sz="half" idx="1"/>
          </p:nvPr>
        </p:nvSpPr>
        <p:spPr/>
        <p:txBody>
          <a:bodyPr vert="horz" lIns="91440" tIns="45720" rIns="91440" bIns="45720" rtlCol="0" anchor="t">
            <a:normAutofit/>
          </a:bodyPr>
          <a:lstStyle/>
          <a:p>
            <a:pPr marL="0" indent="0">
              <a:buNone/>
            </a:pPr>
            <a:r>
              <a:rPr lang="en-US">
                <a:latin typeface="Helvetica Neue"/>
              </a:rPr>
              <a:t>Software that allows someone to enlarge content on the screen much beyond what is usually possible. It is often combined with text-to-speech.</a:t>
            </a:r>
            <a:endParaRPr lang="en-US"/>
          </a:p>
        </p:txBody>
      </p:sp>
      <p:pic>
        <p:nvPicPr>
          <p:cNvPr id="5" name="Picture 5" descr="A magnifying glass held over a newspaper headline.">
            <a:extLst>
              <a:ext uri="{FF2B5EF4-FFF2-40B4-BE49-F238E27FC236}">
                <a16:creationId xmlns:a16="http://schemas.microsoft.com/office/drawing/2014/main" id="{2E1B8FD2-20FB-4840-8FD8-946A777A4462}"/>
              </a:ext>
            </a:extLst>
          </p:cNvPr>
          <p:cNvPicPr>
            <a:picLocks noGrp="1" noChangeAspect="1"/>
          </p:cNvPicPr>
          <p:nvPr>
            <p:ph sz="half" idx="2"/>
          </p:nvPr>
        </p:nvPicPr>
        <p:blipFill>
          <a:blip r:embed="rId3"/>
          <a:stretch>
            <a:fillRect/>
          </a:stretch>
        </p:blipFill>
        <p:spPr>
          <a:xfrm>
            <a:off x="4629150" y="1274439"/>
            <a:ext cx="3886200" cy="2590800"/>
          </a:xfrm>
        </p:spPr>
      </p:pic>
      <p:sp>
        <p:nvSpPr>
          <p:cNvPr id="4" name="TextBox 3">
            <a:extLst>
              <a:ext uri="{FF2B5EF4-FFF2-40B4-BE49-F238E27FC236}">
                <a16:creationId xmlns:a16="http://schemas.microsoft.com/office/drawing/2014/main" id="{55B8E423-A8C1-4286-9714-952BE8BABF0D}"/>
              </a:ext>
            </a:extLst>
          </p:cNvPr>
          <p:cNvSpPr txBox="1"/>
          <p:nvPr/>
        </p:nvSpPr>
        <p:spPr>
          <a:xfrm>
            <a:off x="5101355" y="4448057"/>
            <a:ext cx="4042645" cy="369332"/>
          </a:xfrm>
          <a:prstGeom prst="rect">
            <a:avLst/>
          </a:prstGeom>
          <a:noFill/>
        </p:spPr>
        <p:txBody>
          <a:bodyPr wrap="none" rtlCol="0">
            <a:spAutoFit/>
          </a:bodyPr>
          <a:lstStyle/>
          <a:p>
            <a:r>
              <a:rPr lang="en-US"/>
              <a:t>“</a:t>
            </a:r>
            <a:r>
              <a:rPr lang="en-US">
                <a:hlinkClick r:id="rId4"/>
              </a:rPr>
              <a:t>Magnifying Glass</a:t>
            </a:r>
            <a:r>
              <a:rPr lang="en-US"/>
              <a:t>” is </a:t>
            </a:r>
            <a:r>
              <a:rPr lang="en-US">
                <a:hlinkClick r:id="rId5"/>
              </a:rPr>
              <a:t>CC0 Public Domain</a:t>
            </a:r>
            <a:r>
              <a:rPr lang="en-US"/>
              <a:t>.</a:t>
            </a:r>
            <a:endParaRPr lang="en-CA"/>
          </a:p>
        </p:txBody>
      </p:sp>
    </p:spTree>
    <p:extLst>
      <p:ext uri="{BB962C8B-B14F-4D97-AF65-F5344CB8AC3E}">
        <p14:creationId xmlns:p14="http://schemas.microsoft.com/office/powerpoint/2010/main" val="159279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5992-F37D-4E44-9535-BD99D32A7D6E}"/>
              </a:ext>
            </a:extLst>
          </p:cNvPr>
          <p:cNvSpPr>
            <a:spLocks noGrp="1"/>
          </p:cNvSpPr>
          <p:nvPr>
            <p:ph type="ctrTitle"/>
          </p:nvPr>
        </p:nvSpPr>
        <p:spPr>
          <a:xfrm>
            <a:off x="1497875" y="1053736"/>
            <a:ext cx="6148250" cy="747867"/>
          </a:xfrm>
          <a:solidFill>
            <a:srgbClr val="493F73"/>
          </a:solidFill>
          <a:effectLst>
            <a:softEdge rad="63500"/>
          </a:effectLst>
        </p:spPr>
        <p:txBody>
          <a:bodyPr>
            <a:normAutofit/>
          </a:bodyPr>
          <a:lstStyle/>
          <a:p>
            <a:r>
              <a:rPr lang="en-CA" sz="4000"/>
              <a:t>Technical </a:t>
            </a:r>
            <a:r>
              <a:rPr lang="en-CA" sz="4400"/>
              <a:t>Accessibility</a:t>
            </a:r>
            <a:endParaRPr lang="en-CA" sz="4000"/>
          </a:p>
        </p:txBody>
      </p:sp>
      <p:sp>
        <p:nvSpPr>
          <p:cNvPr id="3" name="Subtitle 2">
            <a:extLst>
              <a:ext uri="{FF2B5EF4-FFF2-40B4-BE49-F238E27FC236}">
                <a16:creationId xmlns:a16="http://schemas.microsoft.com/office/drawing/2014/main" id="{434BC880-D1AF-4EA6-B73E-7679D040BF80}"/>
              </a:ext>
            </a:extLst>
          </p:cNvPr>
          <p:cNvSpPr>
            <a:spLocks noGrp="1"/>
          </p:cNvSpPr>
          <p:nvPr>
            <p:ph type="subTitle" idx="1"/>
          </p:nvPr>
        </p:nvSpPr>
        <p:spPr>
          <a:xfrm>
            <a:off x="500743" y="2150184"/>
            <a:ext cx="8142514" cy="2383427"/>
          </a:xfrm>
          <a:solidFill>
            <a:srgbClr val="493F73"/>
          </a:solidFill>
          <a:effectLst>
            <a:softEdge rad="63500"/>
          </a:effectLst>
        </p:spPr>
        <p:txBody>
          <a:bodyPr>
            <a:normAutofit fontScale="92500"/>
          </a:bodyPr>
          <a:lstStyle/>
          <a:p>
            <a:pPr algn="l"/>
            <a:r>
              <a:rPr lang="en-CA" sz="3200"/>
              <a:t>Web Content Accessibility Guidelines (WCAG)</a:t>
            </a:r>
          </a:p>
          <a:p>
            <a:pPr marL="800100" lvl="1" indent="-457200" algn="l">
              <a:buFont typeface="Arial" panose="020B0604020202020204" pitchFamily="34" charset="0"/>
              <a:buChar char="•"/>
            </a:pPr>
            <a:r>
              <a:rPr lang="en-CA" sz="2900">
                <a:solidFill>
                  <a:schemeClr val="bg1"/>
                </a:solidFill>
              </a:rPr>
              <a:t>Perceivable</a:t>
            </a:r>
          </a:p>
          <a:p>
            <a:pPr marL="800100" lvl="1" indent="-457200" algn="l">
              <a:buFont typeface="Arial" panose="020B0604020202020204" pitchFamily="34" charset="0"/>
              <a:buChar char="•"/>
            </a:pPr>
            <a:r>
              <a:rPr lang="en-CA" sz="2900">
                <a:solidFill>
                  <a:schemeClr val="bg1"/>
                </a:solidFill>
              </a:rPr>
              <a:t>Operable</a:t>
            </a:r>
          </a:p>
          <a:p>
            <a:pPr marL="800100" lvl="1" indent="-457200" algn="l">
              <a:buFont typeface="Arial" panose="020B0604020202020204" pitchFamily="34" charset="0"/>
              <a:buChar char="•"/>
            </a:pPr>
            <a:r>
              <a:rPr lang="en-CA" sz="2900">
                <a:solidFill>
                  <a:schemeClr val="bg1"/>
                </a:solidFill>
              </a:rPr>
              <a:t>Understandable</a:t>
            </a:r>
          </a:p>
          <a:p>
            <a:pPr marL="800100" lvl="1" indent="-457200" algn="l">
              <a:buFont typeface="Arial" panose="020B0604020202020204" pitchFamily="34" charset="0"/>
              <a:buChar char="•"/>
            </a:pPr>
            <a:r>
              <a:rPr lang="en-CA" sz="2900">
                <a:solidFill>
                  <a:schemeClr val="bg1"/>
                </a:solidFill>
              </a:rPr>
              <a:t>Robust</a:t>
            </a:r>
          </a:p>
        </p:txBody>
      </p:sp>
    </p:spTree>
    <p:extLst>
      <p:ext uri="{BB962C8B-B14F-4D97-AF65-F5344CB8AC3E}">
        <p14:creationId xmlns:p14="http://schemas.microsoft.com/office/powerpoint/2010/main" val="117445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792B-2CB9-42B1-B1B9-CCA82BA5DBB3}"/>
              </a:ext>
            </a:extLst>
          </p:cNvPr>
          <p:cNvSpPr>
            <a:spLocks noGrp="1"/>
          </p:cNvSpPr>
          <p:nvPr>
            <p:ph type="ctrTitle"/>
          </p:nvPr>
        </p:nvSpPr>
        <p:spPr>
          <a:xfrm>
            <a:off x="2042852" y="1124989"/>
            <a:ext cx="5058295" cy="688489"/>
          </a:xfrm>
          <a:solidFill>
            <a:srgbClr val="1698CA"/>
          </a:solidFill>
          <a:effectLst>
            <a:softEdge rad="63500"/>
          </a:effectLst>
        </p:spPr>
        <p:txBody>
          <a:bodyPr>
            <a:normAutofit/>
          </a:bodyPr>
          <a:lstStyle/>
          <a:p>
            <a:r>
              <a:rPr lang="en-CA"/>
              <a:t>Principle 1: Perceivable</a:t>
            </a:r>
          </a:p>
        </p:txBody>
      </p:sp>
      <p:sp>
        <p:nvSpPr>
          <p:cNvPr id="3" name="Subtitle 2">
            <a:extLst>
              <a:ext uri="{FF2B5EF4-FFF2-40B4-BE49-F238E27FC236}">
                <a16:creationId xmlns:a16="http://schemas.microsoft.com/office/drawing/2014/main" id="{4FE281AB-36D0-4F4B-9B94-BF57A51376B7}"/>
              </a:ext>
            </a:extLst>
          </p:cNvPr>
          <p:cNvSpPr>
            <a:spLocks noGrp="1"/>
          </p:cNvSpPr>
          <p:nvPr>
            <p:ph type="subTitle" idx="1"/>
          </p:nvPr>
        </p:nvSpPr>
        <p:spPr>
          <a:xfrm>
            <a:off x="360484" y="2086044"/>
            <a:ext cx="8618923" cy="688490"/>
          </a:xfrm>
          <a:solidFill>
            <a:srgbClr val="179ACE"/>
          </a:solidFill>
          <a:effectLst>
            <a:softEdge rad="127000"/>
          </a:effectLst>
        </p:spPr>
        <p:txBody>
          <a:bodyPr>
            <a:noAutofit/>
          </a:bodyPr>
          <a:lstStyle/>
          <a:p>
            <a:pPr algn="l"/>
            <a:r>
              <a:rPr lang="en-CA" sz="2400"/>
              <a:t>Information and user interface components must be presented to users in ways they can perceive.</a:t>
            </a:r>
          </a:p>
        </p:txBody>
      </p:sp>
      <p:pic>
        <p:nvPicPr>
          <p:cNvPr id="5" name="Picture 4" descr="Sight">
            <a:extLst>
              <a:ext uri="{FF2B5EF4-FFF2-40B4-BE49-F238E27FC236}">
                <a16:creationId xmlns:a16="http://schemas.microsoft.com/office/drawing/2014/main" id="{3CB01711-5847-4FCE-ABFB-2EB5AC7CCE0C}"/>
              </a:ext>
            </a:extLst>
          </p:cNvPr>
          <p:cNvPicPr>
            <a:picLocks noChangeAspect="1"/>
          </p:cNvPicPr>
          <p:nvPr/>
        </p:nvPicPr>
        <p:blipFill rotWithShape="1">
          <a:blip r:embed="rId3">
            <a:extLst>
              <a:ext uri="{28A0092B-C50C-407E-A947-70E740481C1C}">
                <a14:useLocalDpi xmlns:a14="http://schemas.microsoft.com/office/drawing/2010/main" val="0"/>
              </a:ext>
            </a:extLst>
          </a:blip>
          <a:srcRect t="13953" b="23900"/>
          <a:stretch/>
        </p:blipFill>
        <p:spPr>
          <a:xfrm>
            <a:off x="835973" y="3241270"/>
            <a:ext cx="1953441" cy="1214005"/>
          </a:xfrm>
          <a:prstGeom prst="rect">
            <a:avLst/>
          </a:prstGeom>
        </p:spPr>
      </p:pic>
      <p:pic>
        <p:nvPicPr>
          <p:cNvPr id="9" name="Picture 8" descr="Sound">
            <a:extLst>
              <a:ext uri="{FF2B5EF4-FFF2-40B4-BE49-F238E27FC236}">
                <a16:creationId xmlns:a16="http://schemas.microsoft.com/office/drawing/2014/main" id="{0510C372-310E-4ED0-BB75-7E2515862472}"/>
              </a:ext>
            </a:extLst>
          </p:cNvPr>
          <p:cNvPicPr>
            <a:picLocks noChangeAspect="1"/>
          </p:cNvPicPr>
          <p:nvPr/>
        </p:nvPicPr>
        <p:blipFill rotWithShape="1">
          <a:blip r:embed="rId4">
            <a:extLst>
              <a:ext uri="{28A0092B-C50C-407E-A947-70E740481C1C}">
                <a14:useLocalDpi xmlns:a14="http://schemas.microsoft.com/office/drawing/2010/main" val="0"/>
              </a:ext>
            </a:extLst>
          </a:blip>
          <a:srcRect l="6098" r="6098" b="15733"/>
          <a:stretch/>
        </p:blipFill>
        <p:spPr>
          <a:xfrm>
            <a:off x="3714502" y="3025313"/>
            <a:ext cx="1714994" cy="1645920"/>
          </a:xfrm>
          <a:prstGeom prst="rect">
            <a:avLst/>
          </a:prstGeom>
        </p:spPr>
      </p:pic>
      <p:pic>
        <p:nvPicPr>
          <p:cNvPr id="11" name="Picture 10" descr="Touch">
            <a:extLst>
              <a:ext uri="{FF2B5EF4-FFF2-40B4-BE49-F238E27FC236}">
                <a16:creationId xmlns:a16="http://schemas.microsoft.com/office/drawing/2014/main" id="{0768105C-8015-40D1-AE2B-8401FCE840EA}"/>
              </a:ext>
            </a:extLst>
          </p:cNvPr>
          <p:cNvPicPr>
            <a:picLocks noChangeAspect="1"/>
          </p:cNvPicPr>
          <p:nvPr/>
        </p:nvPicPr>
        <p:blipFill rotWithShape="1">
          <a:blip r:embed="rId5">
            <a:extLst>
              <a:ext uri="{28A0092B-C50C-407E-A947-70E740481C1C}">
                <a14:useLocalDpi xmlns:a14="http://schemas.microsoft.com/office/drawing/2010/main" val="0"/>
              </a:ext>
            </a:extLst>
          </a:blip>
          <a:srcRect b="13034"/>
          <a:stretch/>
        </p:blipFill>
        <p:spPr>
          <a:xfrm>
            <a:off x="6211627" y="2959157"/>
            <a:ext cx="2096400" cy="1823155"/>
          </a:xfrm>
          <a:prstGeom prst="rect">
            <a:avLst/>
          </a:prstGeom>
        </p:spPr>
      </p:pic>
    </p:spTree>
    <p:extLst>
      <p:ext uri="{BB962C8B-B14F-4D97-AF65-F5344CB8AC3E}">
        <p14:creationId xmlns:p14="http://schemas.microsoft.com/office/powerpoint/2010/main" val="245136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792B-2CB9-42B1-B1B9-CCA82BA5DBB3}"/>
              </a:ext>
            </a:extLst>
          </p:cNvPr>
          <p:cNvSpPr>
            <a:spLocks noGrp="1"/>
          </p:cNvSpPr>
          <p:nvPr>
            <p:ph type="ctrTitle"/>
          </p:nvPr>
        </p:nvSpPr>
        <p:spPr>
          <a:xfrm>
            <a:off x="2331027" y="1124991"/>
            <a:ext cx="4481945" cy="710656"/>
          </a:xfrm>
          <a:solidFill>
            <a:srgbClr val="1698CA"/>
          </a:solidFill>
          <a:effectLst>
            <a:softEdge rad="63500"/>
          </a:effectLst>
        </p:spPr>
        <p:txBody>
          <a:bodyPr>
            <a:normAutofit/>
          </a:bodyPr>
          <a:lstStyle/>
          <a:p>
            <a:r>
              <a:rPr lang="en-CA"/>
              <a:t>Principle 2: Operable</a:t>
            </a:r>
          </a:p>
        </p:txBody>
      </p:sp>
      <p:sp>
        <p:nvSpPr>
          <p:cNvPr id="3" name="Subtitle 2">
            <a:extLst>
              <a:ext uri="{FF2B5EF4-FFF2-40B4-BE49-F238E27FC236}">
                <a16:creationId xmlns:a16="http://schemas.microsoft.com/office/drawing/2014/main" id="{4FE281AB-36D0-4F4B-9B94-BF57A51376B7}"/>
              </a:ext>
            </a:extLst>
          </p:cNvPr>
          <p:cNvSpPr>
            <a:spLocks noGrp="1"/>
          </p:cNvSpPr>
          <p:nvPr>
            <p:ph type="subTitle" idx="1"/>
          </p:nvPr>
        </p:nvSpPr>
        <p:spPr>
          <a:xfrm>
            <a:off x="306977" y="2050544"/>
            <a:ext cx="8530046" cy="521206"/>
          </a:xfrm>
          <a:solidFill>
            <a:srgbClr val="179ACE"/>
          </a:solidFill>
          <a:effectLst>
            <a:softEdge rad="127000"/>
          </a:effectLst>
        </p:spPr>
        <p:txBody>
          <a:bodyPr>
            <a:noAutofit/>
          </a:bodyPr>
          <a:lstStyle/>
          <a:p>
            <a:pPr algn="l"/>
            <a:r>
              <a:rPr lang="en-CA" sz="2400"/>
              <a:t>User interface components and navigation must be operable.</a:t>
            </a:r>
          </a:p>
        </p:txBody>
      </p:sp>
      <p:pic>
        <p:nvPicPr>
          <p:cNvPr id="5" name="Picture 4" descr="Keyboard navigation">
            <a:extLst>
              <a:ext uri="{FF2B5EF4-FFF2-40B4-BE49-F238E27FC236}">
                <a16:creationId xmlns:a16="http://schemas.microsoft.com/office/drawing/2014/main" id="{336E6D5E-8AD7-491A-898C-1A0254822D01}"/>
              </a:ext>
            </a:extLst>
          </p:cNvPr>
          <p:cNvPicPr>
            <a:picLocks noChangeAspect="1"/>
          </p:cNvPicPr>
          <p:nvPr/>
        </p:nvPicPr>
        <p:blipFill rotWithShape="1">
          <a:blip r:embed="rId3">
            <a:extLst>
              <a:ext uri="{28A0092B-C50C-407E-A947-70E740481C1C}">
                <a14:useLocalDpi xmlns:a14="http://schemas.microsoft.com/office/drawing/2010/main" val="0"/>
              </a:ext>
            </a:extLst>
          </a:blip>
          <a:srcRect b="13600"/>
          <a:stretch/>
        </p:blipFill>
        <p:spPr>
          <a:xfrm>
            <a:off x="152273" y="3054096"/>
            <a:ext cx="1862667" cy="1609344"/>
          </a:xfrm>
          <a:prstGeom prst="rect">
            <a:avLst/>
          </a:prstGeom>
        </p:spPr>
      </p:pic>
      <p:pic>
        <p:nvPicPr>
          <p:cNvPr id="7" name="Picture 6" descr="Enough time to complete tasks">
            <a:extLst>
              <a:ext uri="{FF2B5EF4-FFF2-40B4-BE49-F238E27FC236}">
                <a16:creationId xmlns:a16="http://schemas.microsoft.com/office/drawing/2014/main" id="{364B9C03-0E62-40DC-A597-0F647C21061B}"/>
              </a:ext>
            </a:extLst>
          </p:cNvPr>
          <p:cNvPicPr>
            <a:picLocks noChangeAspect="1"/>
          </p:cNvPicPr>
          <p:nvPr/>
        </p:nvPicPr>
        <p:blipFill rotWithShape="1">
          <a:blip r:embed="rId4">
            <a:extLst>
              <a:ext uri="{28A0092B-C50C-407E-A947-70E740481C1C}">
                <a14:useLocalDpi xmlns:a14="http://schemas.microsoft.com/office/drawing/2010/main" val="0"/>
              </a:ext>
            </a:extLst>
          </a:blip>
          <a:srcRect b="14311"/>
          <a:stretch/>
        </p:blipFill>
        <p:spPr>
          <a:xfrm>
            <a:off x="3056855" y="3211507"/>
            <a:ext cx="1862668" cy="1596100"/>
          </a:xfrm>
          <a:prstGeom prst="rect">
            <a:avLst/>
          </a:prstGeom>
        </p:spPr>
      </p:pic>
      <p:pic>
        <p:nvPicPr>
          <p:cNvPr id="9" name="Picture 8" descr="Mouse navigation">
            <a:extLst>
              <a:ext uri="{FF2B5EF4-FFF2-40B4-BE49-F238E27FC236}">
                <a16:creationId xmlns:a16="http://schemas.microsoft.com/office/drawing/2014/main" id="{65673159-6189-4C19-9A34-3D2454119BFE}"/>
              </a:ext>
            </a:extLst>
          </p:cNvPr>
          <p:cNvPicPr>
            <a:picLocks noChangeAspect="1"/>
          </p:cNvPicPr>
          <p:nvPr/>
        </p:nvPicPr>
        <p:blipFill rotWithShape="1">
          <a:blip r:embed="rId5">
            <a:extLst>
              <a:ext uri="{28A0092B-C50C-407E-A947-70E740481C1C}">
                <a14:useLocalDpi xmlns:a14="http://schemas.microsoft.com/office/drawing/2010/main" val="0"/>
              </a:ext>
            </a:extLst>
          </a:blip>
          <a:srcRect b="16089"/>
          <a:stretch/>
        </p:blipFill>
        <p:spPr>
          <a:xfrm>
            <a:off x="1833948" y="3662188"/>
            <a:ext cx="1176903" cy="987552"/>
          </a:xfrm>
          <a:prstGeom prst="rect">
            <a:avLst/>
          </a:prstGeom>
        </p:spPr>
      </p:pic>
      <p:pic>
        <p:nvPicPr>
          <p:cNvPr id="11" name="Picture 10" descr="None of the content must cause seizures or physical reactions">
            <a:extLst>
              <a:ext uri="{FF2B5EF4-FFF2-40B4-BE49-F238E27FC236}">
                <a16:creationId xmlns:a16="http://schemas.microsoft.com/office/drawing/2014/main" id="{8ECEBB1F-C383-4610-AF0C-6E55881AF311}"/>
              </a:ext>
            </a:extLst>
          </p:cNvPr>
          <p:cNvPicPr>
            <a:picLocks noChangeAspect="1"/>
          </p:cNvPicPr>
          <p:nvPr/>
        </p:nvPicPr>
        <p:blipFill rotWithShape="1">
          <a:blip r:embed="rId6">
            <a:extLst>
              <a:ext uri="{28A0092B-C50C-407E-A947-70E740481C1C}">
                <a14:useLocalDpi xmlns:a14="http://schemas.microsoft.com/office/drawing/2010/main" val="0"/>
              </a:ext>
            </a:extLst>
          </a:blip>
          <a:srcRect b="15939"/>
          <a:stretch/>
        </p:blipFill>
        <p:spPr>
          <a:xfrm>
            <a:off x="4965528" y="3275618"/>
            <a:ext cx="1767501" cy="1485781"/>
          </a:xfrm>
          <a:prstGeom prst="rect">
            <a:avLst/>
          </a:prstGeom>
        </p:spPr>
      </p:pic>
      <p:pic>
        <p:nvPicPr>
          <p:cNvPr id="13" name="Picture 12" descr="Navigation is easy and makes sense">
            <a:extLst>
              <a:ext uri="{FF2B5EF4-FFF2-40B4-BE49-F238E27FC236}">
                <a16:creationId xmlns:a16="http://schemas.microsoft.com/office/drawing/2014/main" id="{104FED8F-3288-4717-80C3-76627CB680F5}"/>
              </a:ext>
            </a:extLst>
          </p:cNvPr>
          <p:cNvPicPr>
            <a:picLocks noChangeAspect="1"/>
          </p:cNvPicPr>
          <p:nvPr/>
        </p:nvPicPr>
        <p:blipFill rotWithShape="1">
          <a:blip r:embed="rId7">
            <a:extLst>
              <a:ext uri="{28A0092B-C50C-407E-A947-70E740481C1C}">
                <a14:useLocalDpi xmlns:a14="http://schemas.microsoft.com/office/drawing/2010/main" val="0"/>
              </a:ext>
            </a:extLst>
          </a:blip>
          <a:srcRect l="6432" t="9334" r="6430" b="15378"/>
          <a:stretch/>
        </p:blipFill>
        <p:spPr>
          <a:xfrm>
            <a:off x="6928269" y="3211507"/>
            <a:ext cx="1862626" cy="1609344"/>
          </a:xfrm>
          <a:prstGeom prst="rect">
            <a:avLst/>
          </a:prstGeom>
        </p:spPr>
      </p:pic>
    </p:spTree>
    <p:extLst>
      <p:ext uri="{BB962C8B-B14F-4D97-AF65-F5344CB8AC3E}">
        <p14:creationId xmlns:p14="http://schemas.microsoft.com/office/powerpoint/2010/main" val="377374369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8543C8EEE694785A502142FC78BD6" ma:contentTypeVersion="33" ma:contentTypeDescription="Create a new document." ma:contentTypeScope="" ma:versionID="94470fc5c29f2c08f456861438e7b785">
  <xsd:schema xmlns:xsd="http://www.w3.org/2001/XMLSchema" xmlns:xs="http://www.w3.org/2001/XMLSchema" xmlns:p="http://schemas.microsoft.com/office/2006/metadata/properties" xmlns:ns2="7ce547ef-dbfe-43bd-8151-0cb0601af8e6" xmlns:ns3="8f5d0093-68d2-4428-810c-2fb6716ef6a9" targetNamespace="http://schemas.microsoft.com/office/2006/metadata/properties" ma:root="true" ma:fieldsID="f1ebe72e0a44c81844ba5fdc633f7ec2" ns2:_="" ns3:_="">
    <xsd:import namespace="7ce547ef-dbfe-43bd-8151-0cb0601af8e6"/>
    <xsd:import namespace="8f5d0093-68d2-4428-810c-2fb6716ef6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547ef-dbfe-43bd-8151-0cb0601af8e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5d0093-68d2-4428-810c-2fb6716ef6a9"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mbers xmlns="7ce547ef-dbfe-43bd-8151-0cb0601af8e6">
      <UserInfo>
        <DisplayName/>
        <AccountId xsi:nil="true"/>
        <AccountType/>
      </UserInfo>
    </Members>
    <Invited_Members xmlns="7ce547ef-dbfe-43bd-8151-0cb0601af8e6" xsi:nil="true"/>
    <Invited_Leaders xmlns="7ce547ef-dbfe-43bd-8151-0cb0601af8e6" xsi:nil="true"/>
    <IsNotebookLocked xmlns="7ce547ef-dbfe-43bd-8151-0cb0601af8e6" xsi:nil="true"/>
    <CultureName xmlns="7ce547ef-dbfe-43bd-8151-0cb0601af8e6" xsi:nil="true"/>
    <Owner xmlns="7ce547ef-dbfe-43bd-8151-0cb0601af8e6">
      <UserInfo>
        <DisplayName/>
        <AccountId xsi:nil="true"/>
        <AccountType/>
      </UserInfo>
    </Owner>
    <Distribution_Groups xmlns="7ce547ef-dbfe-43bd-8151-0cb0601af8e6" xsi:nil="true"/>
    <Member_Groups xmlns="7ce547ef-dbfe-43bd-8151-0cb0601af8e6">
      <UserInfo>
        <DisplayName/>
        <AccountId xsi:nil="true"/>
        <AccountType/>
      </UserInfo>
    </Member_Groups>
    <Has_Leaders_Only_SectionGroup xmlns="7ce547ef-dbfe-43bd-8151-0cb0601af8e6" xsi:nil="true"/>
    <TeamsChannelId xmlns="7ce547ef-dbfe-43bd-8151-0cb0601af8e6" xsi:nil="true"/>
    <NotebookType xmlns="7ce547ef-dbfe-43bd-8151-0cb0601af8e6" xsi:nil="true"/>
    <DefaultSectionNames xmlns="7ce547ef-dbfe-43bd-8151-0cb0601af8e6" xsi:nil="true"/>
    <Is_Collaboration_Space_Locked xmlns="7ce547ef-dbfe-43bd-8151-0cb0601af8e6" xsi:nil="true"/>
    <AppVersion xmlns="7ce547ef-dbfe-43bd-8151-0cb0601af8e6" xsi:nil="true"/>
    <FolderType xmlns="7ce547ef-dbfe-43bd-8151-0cb0601af8e6" xsi:nil="true"/>
    <Templates xmlns="7ce547ef-dbfe-43bd-8151-0cb0601af8e6" xsi:nil="true"/>
    <Leaders xmlns="7ce547ef-dbfe-43bd-8151-0cb0601af8e6">
      <UserInfo>
        <DisplayName/>
        <AccountId xsi:nil="true"/>
        <AccountType/>
      </UserInfo>
    </Leaders>
    <Math_Settings xmlns="7ce547ef-dbfe-43bd-8151-0cb0601af8e6" xsi:nil="true"/>
    <Self_Registration_Enabled xmlns="7ce547ef-dbfe-43bd-8151-0cb0601af8e6" xsi:nil="true"/>
    <LMS_Mappings xmlns="7ce547ef-dbfe-43bd-8151-0cb0601af8e6" xsi:nil="true"/>
  </documentManagement>
</p:properties>
</file>

<file path=customXml/itemProps1.xml><?xml version="1.0" encoding="utf-8"?>
<ds:datastoreItem xmlns:ds="http://schemas.openxmlformats.org/officeDocument/2006/customXml" ds:itemID="{4CE86D4C-D5C4-41E8-85AA-EB0166CD887C}">
  <ds:schemaRefs>
    <ds:schemaRef ds:uri="7ce547ef-dbfe-43bd-8151-0cb0601af8e6"/>
    <ds:schemaRef ds:uri="8f5d0093-68d2-4428-810c-2fb6716ef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64F162-159A-4315-8BDC-C630C8FFCA1F}">
  <ds:schemaRefs>
    <ds:schemaRef ds:uri="http://schemas.microsoft.com/sharepoint/v3/contenttype/forms"/>
  </ds:schemaRefs>
</ds:datastoreItem>
</file>

<file path=customXml/itemProps3.xml><?xml version="1.0" encoding="utf-8"?>
<ds:datastoreItem xmlns:ds="http://schemas.openxmlformats.org/officeDocument/2006/customXml" ds:itemID="{BD7DEDF3-6FE1-4EE3-AC01-2F6AE231B7B4}">
  <ds:schemaRefs>
    <ds:schemaRef ds:uri="7ce547ef-dbfe-43bd-8151-0cb0601af8e6"/>
    <ds:schemaRef ds:uri="8f5d0093-68d2-4428-810c-2fb6716ef6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6677</Words>
  <Application>Microsoft Office PowerPoint</Application>
  <PresentationFormat>On-screen Show (16:9)</PresentationFormat>
  <Paragraphs>490</Paragraphs>
  <Slides>39</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Helvetica Neue</vt:lpstr>
      <vt:lpstr>Wingdings</vt:lpstr>
      <vt:lpstr>Office Theme</vt:lpstr>
      <vt:lpstr>Office Theme</vt:lpstr>
      <vt:lpstr>Technical Accessibility</vt:lpstr>
      <vt:lpstr>Topics to cover</vt:lpstr>
      <vt:lpstr>Assistive technology</vt:lpstr>
      <vt:lpstr>Screen readers</vt:lpstr>
      <vt:lpstr>Text-to-speech</vt:lpstr>
      <vt:lpstr>Zoom text</vt:lpstr>
      <vt:lpstr>Technical Accessibility</vt:lpstr>
      <vt:lpstr>Principle 1: Perceivable</vt:lpstr>
      <vt:lpstr>Principle 2: Operable</vt:lpstr>
      <vt:lpstr>Principle 3: Understandable</vt:lpstr>
      <vt:lpstr>Organizing Content</vt:lpstr>
      <vt:lpstr>Links</vt:lpstr>
      <vt:lpstr>Poll: Which link is accessible?</vt:lpstr>
      <vt:lpstr>Answer</vt:lpstr>
      <vt:lpstr>Data Tables</vt:lpstr>
      <vt:lpstr>Audio</vt:lpstr>
      <vt:lpstr>Video</vt:lpstr>
      <vt:lpstr>Poll: Who might want captions on videos?</vt:lpstr>
      <vt:lpstr>Poll: Who might want captions on videos?</vt:lpstr>
      <vt:lpstr>Colour and Colour Contrast</vt:lpstr>
      <vt:lpstr>Contrast Checker</vt:lpstr>
      <vt:lpstr>Poll: Is this colour combination accessible?</vt:lpstr>
      <vt:lpstr>Answer: Not Accessible</vt:lpstr>
      <vt:lpstr>Images</vt:lpstr>
      <vt:lpstr>Decorative image</vt:lpstr>
      <vt:lpstr>Functional Image</vt:lpstr>
      <vt:lpstr>Tips for Writing Image Descriptions</vt:lpstr>
      <vt:lpstr>Poll: Which image description is best?</vt:lpstr>
      <vt:lpstr>Answer: Which image description is best?</vt:lpstr>
      <vt:lpstr>Alt Text</vt:lpstr>
      <vt:lpstr>Surrounding Text or Caption</vt:lpstr>
      <vt:lpstr>Long Descriptions for Complex Images</vt:lpstr>
      <vt:lpstr>Symbols</vt:lpstr>
      <vt:lpstr>Formulas: MathJax</vt:lpstr>
      <vt:lpstr>Formulas: Images with Alt Text</vt:lpstr>
      <vt:lpstr>WAVE (Web Accessibility Evaluation Tool)</vt:lpstr>
      <vt:lpstr>Accessibility Checklists</vt:lpstr>
      <vt:lpstr>Accessibility Toolkit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OER</dc:title>
  <dc:creator>Josie Gray</dc:creator>
  <cp:lastModifiedBy>Josie Gray</cp:lastModifiedBy>
  <cp:revision>50</cp:revision>
  <dcterms:created xsi:type="dcterms:W3CDTF">2019-05-27T21:54:05Z</dcterms:created>
  <dcterms:modified xsi:type="dcterms:W3CDTF">2021-12-17T17:45:36Z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0x0101001DF8543C8EEE694785A502142FC78BD6</vt:lpwstr>
  </property>
</Properties>
</file>