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9" d="100"/>
          <a:sy n="89" d="100"/>
        </p:scale>
        <p:origin x="80" y="536"/>
      </p:cViewPr>
      <p:guideLst/>
    </p:cSldViewPr>
  </p:slideViewPr>
  <p:notesTextViewPr>
    <p:cViewPr>
      <p:scale>
        <a:sx n="1" d="1"/>
        <a:sy n="1" d="1"/>
      </p:scale>
      <p:origin x="0" y="0"/>
    </p:cViewPr>
  </p:notesTextViewPr>
  <p:sorterViewPr>
    <p:cViewPr varScale="1">
      <p:scale>
        <a:sx n="100" d="100"/>
        <a:sy n="100" d="100"/>
      </p:scale>
      <p:origin x="0" y="-365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66A8E3D-B23E-43CE-A9EE-E172D3A4ECAF}" type="datetimeFigureOut">
              <a:rPr lang="en-CA" smtClean="0"/>
              <a:t>2019-07-29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8B81AB5-2041-4388-B36A-9C39E918912C}"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8926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6A8E3D-B23E-43CE-A9EE-E172D3A4ECAF}" type="datetimeFigureOut">
              <a:rPr lang="en-CA" smtClean="0"/>
              <a:t>2019-07-29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8B81AB5-2041-4388-B36A-9C39E918912C}" type="slidenum">
              <a:rPr lang="en-CA" smtClean="0"/>
              <a:t>‹#›</a:t>
            </a:fld>
            <a:endParaRPr lang="en-CA"/>
          </a:p>
        </p:txBody>
      </p:sp>
    </p:spTree>
    <p:extLst>
      <p:ext uri="{BB962C8B-B14F-4D97-AF65-F5344CB8AC3E}">
        <p14:creationId xmlns:p14="http://schemas.microsoft.com/office/powerpoint/2010/main" val="125216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6A8E3D-B23E-43CE-A9EE-E172D3A4ECAF}" type="datetimeFigureOut">
              <a:rPr lang="en-CA" smtClean="0"/>
              <a:t>2019-07-29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8B81AB5-2041-4388-B36A-9C39E918912C}" type="slidenum">
              <a:rPr lang="en-CA" smtClean="0"/>
              <a:t>‹#›</a:t>
            </a:fld>
            <a:endParaRPr lang="en-CA"/>
          </a:p>
        </p:txBody>
      </p:sp>
    </p:spTree>
    <p:extLst>
      <p:ext uri="{BB962C8B-B14F-4D97-AF65-F5344CB8AC3E}">
        <p14:creationId xmlns:p14="http://schemas.microsoft.com/office/powerpoint/2010/main" val="3496737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66A8E3D-B23E-43CE-A9EE-E172D3A4ECAF}" type="datetimeFigureOut">
              <a:rPr lang="en-CA" smtClean="0"/>
              <a:t>2019-07-29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8B81AB5-2041-4388-B36A-9C39E918912C}" type="slidenum">
              <a:rPr lang="en-CA" smtClean="0"/>
              <a:t>‹#›</a:t>
            </a:fld>
            <a:endParaRPr lang="en-CA"/>
          </a:p>
        </p:txBody>
      </p:sp>
    </p:spTree>
    <p:extLst>
      <p:ext uri="{BB962C8B-B14F-4D97-AF65-F5344CB8AC3E}">
        <p14:creationId xmlns:p14="http://schemas.microsoft.com/office/powerpoint/2010/main" val="3176544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66A8E3D-B23E-43CE-A9EE-E172D3A4ECAF}" type="datetimeFigureOut">
              <a:rPr lang="en-CA" smtClean="0"/>
              <a:t>2019-07-29</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38B81AB5-2041-4388-B36A-9C39E918912C}" type="slidenum">
              <a:rPr lang="en-CA" smtClean="0"/>
              <a:t>‹#›</a:t>
            </a:fld>
            <a:endParaRPr lang="en-C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38414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66A8E3D-B23E-43CE-A9EE-E172D3A4ECAF}" type="datetimeFigureOut">
              <a:rPr lang="en-CA" smtClean="0"/>
              <a:t>2019-07-29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8B81AB5-2041-4388-B36A-9C39E918912C}" type="slidenum">
              <a:rPr lang="en-CA" smtClean="0"/>
              <a:t>‹#›</a:t>
            </a:fld>
            <a:endParaRPr lang="en-CA"/>
          </a:p>
        </p:txBody>
      </p:sp>
    </p:spTree>
    <p:extLst>
      <p:ext uri="{BB962C8B-B14F-4D97-AF65-F5344CB8AC3E}">
        <p14:creationId xmlns:p14="http://schemas.microsoft.com/office/powerpoint/2010/main" val="4025946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66A8E3D-B23E-43CE-A9EE-E172D3A4ECAF}" type="datetimeFigureOut">
              <a:rPr lang="en-CA" smtClean="0"/>
              <a:t>2019-07-29</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38B81AB5-2041-4388-B36A-9C39E918912C}" type="slidenum">
              <a:rPr lang="en-CA" smtClean="0"/>
              <a:t>‹#›</a:t>
            </a:fld>
            <a:endParaRPr lang="en-CA"/>
          </a:p>
        </p:txBody>
      </p:sp>
    </p:spTree>
    <p:extLst>
      <p:ext uri="{BB962C8B-B14F-4D97-AF65-F5344CB8AC3E}">
        <p14:creationId xmlns:p14="http://schemas.microsoft.com/office/powerpoint/2010/main" val="2984350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66A8E3D-B23E-43CE-A9EE-E172D3A4ECAF}" type="datetimeFigureOut">
              <a:rPr lang="en-CA" smtClean="0"/>
              <a:t>2019-07-29</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38B81AB5-2041-4388-B36A-9C39E918912C}" type="slidenum">
              <a:rPr lang="en-CA" smtClean="0"/>
              <a:t>‹#›</a:t>
            </a:fld>
            <a:endParaRPr lang="en-CA"/>
          </a:p>
        </p:txBody>
      </p:sp>
    </p:spTree>
    <p:extLst>
      <p:ext uri="{BB962C8B-B14F-4D97-AF65-F5344CB8AC3E}">
        <p14:creationId xmlns:p14="http://schemas.microsoft.com/office/powerpoint/2010/main" val="969966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66A8E3D-B23E-43CE-A9EE-E172D3A4ECAF}" type="datetimeFigureOut">
              <a:rPr lang="en-CA" smtClean="0"/>
              <a:t>2019-07-29</a:t>
            </a:fld>
            <a:endParaRPr lang="en-C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CA"/>
          </a:p>
        </p:txBody>
      </p:sp>
      <p:sp>
        <p:nvSpPr>
          <p:cNvPr id="9" name="Slide Number Placeholder 8"/>
          <p:cNvSpPr>
            <a:spLocks noGrp="1"/>
          </p:cNvSpPr>
          <p:nvPr>
            <p:ph type="sldNum" sz="quarter" idx="12"/>
          </p:nvPr>
        </p:nvSpPr>
        <p:spPr/>
        <p:txBody>
          <a:bodyPr/>
          <a:lstStyle/>
          <a:p>
            <a:fld id="{38B81AB5-2041-4388-B36A-9C39E918912C}" type="slidenum">
              <a:rPr lang="en-CA" smtClean="0"/>
              <a:t>‹#›</a:t>
            </a:fld>
            <a:endParaRPr lang="en-CA"/>
          </a:p>
        </p:txBody>
      </p:sp>
    </p:spTree>
    <p:extLst>
      <p:ext uri="{BB962C8B-B14F-4D97-AF65-F5344CB8AC3E}">
        <p14:creationId xmlns:p14="http://schemas.microsoft.com/office/powerpoint/2010/main" val="1875758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466A8E3D-B23E-43CE-A9EE-E172D3A4ECAF}" type="datetimeFigureOut">
              <a:rPr lang="en-CA" smtClean="0"/>
              <a:t>2019-07-29</a:t>
            </a:fld>
            <a:endParaRPr lang="en-C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C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8B81AB5-2041-4388-B36A-9C39E918912C}" type="slidenum">
              <a:rPr lang="en-CA" smtClean="0"/>
              <a:t>‹#›</a:t>
            </a:fld>
            <a:endParaRPr lang="en-CA"/>
          </a:p>
        </p:txBody>
      </p:sp>
    </p:spTree>
    <p:extLst>
      <p:ext uri="{BB962C8B-B14F-4D97-AF65-F5344CB8AC3E}">
        <p14:creationId xmlns:p14="http://schemas.microsoft.com/office/powerpoint/2010/main" val="22606075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66A8E3D-B23E-43CE-A9EE-E172D3A4ECAF}" type="datetimeFigureOut">
              <a:rPr lang="en-CA" smtClean="0"/>
              <a:t>2019-07-29</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38B81AB5-2041-4388-B36A-9C39E918912C}" type="slidenum">
              <a:rPr lang="en-CA" smtClean="0"/>
              <a:t>‹#›</a:t>
            </a:fld>
            <a:endParaRPr lang="en-CA"/>
          </a:p>
        </p:txBody>
      </p:sp>
    </p:spTree>
    <p:extLst>
      <p:ext uri="{BB962C8B-B14F-4D97-AF65-F5344CB8AC3E}">
        <p14:creationId xmlns:p14="http://schemas.microsoft.com/office/powerpoint/2010/main" val="2825166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466A8E3D-B23E-43CE-A9EE-E172D3A4ECAF}" type="datetimeFigureOut">
              <a:rPr lang="en-CA" smtClean="0"/>
              <a:t>2019-07-29</a:t>
            </a:fld>
            <a:endParaRPr lang="en-C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C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8B81AB5-2041-4388-B36A-9C39E918912C}" type="slidenum">
              <a:rPr lang="en-CA" smtClean="0"/>
              <a:t>‹#›</a:t>
            </a:fld>
            <a:endParaRPr lang="en-C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56242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creativecommons.org/licenses/by-nc-sa/4.0/" TargetMode="External"/><Relationship Id="rId2" Type="http://schemas.openxmlformats.org/officeDocument/2006/relationships/hyperlink" Target="https://financialempowerment.pressbooks.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55221-AFC0-4FBB-898F-3CBD7222A20B}"/>
              </a:ext>
            </a:extLst>
          </p:cNvPr>
          <p:cNvSpPr>
            <a:spLocks noGrp="1"/>
          </p:cNvSpPr>
          <p:nvPr>
            <p:ph type="ctrTitle"/>
          </p:nvPr>
        </p:nvSpPr>
        <p:spPr>
          <a:xfrm>
            <a:off x="1097280" y="758952"/>
            <a:ext cx="10058400" cy="3005804"/>
          </a:xfrm>
        </p:spPr>
        <p:txBody>
          <a:bodyPr/>
          <a:lstStyle/>
          <a:p>
            <a:pPr algn="ctr"/>
            <a:r>
              <a:rPr lang="en-CA" dirty="0"/>
              <a:t>Financial Empowerment</a:t>
            </a:r>
          </a:p>
        </p:txBody>
      </p:sp>
      <p:sp>
        <p:nvSpPr>
          <p:cNvPr id="3" name="Subtitle 2">
            <a:extLst>
              <a:ext uri="{FF2B5EF4-FFF2-40B4-BE49-F238E27FC236}">
                <a16:creationId xmlns:a16="http://schemas.microsoft.com/office/drawing/2014/main" id="{A90C05D9-4AAE-4887-B1E4-EDCD7E4BE385}"/>
              </a:ext>
            </a:extLst>
          </p:cNvPr>
          <p:cNvSpPr>
            <a:spLocks noGrp="1"/>
          </p:cNvSpPr>
          <p:nvPr>
            <p:ph type="subTitle" idx="1"/>
          </p:nvPr>
        </p:nvSpPr>
        <p:spPr>
          <a:xfrm>
            <a:off x="978608" y="3619801"/>
            <a:ext cx="10058400" cy="1143000"/>
          </a:xfrm>
        </p:spPr>
        <p:txBody>
          <a:bodyPr/>
          <a:lstStyle/>
          <a:p>
            <a:pPr algn="ctr"/>
            <a:r>
              <a:rPr lang="en-CA" dirty="0"/>
              <a:t>Personal finance for Indigenous and non-indigenous people</a:t>
            </a:r>
          </a:p>
        </p:txBody>
      </p:sp>
      <p:sp>
        <p:nvSpPr>
          <p:cNvPr id="6" name="Rectangle 2">
            <a:extLst>
              <a:ext uri="{FF2B5EF4-FFF2-40B4-BE49-F238E27FC236}">
                <a16:creationId xmlns:a16="http://schemas.microsoft.com/office/drawing/2014/main" id="{93E58A3F-D88C-4FCD-8F26-DC56076239C8}"/>
              </a:ext>
            </a:extLst>
          </p:cNvPr>
          <p:cNvSpPr>
            <a:spLocks noChangeArrowheads="1"/>
          </p:cNvSpPr>
          <p:nvPr/>
        </p:nvSpPr>
        <p:spPr bwMode="auto">
          <a:xfrm>
            <a:off x="0" y="5870448"/>
            <a:ext cx="10379869"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a:ln>
                  <a:noFill/>
                </a:ln>
                <a:solidFill>
                  <a:srgbClr val="000000"/>
                </a:solidFill>
                <a:effectLst/>
                <a:latin typeface="Calibri" panose="020F0502020204030204" pitchFamily="34" charset="0"/>
                <a:cs typeface="Calibri" panose="020F0502020204030204" pitchFamily="34" charset="0"/>
              </a:rPr>
              <a:t>Financial Empowerment Key Takeaway slides by Marion Gariepy are an adaptation of content from the open textbook </a:t>
            </a:r>
            <a:r>
              <a:rPr kumimoji="0" lang="en-US" altLang="en-US" sz="1200" b="0" i="0" u="none" strike="noStrike" cap="none" normalizeH="0" baseline="0">
                <a:ln>
                  <a:noFill/>
                </a:ln>
                <a:solidFill>
                  <a:srgbClr val="000000"/>
                </a:solidFill>
                <a:effectLst/>
                <a:latin typeface="Calibri" panose="020F0502020204030204" pitchFamily="34" charset="0"/>
                <a:cs typeface="Calibri" panose="020F0502020204030204" pitchFamily="34" charset="0"/>
                <a:hlinkClick r:id="rId2"/>
              </a:rPr>
              <a:t>Financial Empowerment</a:t>
            </a:r>
            <a:r>
              <a:rPr kumimoji="0" lang="en-US" altLang="en-US" sz="1200" b="0" i="0" u="none" strike="noStrike" cap="none" normalizeH="0" baseline="0">
                <a:ln>
                  <a:noFill/>
                </a:ln>
                <a:solidFill>
                  <a:srgbClr val="000000"/>
                </a:solidFill>
                <a:effectLst/>
                <a:latin typeface="Calibri" panose="020F0502020204030204" pitchFamily="34" charset="0"/>
                <a:cs typeface="Calibri" panose="020F0502020204030204" pitchFamily="34" charset="0"/>
              </a:rPr>
              <a:t> by Bettina Schneider. © </a:t>
            </a:r>
            <a:r>
              <a:rPr kumimoji="0" lang="en-US" altLang="en-US" sz="1200" b="0" i="0" u="none" strike="noStrike" cap="none" normalizeH="0" baseline="0">
                <a:ln>
                  <a:noFill/>
                </a:ln>
                <a:solidFill>
                  <a:srgbClr val="000000"/>
                </a:solidFill>
                <a:effectLst/>
                <a:latin typeface="Calibri" panose="020F0502020204030204" pitchFamily="34" charset="0"/>
                <a:cs typeface="Calibri" panose="020F0502020204030204" pitchFamily="34" charset="0"/>
                <a:hlinkClick r:id="rId3"/>
              </a:rPr>
              <a:t>Creative Commons Attribution-NonCommercial-ShareAlike 4.0 Licence</a:t>
            </a:r>
            <a:r>
              <a:rPr kumimoji="0" lang="en-US" altLang="en-US" sz="1200" b="0" i="0" u="none" strike="noStrike" cap="none" normalizeH="0" baseline="0">
                <a:ln>
                  <a:noFill/>
                </a:ln>
                <a:solidFill>
                  <a:srgbClr val="000000"/>
                </a:solidFill>
                <a:effectLst/>
                <a:latin typeface="Calibri" panose="020F0502020204030204" pitchFamily="34" charset="0"/>
                <a:cs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506093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DCFF2-ACB0-4F72-8A1F-E4AEE6279847}"/>
              </a:ext>
            </a:extLst>
          </p:cNvPr>
          <p:cNvSpPr>
            <a:spLocks noGrp="1"/>
          </p:cNvSpPr>
          <p:nvPr>
            <p:ph type="title"/>
          </p:nvPr>
        </p:nvSpPr>
        <p:spPr/>
        <p:txBody>
          <a:bodyPr>
            <a:normAutofit/>
          </a:bodyPr>
          <a:lstStyle/>
          <a:p>
            <a:pPr algn="ctr"/>
            <a:r>
              <a:rPr lang="en-CA" sz="4000" dirty="0">
                <a:solidFill>
                  <a:schemeClr val="accent2">
                    <a:lumMod val="60000"/>
                    <a:lumOff val="40000"/>
                  </a:schemeClr>
                </a:solidFill>
              </a:rPr>
              <a:t>2.3</a:t>
            </a:r>
            <a:r>
              <a:rPr lang="en-CA" sz="4000" dirty="0"/>
              <a:t> Debt and Equity</a:t>
            </a:r>
            <a:br>
              <a:rPr lang="en-CA" sz="4000" dirty="0"/>
            </a:br>
            <a:r>
              <a:rPr lang="en-CA" sz="4000" dirty="0"/>
              <a:t>Key Takeaways</a:t>
            </a:r>
          </a:p>
        </p:txBody>
      </p:sp>
      <p:sp>
        <p:nvSpPr>
          <p:cNvPr id="3" name="Content Placeholder 2">
            <a:extLst>
              <a:ext uri="{FF2B5EF4-FFF2-40B4-BE49-F238E27FC236}">
                <a16:creationId xmlns:a16="http://schemas.microsoft.com/office/drawing/2014/main" id="{2906F336-AE20-45A6-84A8-BBEA42D92DB3}"/>
              </a:ext>
            </a:extLst>
          </p:cNvPr>
          <p:cNvSpPr>
            <a:spLocks noGrp="1"/>
          </p:cNvSpPr>
          <p:nvPr>
            <p:ph idx="1"/>
          </p:nvPr>
        </p:nvSpPr>
        <p:spPr/>
        <p:txBody>
          <a:bodyPr/>
          <a:lstStyle/>
          <a:p>
            <a:pPr marL="457200" indent="-457200">
              <a:buFont typeface="+mj-lt"/>
              <a:buAutoNum type="arabicPeriod"/>
            </a:pPr>
            <a:r>
              <a:rPr lang="en-CA" dirty="0"/>
              <a:t>Financing assets through equity means sharing ownership, and the gains or losses that come with it.</a:t>
            </a:r>
          </a:p>
          <a:p>
            <a:pPr marL="457200" indent="-457200">
              <a:buFont typeface="+mj-lt"/>
              <a:buAutoNum type="arabicPeriod"/>
            </a:pPr>
            <a:r>
              <a:rPr lang="en-CA" dirty="0"/>
              <a:t>Financing assets through borrowing and creating debt means taking on a financial obligation that must be repaid.</a:t>
            </a:r>
          </a:p>
          <a:p>
            <a:pPr marL="457200" indent="-457200">
              <a:buFont typeface="+mj-lt"/>
              <a:buAutoNum type="arabicPeriod"/>
            </a:pPr>
            <a:r>
              <a:rPr lang="en-CA" dirty="0"/>
              <a:t>Both equity and debt have costs and value.</a:t>
            </a:r>
          </a:p>
          <a:p>
            <a:pPr marL="457200" indent="-457200">
              <a:buFont typeface="+mj-lt"/>
              <a:buAutoNum type="arabicPeriod"/>
            </a:pPr>
            <a:r>
              <a:rPr lang="en-CA" dirty="0"/>
              <a:t>Both equity and debt enable the use of an asset sooner than otherwise. Earlier use leads to greater rewards.</a:t>
            </a:r>
          </a:p>
        </p:txBody>
      </p:sp>
    </p:spTree>
    <p:extLst>
      <p:ext uri="{BB962C8B-B14F-4D97-AF65-F5344CB8AC3E}">
        <p14:creationId xmlns:p14="http://schemas.microsoft.com/office/powerpoint/2010/main" val="1210186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70D87-9F65-486B-BB88-F7C4D363EA48}"/>
              </a:ext>
            </a:extLst>
          </p:cNvPr>
          <p:cNvSpPr>
            <a:spLocks noGrp="1"/>
          </p:cNvSpPr>
          <p:nvPr>
            <p:ph type="title"/>
          </p:nvPr>
        </p:nvSpPr>
        <p:spPr/>
        <p:txBody>
          <a:bodyPr>
            <a:normAutofit/>
          </a:bodyPr>
          <a:lstStyle/>
          <a:p>
            <a:pPr algn="ctr"/>
            <a:r>
              <a:rPr lang="en-CA" sz="4000" dirty="0">
                <a:solidFill>
                  <a:schemeClr val="accent2">
                    <a:lumMod val="60000"/>
                    <a:lumOff val="40000"/>
                  </a:schemeClr>
                </a:solidFill>
              </a:rPr>
              <a:t>2.4</a:t>
            </a:r>
            <a:r>
              <a:rPr lang="en-CA" sz="4000" dirty="0"/>
              <a:t> Income and Risk</a:t>
            </a:r>
            <a:br>
              <a:rPr lang="en-CA" sz="4000" dirty="0"/>
            </a:br>
            <a:r>
              <a:rPr lang="en-CA" sz="4000" dirty="0"/>
              <a:t>Key Takeaways</a:t>
            </a:r>
          </a:p>
        </p:txBody>
      </p:sp>
      <p:sp>
        <p:nvSpPr>
          <p:cNvPr id="3" name="Content Placeholder 2">
            <a:extLst>
              <a:ext uri="{FF2B5EF4-FFF2-40B4-BE49-F238E27FC236}">
                <a16:creationId xmlns:a16="http://schemas.microsoft.com/office/drawing/2014/main" id="{5137E4A7-CC43-4BD0-90BC-FB4DC114B923}"/>
              </a:ext>
            </a:extLst>
          </p:cNvPr>
          <p:cNvSpPr>
            <a:spLocks noGrp="1"/>
          </p:cNvSpPr>
          <p:nvPr>
            <p:ph idx="1"/>
          </p:nvPr>
        </p:nvSpPr>
        <p:spPr/>
        <p:txBody>
          <a:bodyPr/>
          <a:lstStyle/>
          <a:p>
            <a:pPr marL="457200" indent="-457200">
              <a:buFont typeface="+mj-lt"/>
              <a:buAutoNum type="arabicPeriod"/>
            </a:pPr>
            <a:r>
              <a:rPr lang="en-CA" dirty="0"/>
              <a:t>Diversifying sources of income in both the labour market and the capital markets is the best hedge against risk in any one market.</a:t>
            </a:r>
          </a:p>
        </p:txBody>
      </p:sp>
    </p:spTree>
    <p:extLst>
      <p:ext uri="{BB962C8B-B14F-4D97-AF65-F5344CB8AC3E}">
        <p14:creationId xmlns:p14="http://schemas.microsoft.com/office/powerpoint/2010/main" val="35085109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01EE0-9576-4C9D-9C78-E88D70CCB522}"/>
              </a:ext>
            </a:extLst>
          </p:cNvPr>
          <p:cNvSpPr>
            <a:spLocks noGrp="1"/>
          </p:cNvSpPr>
          <p:nvPr>
            <p:ph type="title"/>
          </p:nvPr>
        </p:nvSpPr>
        <p:spPr/>
        <p:txBody>
          <a:bodyPr/>
          <a:lstStyle/>
          <a:p>
            <a:pPr algn="ctr"/>
            <a:r>
              <a:rPr lang="en-CA" dirty="0"/>
              <a:t>Financial Statements</a:t>
            </a:r>
          </a:p>
        </p:txBody>
      </p:sp>
      <p:sp>
        <p:nvSpPr>
          <p:cNvPr id="3" name="Text Placeholder 2">
            <a:extLst>
              <a:ext uri="{FF2B5EF4-FFF2-40B4-BE49-F238E27FC236}">
                <a16:creationId xmlns:a16="http://schemas.microsoft.com/office/drawing/2014/main" id="{3C2B73B8-ABD8-4607-942C-323A04EF22C5}"/>
              </a:ext>
            </a:extLst>
          </p:cNvPr>
          <p:cNvSpPr>
            <a:spLocks noGrp="1"/>
          </p:cNvSpPr>
          <p:nvPr>
            <p:ph type="body" idx="1"/>
          </p:nvPr>
        </p:nvSpPr>
        <p:spPr/>
        <p:txBody>
          <a:bodyPr/>
          <a:lstStyle/>
          <a:p>
            <a:r>
              <a:rPr lang="en-CA" dirty="0"/>
              <a:t>Chapter 3</a:t>
            </a:r>
          </a:p>
        </p:txBody>
      </p:sp>
    </p:spTree>
    <p:extLst>
      <p:ext uri="{BB962C8B-B14F-4D97-AF65-F5344CB8AC3E}">
        <p14:creationId xmlns:p14="http://schemas.microsoft.com/office/powerpoint/2010/main" val="156640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ED213-AD6A-4714-9276-DEC9AAA12FE5}"/>
              </a:ext>
            </a:extLst>
          </p:cNvPr>
          <p:cNvSpPr>
            <a:spLocks noGrp="1"/>
          </p:cNvSpPr>
          <p:nvPr>
            <p:ph type="title"/>
          </p:nvPr>
        </p:nvSpPr>
        <p:spPr/>
        <p:txBody>
          <a:bodyPr>
            <a:normAutofit/>
          </a:bodyPr>
          <a:lstStyle/>
          <a:p>
            <a:pPr algn="ctr"/>
            <a:r>
              <a:rPr lang="en-CA" sz="4000" dirty="0">
                <a:solidFill>
                  <a:schemeClr val="accent2">
                    <a:lumMod val="60000"/>
                    <a:lumOff val="40000"/>
                  </a:schemeClr>
                </a:solidFill>
              </a:rPr>
              <a:t>3.1</a:t>
            </a:r>
            <a:r>
              <a:rPr lang="en-CA" sz="4000" dirty="0"/>
              <a:t> Accounting and Financial Statements</a:t>
            </a:r>
            <a:br>
              <a:rPr lang="en-CA" sz="4000" dirty="0"/>
            </a:br>
            <a:r>
              <a:rPr lang="en-CA" sz="4000" dirty="0"/>
              <a:t>Key Takeaways</a:t>
            </a:r>
          </a:p>
        </p:txBody>
      </p:sp>
      <p:sp>
        <p:nvSpPr>
          <p:cNvPr id="3" name="Content Placeholder 2">
            <a:extLst>
              <a:ext uri="{FF2B5EF4-FFF2-40B4-BE49-F238E27FC236}">
                <a16:creationId xmlns:a16="http://schemas.microsoft.com/office/drawing/2014/main" id="{891DD836-39C1-4001-A009-4642EB14100A}"/>
              </a:ext>
            </a:extLst>
          </p:cNvPr>
          <p:cNvSpPr>
            <a:spLocks noGrp="1"/>
          </p:cNvSpPr>
          <p:nvPr>
            <p:ph idx="1"/>
          </p:nvPr>
        </p:nvSpPr>
        <p:spPr/>
        <p:txBody>
          <a:bodyPr/>
          <a:lstStyle/>
          <a:p>
            <a:pPr marL="457200" indent="-457200">
              <a:buFont typeface="+mj-lt"/>
              <a:buAutoNum type="arabicPeriod"/>
            </a:pPr>
            <a:r>
              <a:rPr lang="en-CA" dirty="0"/>
              <a:t>Commonly used financial statements are: income statement, cash flow statement, and balance sheet.</a:t>
            </a:r>
          </a:p>
          <a:p>
            <a:pPr marL="457200" indent="-457200">
              <a:buFont typeface="+mj-lt"/>
              <a:buAutoNum type="arabicPeriod"/>
            </a:pPr>
            <a:r>
              <a:rPr lang="en-CA" dirty="0"/>
              <a:t>Current financial condition is show on a balance sheet. Results for a time period are shown on income statement and cash flow statement.</a:t>
            </a:r>
          </a:p>
          <a:p>
            <a:pPr marL="457200" indent="-457200">
              <a:buFont typeface="+mj-lt"/>
              <a:buAutoNum type="arabicPeriod"/>
            </a:pPr>
            <a:r>
              <a:rPr lang="en-CA" dirty="0"/>
              <a:t>The income statement lists income and expenses.</a:t>
            </a:r>
          </a:p>
          <a:p>
            <a:pPr marL="457200" indent="-457200">
              <a:buFont typeface="+mj-lt"/>
              <a:buAutoNum type="arabicPeriod"/>
            </a:pPr>
            <a:r>
              <a:rPr lang="en-CA" dirty="0"/>
              <a:t>The cash flow statement lists 3 kinds of cash flow: operating (recurring),Financing (non-recurring), and investing (non-recurring).</a:t>
            </a:r>
          </a:p>
          <a:p>
            <a:pPr marL="457200" indent="-457200">
              <a:buFont typeface="+mj-lt"/>
              <a:buAutoNum type="arabicPeriod"/>
            </a:pPr>
            <a:r>
              <a:rPr lang="en-CA" dirty="0"/>
              <a:t>The balance sheet lists assets, liabilities (debts), and net worth. </a:t>
            </a:r>
          </a:p>
          <a:p>
            <a:pPr marL="457200" indent="-457200">
              <a:buFont typeface="+mj-lt"/>
              <a:buAutoNum type="arabicPeriod"/>
            </a:pPr>
            <a:r>
              <a:rPr lang="en-CA" dirty="0"/>
              <a:t>Net worth = assets – liabilities.</a:t>
            </a:r>
          </a:p>
          <a:p>
            <a:pPr marL="457200" indent="-457200">
              <a:buFont typeface="+mj-lt"/>
              <a:buAutoNum type="arabicPeriod"/>
            </a:pPr>
            <a:r>
              <a:rPr lang="en-CA" dirty="0"/>
              <a:t>Bankruptcy occurs when there is negative net worth, meaning debt is greater than assets.</a:t>
            </a:r>
          </a:p>
        </p:txBody>
      </p:sp>
    </p:spTree>
    <p:extLst>
      <p:ext uri="{BB962C8B-B14F-4D97-AF65-F5344CB8AC3E}">
        <p14:creationId xmlns:p14="http://schemas.microsoft.com/office/powerpoint/2010/main" val="16365341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17ACB3-0325-474A-9EE3-005EDBA338D7}"/>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3.2</a:t>
            </a:r>
            <a:r>
              <a:rPr lang="en-US" sz="4000" dirty="0"/>
              <a:t> Comparing &amp; Analyzing Financial Statements</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3A0B3F7A-1D10-479D-8BBF-D4FDA9D39567}"/>
              </a:ext>
            </a:extLst>
          </p:cNvPr>
          <p:cNvSpPr>
            <a:spLocks noGrp="1"/>
          </p:cNvSpPr>
          <p:nvPr>
            <p:ph idx="1"/>
          </p:nvPr>
        </p:nvSpPr>
        <p:spPr/>
        <p:txBody>
          <a:bodyPr>
            <a:normAutofit lnSpcReduction="10000"/>
          </a:bodyPr>
          <a:lstStyle/>
          <a:p>
            <a:pPr marL="457200" indent="-457200">
              <a:buFont typeface="+mj-lt"/>
              <a:buAutoNum type="arabicPeriod"/>
            </a:pPr>
            <a:r>
              <a:rPr lang="en-US" dirty="0"/>
              <a:t>Each financial statement show a piece of the larger picture. Financial statement analysis puts this information in context and in sharper focus.</a:t>
            </a:r>
          </a:p>
          <a:p>
            <a:pPr marL="457200" indent="-457200">
              <a:buFont typeface="+mj-lt"/>
              <a:buAutoNum type="arabicPeriod"/>
            </a:pPr>
            <a:r>
              <a:rPr lang="en-US" dirty="0"/>
              <a:t>Common-size statements relate the items using a common denominator.</a:t>
            </a:r>
          </a:p>
          <a:p>
            <a:pPr marL="932688" lvl="2" indent="-457200"/>
            <a:r>
              <a:rPr lang="en-US" sz="1800" dirty="0"/>
              <a:t>On the income statement, each income and expense is shown as a percentage of total income.</a:t>
            </a:r>
          </a:p>
          <a:p>
            <a:pPr marL="932688" lvl="2" indent="-457200"/>
            <a:r>
              <a:rPr lang="en-US" sz="1800" dirty="0"/>
              <a:t>On the cash flow statement, each item is shown as a percentage of total positive cash flow.</a:t>
            </a:r>
          </a:p>
          <a:p>
            <a:pPr marL="932688" lvl="2" indent="-457200"/>
            <a:r>
              <a:rPr lang="en-US" sz="1800" dirty="0"/>
              <a:t>On the balance sheet, each asset, liability and net worth is shown as a percentage of total assets.</a:t>
            </a:r>
          </a:p>
          <a:p>
            <a:pPr marL="457200" indent="-457200">
              <a:buFont typeface="+mj-lt"/>
              <a:buAutoNum type="arabicPeriod"/>
            </a:pPr>
            <a:r>
              <a:rPr lang="en-US" dirty="0"/>
              <a:t>The income and cash flow statements explain the changes in the balance sheet over time.</a:t>
            </a:r>
          </a:p>
          <a:p>
            <a:pPr marL="457200" indent="-457200">
              <a:buFont typeface="+mj-lt"/>
              <a:buAutoNum type="arabicPeriod"/>
            </a:pPr>
            <a:r>
              <a:rPr lang="en-US" dirty="0"/>
              <a:t>Ratio analysis creates context by comparing items from different statements.</a:t>
            </a:r>
          </a:p>
          <a:p>
            <a:pPr marL="457200" indent="-457200">
              <a:buFont typeface="+mj-lt"/>
              <a:buAutoNum type="arabicPeriod"/>
            </a:pPr>
            <a:r>
              <a:rPr lang="en-US" dirty="0"/>
              <a:t>Comparisons made over time can demonstrate the effects of past decisions to better understand the effects of future decisions.</a:t>
            </a:r>
          </a:p>
          <a:p>
            <a:pPr marL="457200" indent="-457200">
              <a:buFont typeface="+mj-lt"/>
              <a:buAutoNum type="arabicPeriod"/>
            </a:pPr>
            <a:r>
              <a:rPr lang="en-US" dirty="0"/>
              <a:t>Financial statements should be compared at least annually.</a:t>
            </a:r>
          </a:p>
          <a:p>
            <a:pPr marL="932688" lvl="2" indent="-457200">
              <a:buFont typeface="+mj-lt"/>
              <a:buAutoNum type="arabicPeriod"/>
            </a:pPr>
            <a:endParaRPr lang="en-CA" dirty="0"/>
          </a:p>
        </p:txBody>
      </p:sp>
    </p:spTree>
    <p:extLst>
      <p:ext uri="{BB962C8B-B14F-4D97-AF65-F5344CB8AC3E}">
        <p14:creationId xmlns:p14="http://schemas.microsoft.com/office/powerpoint/2010/main" val="13752883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3B1898-9736-4295-BF26-B6B5074227C5}"/>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3.3</a:t>
            </a:r>
            <a:r>
              <a:rPr lang="en-US" sz="4000" dirty="0"/>
              <a:t> Accounting Software: An Overview</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CD956807-3750-4571-B9A0-9EE9FBB13665}"/>
              </a:ext>
            </a:extLst>
          </p:cNvPr>
          <p:cNvSpPr>
            <a:spLocks noGrp="1"/>
          </p:cNvSpPr>
          <p:nvPr>
            <p:ph idx="1"/>
          </p:nvPr>
        </p:nvSpPr>
        <p:spPr/>
        <p:txBody>
          <a:bodyPr/>
          <a:lstStyle/>
          <a:p>
            <a:pPr marL="457200" indent="-457200">
              <a:buFont typeface="+mj-lt"/>
              <a:buAutoNum type="arabicPeriod"/>
            </a:pPr>
            <a:r>
              <a:rPr lang="en-US" dirty="0"/>
              <a:t>Personal finance software provides convenience and skill for collecting, classifying, sorting, reporting, and securing financial data to better assess your current situation.</a:t>
            </a:r>
          </a:p>
          <a:p>
            <a:pPr marL="457200" indent="-457200">
              <a:buFont typeface="+mj-lt"/>
              <a:buAutoNum type="arabicPeriod"/>
            </a:pPr>
            <a:r>
              <a:rPr lang="en-US" dirty="0"/>
              <a:t>To help you better evaluate your choices, personal software provides calculations for projecting information, such as:</a:t>
            </a:r>
          </a:p>
          <a:p>
            <a:pPr marL="932688" lvl="2" indent="-457200"/>
            <a:r>
              <a:rPr lang="en-US" sz="2000" dirty="0"/>
              <a:t>Education savings</a:t>
            </a:r>
          </a:p>
          <a:p>
            <a:pPr marL="932688" lvl="2" indent="-457200"/>
            <a:r>
              <a:rPr lang="en-US" sz="2000" dirty="0"/>
              <a:t>Retirement savings</a:t>
            </a:r>
          </a:p>
          <a:p>
            <a:pPr marL="932688" lvl="2" indent="-457200"/>
            <a:r>
              <a:rPr lang="en-US" sz="2000" dirty="0"/>
              <a:t>Debt repayment</a:t>
            </a:r>
          </a:p>
          <a:p>
            <a:pPr marL="932688" lvl="2" indent="-457200"/>
            <a:r>
              <a:rPr lang="en-US" sz="2000" dirty="0"/>
              <a:t>Mortgage repayment</a:t>
            </a:r>
          </a:p>
          <a:p>
            <a:pPr marL="932688" lvl="2" indent="-457200"/>
            <a:r>
              <a:rPr lang="en-US" sz="2000" dirty="0"/>
              <a:t>Income and expanse budgeting</a:t>
            </a:r>
            <a:endParaRPr lang="en-CA" sz="2000" dirty="0"/>
          </a:p>
        </p:txBody>
      </p:sp>
    </p:spTree>
    <p:extLst>
      <p:ext uri="{BB962C8B-B14F-4D97-AF65-F5344CB8AC3E}">
        <p14:creationId xmlns:p14="http://schemas.microsoft.com/office/powerpoint/2010/main" val="40137012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7BBE5-FC02-4155-B90F-47856C550675}"/>
              </a:ext>
            </a:extLst>
          </p:cNvPr>
          <p:cNvSpPr>
            <a:spLocks noGrp="1"/>
          </p:cNvSpPr>
          <p:nvPr>
            <p:ph type="title"/>
          </p:nvPr>
        </p:nvSpPr>
        <p:spPr/>
        <p:txBody>
          <a:bodyPr/>
          <a:lstStyle/>
          <a:p>
            <a:pPr algn="ctr"/>
            <a:r>
              <a:rPr lang="en-US" dirty="0"/>
              <a:t>Evaluating Choices: Time, Risk, and Value</a:t>
            </a:r>
            <a:endParaRPr lang="en-CA" dirty="0"/>
          </a:p>
        </p:txBody>
      </p:sp>
      <p:sp>
        <p:nvSpPr>
          <p:cNvPr id="3" name="Text Placeholder 2">
            <a:extLst>
              <a:ext uri="{FF2B5EF4-FFF2-40B4-BE49-F238E27FC236}">
                <a16:creationId xmlns:a16="http://schemas.microsoft.com/office/drawing/2014/main" id="{3929B2DC-B82A-4492-8973-D57B2CEFB783}"/>
              </a:ext>
            </a:extLst>
          </p:cNvPr>
          <p:cNvSpPr>
            <a:spLocks noGrp="1"/>
          </p:cNvSpPr>
          <p:nvPr>
            <p:ph type="body" idx="1"/>
          </p:nvPr>
        </p:nvSpPr>
        <p:spPr/>
        <p:txBody>
          <a:bodyPr/>
          <a:lstStyle/>
          <a:p>
            <a:r>
              <a:rPr lang="en-US" dirty="0"/>
              <a:t>Chapter 4</a:t>
            </a:r>
            <a:endParaRPr lang="en-CA" dirty="0"/>
          </a:p>
        </p:txBody>
      </p:sp>
    </p:spTree>
    <p:extLst>
      <p:ext uri="{BB962C8B-B14F-4D97-AF65-F5344CB8AC3E}">
        <p14:creationId xmlns:p14="http://schemas.microsoft.com/office/powerpoint/2010/main" val="31922541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D76D67-C2AD-426B-9F77-5AB7E695E292}"/>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4.1</a:t>
            </a:r>
            <a:r>
              <a:rPr lang="en-US" sz="4000" dirty="0"/>
              <a:t> The Time Value of Money</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224DBEB0-C508-441C-9902-19D1FD6BF92A}"/>
              </a:ext>
            </a:extLst>
          </p:cNvPr>
          <p:cNvSpPr>
            <a:spLocks noGrp="1"/>
          </p:cNvSpPr>
          <p:nvPr>
            <p:ph idx="1"/>
          </p:nvPr>
        </p:nvSpPr>
        <p:spPr/>
        <p:txBody>
          <a:bodyPr/>
          <a:lstStyle/>
          <a:p>
            <a:pPr marL="457200" indent="-457200">
              <a:buFont typeface="+mj-lt"/>
              <a:buAutoNum type="arabicPeriod"/>
            </a:pPr>
            <a:r>
              <a:rPr lang="en-US" dirty="0"/>
              <a:t>Liquidity has value because it enables choice.</a:t>
            </a:r>
          </a:p>
          <a:p>
            <a:pPr marL="457200" indent="-457200">
              <a:buFont typeface="+mj-lt"/>
              <a:buAutoNum type="arabicPeriod"/>
            </a:pPr>
            <a:r>
              <a:rPr lang="en-US" dirty="0"/>
              <a:t>Time creates distance or delay from liquidity.</a:t>
            </a:r>
          </a:p>
          <a:p>
            <a:pPr marL="457200" indent="-457200">
              <a:buFont typeface="+mj-lt"/>
              <a:buAutoNum type="arabicPeriod"/>
            </a:pPr>
            <a:r>
              <a:rPr lang="en-US" dirty="0"/>
              <a:t>Distance or delay creates risk and opportunity costs.</a:t>
            </a:r>
          </a:p>
          <a:p>
            <a:pPr marL="457200" indent="-457200">
              <a:buFont typeface="+mj-lt"/>
              <a:buAutoNum type="arabicPeriod"/>
            </a:pPr>
            <a:r>
              <a:rPr lang="en-US" dirty="0"/>
              <a:t>Time affects value by creating distance, risk, and opportunity costs.</a:t>
            </a:r>
          </a:p>
          <a:p>
            <a:pPr marL="457200" indent="-457200">
              <a:buFont typeface="+mj-lt"/>
              <a:buAutoNum type="arabicPeriod"/>
            </a:pPr>
            <a:r>
              <a:rPr lang="en-US" dirty="0"/>
              <a:t>Time discounts value.</a:t>
            </a:r>
            <a:endParaRPr lang="en-CA" dirty="0"/>
          </a:p>
        </p:txBody>
      </p:sp>
    </p:spTree>
    <p:extLst>
      <p:ext uri="{BB962C8B-B14F-4D97-AF65-F5344CB8AC3E}">
        <p14:creationId xmlns:p14="http://schemas.microsoft.com/office/powerpoint/2010/main" val="31463105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6DCD97-0F51-4C15-8B8F-E74339B71E98}"/>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4.2</a:t>
            </a:r>
            <a:r>
              <a:rPr lang="en-US" sz="4000" dirty="0"/>
              <a:t> Calculating the Relationship of Time and Value</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3E95EDF1-3F0A-4D1E-A7D8-AFC0B97E5F1A}"/>
              </a:ext>
            </a:extLst>
          </p:cNvPr>
          <p:cNvSpPr>
            <a:spLocks noGrp="1"/>
          </p:cNvSpPr>
          <p:nvPr>
            <p:ph idx="1"/>
          </p:nvPr>
        </p:nvSpPr>
        <p:spPr/>
        <p:txBody>
          <a:bodyPr>
            <a:normAutofit fontScale="92500" lnSpcReduction="10000"/>
          </a:bodyPr>
          <a:lstStyle/>
          <a:p>
            <a:pPr marL="457200" indent="-457200">
              <a:buFont typeface="+mj-lt"/>
              <a:buAutoNum type="arabicPeriod"/>
            </a:pPr>
            <a:r>
              <a:rPr lang="en-US" dirty="0"/>
              <a:t>To relate a present (liquid) value to a future value, you need to know:</a:t>
            </a:r>
          </a:p>
          <a:p>
            <a:pPr marL="932688" lvl="2" indent="-457200"/>
            <a:r>
              <a:rPr lang="en-US" sz="1600" dirty="0"/>
              <a:t>What the present value is or the future value will be</a:t>
            </a:r>
          </a:p>
          <a:p>
            <a:pPr marL="932688" lvl="2" indent="-457200"/>
            <a:r>
              <a:rPr lang="en-US" sz="1600" dirty="0"/>
              <a:t>When the future value will be</a:t>
            </a:r>
          </a:p>
          <a:p>
            <a:pPr marL="932688" lvl="2" indent="-457200"/>
            <a:r>
              <a:rPr lang="en-US" sz="1600" dirty="0"/>
              <a:t>The rate at which time affects value: the costs per time period, or the magnitude of the effects of time on value</a:t>
            </a:r>
          </a:p>
          <a:p>
            <a:pPr marL="514350" indent="-514350">
              <a:buFont typeface="+mj-lt"/>
              <a:buAutoNum type="arabicPeriod"/>
            </a:pPr>
            <a:r>
              <a:rPr lang="en-US" dirty="0"/>
              <a:t>The relationship of the Present Value (PV), Future Value (FV), risk + opportunity cost (r), and time (t) is PV x (1+r)</a:t>
            </a:r>
            <a:r>
              <a:rPr lang="en-US" baseline="30000" dirty="0"/>
              <a:t>t</a:t>
            </a:r>
            <a:r>
              <a:rPr lang="en-US" dirty="0"/>
              <a:t> = FV. </a:t>
            </a:r>
          </a:p>
          <a:p>
            <a:pPr marL="514350" indent="-514350">
              <a:buFont typeface="+mj-lt"/>
              <a:buAutoNum type="arabicPeriod"/>
            </a:pPr>
            <a:r>
              <a:rPr lang="en-US" dirty="0"/>
              <a:t>This equation provides insight into these relationships:</a:t>
            </a:r>
          </a:p>
          <a:p>
            <a:pPr marL="989838" lvl="2" indent="-514350"/>
            <a:r>
              <a:rPr lang="en-US" sz="1600" dirty="0"/>
              <a:t>The more time creates distance from liquidity, the more time affects value.</a:t>
            </a:r>
          </a:p>
          <a:p>
            <a:pPr marL="989838" lvl="2" indent="-514350"/>
            <a:r>
              <a:rPr lang="en-US" sz="1600" dirty="0"/>
              <a:t>The greater rate at which time affects value (r), or the greater the opportunity cost and risk, the more time affects value.</a:t>
            </a:r>
          </a:p>
          <a:p>
            <a:pPr marL="989838" lvl="2" indent="-514350"/>
            <a:r>
              <a:rPr lang="en-US" sz="1600" dirty="0"/>
              <a:t>The closer the liquidity, the less time affects value.</a:t>
            </a:r>
          </a:p>
          <a:p>
            <a:pPr marL="989838" lvl="2" indent="-514350"/>
            <a:r>
              <a:rPr lang="en-US" sz="1600" dirty="0"/>
              <a:t>The less the opportunity cost or risk, the less value is affected.</a:t>
            </a:r>
          </a:p>
          <a:p>
            <a:pPr marL="514350" indent="-514350">
              <a:buFont typeface="+mj-lt"/>
              <a:buAutoNum type="arabicPeriod"/>
            </a:pPr>
            <a:r>
              <a:rPr lang="en-US" sz="2200" dirty="0"/>
              <a:t>To maximize value, get paid sooner and pay debts later.</a:t>
            </a:r>
          </a:p>
          <a:p>
            <a:pPr marL="475488" lvl="2" indent="0">
              <a:buNone/>
            </a:pPr>
            <a:endParaRPr lang="en-US" sz="1600" dirty="0"/>
          </a:p>
          <a:p>
            <a:pPr marL="514350" indent="-514350">
              <a:buFont typeface="+mj-lt"/>
              <a:buAutoNum type="arabicPeriod"/>
            </a:pPr>
            <a:endParaRPr lang="en-US" sz="1600" dirty="0"/>
          </a:p>
          <a:p>
            <a:pPr marL="514350" indent="-514350">
              <a:buFont typeface="+mj-lt"/>
              <a:buAutoNum type="arabicPeriod"/>
            </a:pPr>
            <a:endParaRPr lang="en-CA" sz="2600" dirty="0"/>
          </a:p>
        </p:txBody>
      </p:sp>
    </p:spTree>
    <p:extLst>
      <p:ext uri="{BB962C8B-B14F-4D97-AF65-F5344CB8AC3E}">
        <p14:creationId xmlns:p14="http://schemas.microsoft.com/office/powerpoint/2010/main" val="40007246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62D3A-F29B-4D54-A9AD-F49D852D3949}"/>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4.3</a:t>
            </a:r>
            <a:r>
              <a:rPr lang="en-US" sz="4000" dirty="0"/>
              <a:t> Valuing a Series of Cash Flows</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4FE8301E-4859-4A9E-A692-BD57234353BE}"/>
              </a:ext>
            </a:extLst>
          </p:cNvPr>
          <p:cNvSpPr>
            <a:spLocks noGrp="1"/>
          </p:cNvSpPr>
          <p:nvPr>
            <p:ph idx="1"/>
          </p:nvPr>
        </p:nvSpPr>
        <p:spPr/>
        <p:txBody>
          <a:bodyPr/>
          <a:lstStyle/>
          <a:p>
            <a:pPr marL="457200" indent="-457200">
              <a:buFont typeface="+mj-lt"/>
              <a:buAutoNum type="arabicPeriod"/>
            </a:pPr>
            <a:r>
              <a:rPr lang="en-US" dirty="0"/>
              <a:t>The idea of the time value of money is fundamental to financial decisions.</a:t>
            </a:r>
          </a:p>
          <a:p>
            <a:pPr marL="457200" indent="-457200">
              <a:buFont typeface="+mj-lt"/>
              <a:buAutoNum type="arabicPeriod"/>
            </a:pPr>
            <a:r>
              <a:rPr lang="en-US" dirty="0"/>
              <a:t>The present value of a series of cash flows is equal to the sum of the present value of each cash flow.</a:t>
            </a:r>
          </a:p>
          <a:p>
            <a:pPr marL="457200" indent="-457200">
              <a:buFont typeface="+mj-lt"/>
              <a:buAutoNum type="arabicPeriod"/>
            </a:pPr>
            <a:r>
              <a:rPr lang="en-US" dirty="0"/>
              <a:t>A series of cash flows is an annuity when there are regular payments at regular intervals and each payment is the same amount.</a:t>
            </a:r>
          </a:p>
          <a:p>
            <a:pPr marL="457200" indent="-457200">
              <a:buFont typeface="+mj-lt"/>
              <a:buAutoNum type="arabicPeriod"/>
            </a:pPr>
            <a:r>
              <a:rPr lang="en-US" dirty="0"/>
              <a:t>To calculate the present value of an annuity, you need to know:</a:t>
            </a:r>
          </a:p>
          <a:p>
            <a:pPr marL="932688" lvl="2" indent="-457200"/>
            <a:r>
              <a:rPr lang="en-US" sz="1600" dirty="0"/>
              <a:t>The amount of the identical cash flows (CF)</a:t>
            </a:r>
          </a:p>
          <a:p>
            <a:pPr marL="932688" lvl="2" indent="-457200"/>
            <a:r>
              <a:rPr lang="en-US" sz="1600" dirty="0"/>
              <a:t>The frequency of the cash flows</a:t>
            </a:r>
          </a:p>
          <a:p>
            <a:pPr marL="932688" lvl="2" indent="-457200"/>
            <a:r>
              <a:rPr lang="en-US" sz="1600" dirty="0"/>
              <a:t>The number of cash flows (t)</a:t>
            </a:r>
          </a:p>
          <a:p>
            <a:pPr marL="932688" lvl="2" indent="-457200"/>
            <a:r>
              <a:rPr lang="en-US" sz="1600" dirty="0"/>
              <a:t>The discount rate (r) or the rate at which time affects value</a:t>
            </a:r>
          </a:p>
          <a:p>
            <a:pPr marL="932688" lvl="2" indent="-457200"/>
            <a:endParaRPr lang="en-CA" dirty="0"/>
          </a:p>
        </p:txBody>
      </p:sp>
    </p:spTree>
    <p:extLst>
      <p:ext uri="{BB962C8B-B14F-4D97-AF65-F5344CB8AC3E}">
        <p14:creationId xmlns:p14="http://schemas.microsoft.com/office/powerpoint/2010/main" val="716799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EFBAC8-EF49-4A42-A35E-43D734BE88A7}"/>
              </a:ext>
            </a:extLst>
          </p:cNvPr>
          <p:cNvSpPr>
            <a:spLocks noGrp="1"/>
          </p:cNvSpPr>
          <p:nvPr>
            <p:ph type="title"/>
          </p:nvPr>
        </p:nvSpPr>
        <p:spPr/>
        <p:txBody>
          <a:bodyPr/>
          <a:lstStyle/>
          <a:p>
            <a:pPr algn="ctr"/>
            <a:r>
              <a:rPr lang="en-CA" dirty="0"/>
              <a:t>Personal Finance Planning</a:t>
            </a:r>
          </a:p>
        </p:txBody>
      </p:sp>
      <p:sp>
        <p:nvSpPr>
          <p:cNvPr id="3" name="Text Placeholder 2">
            <a:extLst>
              <a:ext uri="{FF2B5EF4-FFF2-40B4-BE49-F238E27FC236}">
                <a16:creationId xmlns:a16="http://schemas.microsoft.com/office/drawing/2014/main" id="{D11A8567-9BFC-49FA-A654-A24EBDC9D64E}"/>
              </a:ext>
            </a:extLst>
          </p:cNvPr>
          <p:cNvSpPr>
            <a:spLocks noGrp="1"/>
          </p:cNvSpPr>
          <p:nvPr>
            <p:ph type="body" idx="1"/>
          </p:nvPr>
        </p:nvSpPr>
        <p:spPr/>
        <p:txBody>
          <a:bodyPr/>
          <a:lstStyle/>
          <a:p>
            <a:r>
              <a:rPr lang="en-CA" dirty="0"/>
              <a:t>Chapter 1</a:t>
            </a:r>
          </a:p>
        </p:txBody>
      </p:sp>
    </p:spTree>
    <p:extLst>
      <p:ext uri="{BB962C8B-B14F-4D97-AF65-F5344CB8AC3E}">
        <p14:creationId xmlns:p14="http://schemas.microsoft.com/office/powerpoint/2010/main" val="568836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E1270-CB9F-4602-895A-5749D6B8C341}"/>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4.3</a:t>
            </a:r>
            <a:r>
              <a:rPr lang="en-US" sz="4000" dirty="0"/>
              <a:t> Key Takeaways continued</a:t>
            </a:r>
            <a:endParaRPr lang="en-CA" sz="4000" dirty="0"/>
          </a:p>
        </p:txBody>
      </p:sp>
      <p:sp>
        <p:nvSpPr>
          <p:cNvPr id="3" name="Content Placeholder 2">
            <a:extLst>
              <a:ext uri="{FF2B5EF4-FFF2-40B4-BE49-F238E27FC236}">
                <a16:creationId xmlns:a16="http://schemas.microsoft.com/office/drawing/2014/main" id="{0A3E9435-6C9B-4E01-A462-02E9C660FC53}"/>
              </a:ext>
            </a:extLst>
          </p:cNvPr>
          <p:cNvSpPr>
            <a:spLocks noGrp="1"/>
          </p:cNvSpPr>
          <p:nvPr>
            <p:ph idx="1"/>
          </p:nvPr>
        </p:nvSpPr>
        <p:spPr/>
        <p:txBody>
          <a:bodyPr/>
          <a:lstStyle/>
          <a:p>
            <a:pPr marL="457200" indent="-457200">
              <a:buFont typeface="+mj-lt"/>
              <a:buAutoNum type="arabicPeriod" startAt="5"/>
            </a:pPr>
            <a:r>
              <a:rPr lang="en-US" dirty="0"/>
              <a:t>The calculation for the present value of an annuity gives valuable insights.</a:t>
            </a:r>
          </a:p>
          <a:p>
            <a:pPr marL="932688" lvl="2" indent="-457200"/>
            <a:r>
              <a:rPr lang="en-US" sz="1600" dirty="0"/>
              <a:t>More time = more periods and periodic payments = more cash flows = more liquidity and more value</a:t>
            </a:r>
          </a:p>
          <a:p>
            <a:pPr marL="932688" lvl="2" indent="-457200"/>
            <a:r>
              <a:rPr lang="en-US" sz="1600" dirty="0"/>
              <a:t>Greater cash flows = more liquidity and more value</a:t>
            </a:r>
          </a:p>
          <a:p>
            <a:pPr marL="932688" lvl="2" indent="-457200"/>
            <a:r>
              <a:rPr lang="en-US" sz="1600" dirty="0"/>
              <a:t>Greater rate at which time affects value (r) or the greater opportunity cost and risk = more affect of time on value</a:t>
            </a:r>
          </a:p>
          <a:p>
            <a:pPr marL="457200" indent="-457200">
              <a:buFont typeface="+mj-lt"/>
              <a:buAutoNum type="arabicPeriod" startAt="6"/>
            </a:pPr>
            <a:r>
              <a:rPr lang="en-US" dirty="0"/>
              <a:t>The calculation for the future value of an annuity gives valuable insights.</a:t>
            </a:r>
          </a:p>
          <a:p>
            <a:pPr marL="932688" lvl="2" indent="-457200"/>
            <a:r>
              <a:rPr lang="en-US" sz="1600" dirty="0"/>
              <a:t>More time = more periods and more payments = more cash flows = more liquidity and more value</a:t>
            </a:r>
          </a:p>
          <a:p>
            <a:pPr marL="932688" lvl="2" indent="-457200"/>
            <a:r>
              <a:rPr lang="en-US" sz="1600" dirty="0"/>
              <a:t>Greater cash flows = more liquidity and more value</a:t>
            </a:r>
          </a:p>
          <a:p>
            <a:pPr marL="932688" lvl="2" indent="-457200"/>
            <a:r>
              <a:rPr lang="en-US" sz="1600" dirty="0"/>
              <a:t>Greater rate at which time affects value (r) or greater rate of compounding = greater affect of time on value</a:t>
            </a:r>
          </a:p>
          <a:p>
            <a:pPr marL="932688" lvl="2" indent="-457200"/>
            <a:r>
              <a:rPr lang="en-US" sz="1600" dirty="0"/>
              <a:t>A perpetuity is an infinite annuity.</a:t>
            </a:r>
          </a:p>
          <a:p>
            <a:pPr marL="932688" lvl="2" indent="-457200"/>
            <a:endParaRPr lang="en-CA" dirty="0"/>
          </a:p>
        </p:txBody>
      </p:sp>
    </p:spTree>
    <p:extLst>
      <p:ext uri="{BB962C8B-B14F-4D97-AF65-F5344CB8AC3E}">
        <p14:creationId xmlns:p14="http://schemas.microsoft.com/office/powerpoint/2010/main" val="16569689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30DD5-0451-4E48-B3FF-835ED2318597}"/>
              </a:ext>
            </a:extLst>
          </p:cNvPr>
          <p:cNvSpPr>
            <a:spLocks noGrp="1"/>
          </p:cNvSpPr>
          <p:nvPr>
            <p:ph type="title"/>
          </p:nvPr>
        </p:nvSpPr>
        <p:spPr/>
        <p:txBody>
          <a:bodyPr>
            <a:normAutofit fontScale="90000"/>
          </a:bodyPr>
          <a:lstStyle/>
          <a:p>
            <a:pPr algn="ctr"/>
            <a:r>
              <a:rPr lang="en-US" sz="4400" dirty="0">
                <a:solidFill>
                  <a:schemeClr val="accent2">
                    <a:lumMod val="60000"/>
                    <a:lumOff val="40000"/>
                  </a:schemeClr>
                </a:solidFill>
              </a:rPr>
              <a:t>4.4</a:t>
            </a:r>
            <a:r>
              <a:rPr lang="en-US" sz="4000" dirty="0"/>
              <a:t> Using Financial Statements to Evaluate Financial Choices</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30B3482C-5B4B-4E47-9D97-EE6D1E86C10D}"/>
              </a:ext>
            </a:extLst>
          </p:cNvPr>
          <p:cNvSpPr>
            <a:spLocks noGrp="1"/>
          </p:cNvSpPr>
          <p:nvPr>
            <p:ph idx="1"/>
          </p:nvPr>
        </p:nvSpPr>
        <p:spPr/>
        <p:txBody>
          <a:bodyPr/>
          <a:lstStyle/>
          <a:p>
            <a:pPr marL="457200" indent="-457200">
              <a:buFont typeface="+mj-lt"/>
              <a:buAutoNum type="arabicPeriod"/>
            </a:pPr>
            <a:r>
              <a:rPr lang="en-US" dirty="0"/>
              <a:t>Pro format financial statements show the consequences of financial choices in the context of the financial statements.</a:t>
            </a:r>
            <a:endParaRPr lang="en-CA" dirty="0"/>
          </a:p>
        </p:txBody>
      </p:sp>
    </p:spTree>
    <p:extLst>
      <p:ext uri="{BB962C8B-B14F-4D97-AF65-F5344CB8AC3E}">
        <p14:creationId xmlns:p14="http://schemas.microsoft.com/office/powerpoint/2010/main" val="11971921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764BEF-F0F1-4CF2-986A-1A8D19E64712}"/>
              </a:ext>
            </a:extLst>
          </p:cNvPr>
          <p:cNvSpPr>
            <a:spLocks noGrp="1"/>
          </p:cNvSpPr>
          <p:nvPr>
            <p:ph type="title"/>
          </p:nvPr>
        </p:nvSpPr>
        <p:spPr/>
        <p:txBody>
          <a:bodyPr/>
          <a:lstStyle/>
          <a:p>
            <a:r>
              <a:rPr lang="en-US" dirty="0"/>
              <a:t>Financial Plans: Budgets</a:t>
            </a:r>
            <a:endParaRPr lang="en-CA" dirty="0"/>
          </a:p>
        </p:txBody>
      </p:sp>
      <p:sp>
        <p:nvSpPr>
          <p:cNvPr id="3" name="Text Placeholder 2">
            <a:extLst>
              <a:ext uri="{FF2B5EF4-FFF2-40B4-BE49-F238E27FC236}">
                <a16:creationId xmlns:a16="http://schemas.microsoft.com/office/drawing/2014/main" id="{A3528A3E-D41B-4FB2-9F3F-636CDB380342}"/>
              </a:ext>
            </a:extLst>
          </p:cNvPr>
          <p:cNvSpPr>
            <a:spLocks noGrp="1"/>
          </p:cNvSpPr>
          <p:nvPr>
            <p:ph type="body" idx="1"/>
          </p:nvPr>
        </p:nvSpPr>
        <p:spPr/>
        <p:txBody>
          <a:bodyPr/>
          <a:lstStyle/>
          <a:p>
            <a:r>
              <a:rPr lang="en-US" dirty="0"/>
              <a:t>Chapter 5</a:t>
            </a:r>
            <a:endParaRPr lang="en-CA" dirty="0"/>
          </a:p>
        </p:txBody>
      </p:sp>
    </p:spTree>
    <p:extLst>
      <p:ext uri="{BB962C8B-B14F-4D97-AF65-F5344CB8AC3E}">
        <p14:creationId xmlns:p14="http://schemas.microsoft.com/office/powerpoint/2010/main" val="40313144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42CFB6-5961-442B-98F3-2C851D8A7191}"/>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5.1</a:t>
            </a:r>
            <a:r>
              <a:rPr lang="en-US" sz="4000" dirty="0"/>
              <a:t> The Budget Process</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53FE07A9-BF1A-4D81-9456-97653278A1AA}"/>
              </a:ext>
            </a:extLst>
          </p:cNvPr>
          <p:cNvSpPr>
            <a:spLocks noGrp="1"/>
          </p:cNvSpPr>
          <p:nvPr>
            <p:ph idx="1"/>
          </p:nvPr>
        </p:nvSpPr>
        <p:spPr/>
        <p:txBody>
          <a:bodyPr/>
          <a:lstStyle/>
          <a:p>
            <a:pPr marL="457200" indent="-457200">
              <a:buFont typeface="+mj-lt"/>
              <a:buAutoNum type="arabicPeriod"/>
            </a:pPr>
            <a:r>
              <a:rPr lang="en-US" dirty="0"/>
              <a:t>A budget is a process that mirrors the financial planning process.</a:t>
            </a:r>
          </a:p>
          <a:p>
            <a:pPr marL="457200" indent="-457200">
              <a:buFont typeface="+mj-lt"/>
              <a:buAutoNum type="arabicPeriod"/>
            </a:pPr>
            <a:r>
              <a:rPr lang="en-US" dirty="0"/>
              <a:t>The process of creating a budget can suggest goals, </a:t>
            </a:r>
            <a:r>
              <a:rPr lang="en-US" dirty="0" err="1"/>
              <a:t>behaviours</a:t>
            </a:r>
            <a:r>
              <a:rPr lang="en-US" dirty="0"/>
              <a:t>, and limitations.</a:t>
            </a:r>
          </a:p>
          <a:p>
            <a:pPr marL="457200" indent="-457200">
              <a:buFont typeface="+mj-lt"/>
              <a:buAutoNum type="arabicPeriod"/>
            </a:pPr>
            <a:r>
              <a:rPr lang="en-US" dirty="0"/>
              <a:t>For the budget to succeed, goals and </a:t>
            </a:r>
            <a:r>
              <a:rPr lang="en-US" dirty="0" err="1"/>
              <a:t>behaviours</a:t>
            </a:r>
            <a:r>
              <a:rPr lang="en-US" dirty="0"/>
              <a:t> must be reconciled.</a:t>
            </a:r>
          </a:p>
          <a:p>
            <a:pPr marL="457200" indent="-457200">
              <a:buFont typeface="+mj-lt"/>
              <a:buAutoNum type="arabicPeriod"/>
            </a:pPr>
            <a:r>
              <a:rPr lang="en-US" dirty="0"/>
              <a:t>Budgets should be prepared conservatively. Overestimate costs. Underestimate earnings.</a:t>
            </a:r>
          </a:p>
          <a:p>
            <a:pPr marL="457200" indent="-457200">
              <a:buFont typeface="+mj-lt"/>
              <a:buAutoNum type="arabicPeriod"/>
            </a:pPr>
            <a:r>
              <a:rPr lang="en-US" dirty="0"/>
              <a:t>The appropriate time period is the one that is short enough to limit the amount of data, and long enough to capture meaningful data.</a:t>
            </a:r>
            <a:endParaRPr lang="en-CA" dirty="0"/>
          </a:p>
        </p:txBody>
      </p:sp>
    </p:spTree>
    <p:extLst>
      <p:ext uri="{BB962C8B-B14F-4D97-AF65-F5344CB8AC3E}">
        <p14:creationId xmlns:p14="http://schemas.microsoft.com/office/powerpoint/2010/main" val="39205894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8FB71-1143-4A3A-8A2A-53EE28F64B09}"/>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5.2</a:t>
            </a:r>
            <a:r>
              <a:rPr lang="en-US" sz="4000" dirty="0"/>
              <a:t> Creating the Comprehensive Budget</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FBB1B4EC-B2DE-4D38-9790-7DD7559CB17B}"/>
              </a:ext>
            </a:extLst>
          </p:cNvPr>
          <p:cNvSpPr>
            <a:spLocks noGrp="1"/>
          </p:cNvSpPr>
          <p:nvPr>
            <p:ph idx="1"/>
          </p:nvPr>
        </p:nvSpPr>
        <p:spPr/>
        <p:txBody>
          <a:bodyPr/>
          <a:lstStyle/>
          <a:p>
            <a:pPr marL="457200" indent="-457200">
              <a:buFont typeface="+mj-lt"/>
              <a:buAutoNum type="arabicPeriod"/>
            </a:pPr>
            <a:r>
              <a:rPr lang="en-US" dirty="0"/>
              <a:t>A comprehensive budget consists of an operating budget and a capital budget.</a:t>
            </a:r>
          </a:p>
          <a:p>
            <a:pPr marL="457200" indent="-457200">
              <a:buFont typeface="+mj-lt"/>
              <a:buAutoNum type="arabicPeriod"/>
            </a:pPr>
            <a:r>
              <a:rPr lang="en-US" dirty="0"/>
              <a:t>The operating budget accounts for recurring incomes and expenses.</a:t>
            </a:r>
          </a:p>
          <a:p>
            <a:pPr marL="457200" indent="-457200">
              <a:buFont typeface="+mj-lt"/>
              <a:buAutoNum type="arabicPeriod"/>
            </a:pPr>
            <a:r>
              <a:rPr lang="en-US" dirty="0"/>
              <a:t>Recurring incomes result from selling labour and/or liquidity.</a:t>
            </a:r>
          </a:p>
          <a:p>
            <a:pPr marL="457200" indent="-457200">
              <a:buFont typeface="+mj-lt"/>
              <a:buAutoNum type="arabicPeriod"/>
            </a:pPr>
            <a:r>
              <a:rPr lang="en-US" dirty="0"/>
              <a:t>Recurring expenses result from consumption of goods and services.</a:t>
            </a:r>
          </a:p>
          <a:p>
            <a:pPr marL="457200" indent="-457200">
              <a:buFont typeface="+mj-lt"/>
              <a:buAutoNum type="arabicPeriod"/>
            </a:pPr>
            <a:r>
              <a:rPr lang="en-US" dirty="0"/>
              <a:t>Recurring incomes and expenses satisfy short-term lifestyle goals and create free cash flow for capital expenditures.</a:t>
            </a:r>
          </a:p>
          <a:p>
            <a:pPr marL="457200" indent="-457200">
              <a:buFont typeface="+mj-lt"/>
              <a:buAutoNum type="arabicPeriod"/>
            </a:pPr>
            <a:r>
              <a:rPr lang="en-US" dirty="0"/>
              <a:t>The capital budget accounts for capital expenditures and non-recurring items.</a:t>
            </a:r>
          </a:p>
          <a:p>
            <a:pPr marL="457200" indent="-457200">
              <a:buFont typeface="+mj-lt"/>
              <a:buAutoNum type="arabicPeriod"/>
            </a:pPr>
            <a:r>
              <a:rPr lang="en-US" dirty="0"/>
              <a:t>Capital expenditures are usually part of a longer-term plan or goal.</a:t>
            </a:r>
          </a:p>
        </p:txBody>
      </p:sp>
    </p:spTree>
    <p:extLst>
      <p:ext uri="{BB962C8B-B14F-4D97-AF65-F5344CB8AC3E}">
        <p14:creationId xmlns:p14="http://schemas.microsoft.com/office/powerpoint/2010/main" val="25824204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E6EA3B-07EE-465D-B378-D6CDF665A87A}"/>
              </a:ext>
            </a:extLst>
          </p:cNvPr>
          <p:cNvSpPr>
            <a:spLocks noGrp="1"/>
          </p:cNvSpPr>
          <p:nvPr>
            <p:ph type="title"/>
          </p:nvPr>
        </p:nvSpPr>
        <p:spPr/>
        <p:txBody>
          <a:bodyPr/>
          <a:lstStyle/>
          <a:p>
            <a:pPr algn="ctr"/>
            <a:r>
              <a:rPr lang="en-US" sz="4000" dirty="0">
                <a:solidFill>
                  <a:schemeClr val="accent2">
                    <a:lumMod val="60000"/>
                    <a:lumOff val="40000"/>
                  </a:schemeClr>
                </a:solidFill>
              </a:rPr>
              <a:t>5.2</a:t>
            </a:r>
            <a:r>
              <a:rPr lang="en-US" dirty="0"/>
              <a:t> Key Takeaways continued</a:t>
            </a:r>
            <a:endParaRPr lang="en-CA" dirty="0"/>
          </a:p>
        </p:txBody>
      </p:sp>
      <p:sp>
        <p:nvSpPr>
          <p:cNvPr id="3" name="Content Placeholder 2">
            <a:extLst>
              <a:ext uri="{FF2B5EF4-FFF2-40B4-BE49-F238E27FC236}">
                <a16:creationId xmlns:a16="http://schemas.microsoft.com/office/drawing/2014/main" id="{CCAC4DDC-3223-488E-B231-F3748B57DFE6}"/>
              </a:ext>
            </a:extLst>
          </p:cNvPr>
          <p:cNvSpPr>
            <a:spLocks noGrp="1"/>
          </p:cNvSpPr>
          <p:nvPr>
            <p:ph idx="1"/>
          </p:nvPr>
        </p:nvSpPr>
        <p:spPr/>
        <p:txBody>
          <a:bodyPr/>
          <a:lstStyle/>
          <a:p>
            <a:pPr marL="457200" lvl="0" indent="-457200">
              <a:buClr>
                <a:srgbClr val="E48312"/>
              </a:buClr>
              <a:buFont typeface="+mj-lt"/>
              <a:buAutoNum type="arabicPeriod" startAt="8"/>
            </a:pPr>
            <a:r>
              <a:rPr lang="en-US" dirty="0">
                <a:solidFill>
                  <a:srgbClr val="000000">
                    <a:lumMod val="75000"/>
                    <a:lumOff val="25000"/>
                  </a:srgbClr>
                </a:solidFill>
              </a:rPr>
              <a:t>Projecting recurring incomes and expenses involves using: </a:t>
            </a:r>
          </a:p>
          <a:p>
            <a:pPr marL="932688" lvl="2" indent="-457200">
              <a:buClr>
                <a:srgbClr val="E48312"/>
              </a:buClr>
            </a:pPr>
            <a:r>
              <a:rPr lang="en-US" sz="1800" dirty="0">
                <a:solidFill>
                  <a:srgbClr val="000000">
                    <a:lumMod val="75000"/>
                    <a:lumOff val="25000"/>
                  </a:srgbClr>
                </a:solidFill>
              </a:rPr>
              <a:t>financial history</a:t>
            </a:r>
          </a:p>
          <a:p>
            <a:pPr marL="932688" lvl="2" indent="-457200">
              <a:buClr>
                <a:srgbClr val="E48312"/>
              </a:buClr>
            </a:pPr>
            <a:r>
              <a:rPr lang="en-US" sz="1800" dirty="0">
                <a:solidFill>
                  <a:srgbClr val="000000">
                    <a:lumMod val="75000"/>
                    <a:lumOff val="25000"/>
                  </a:srgbClr>
                </a:solidFill>
              </a:rPr>
              <a:t>new information and microeconomic factors</a:t>
            </a:r>
          </a:p>
          <a:p>
            <a:pPr marL="932688" lvl="2" indent="-457200">
              <a:buClr>
                <a:srgbClr val="E48312"/>
              </a:buClr>
            </a:pPr>
            <a:r>
              <a:rPr lang="en-US" sz="1800" dirty="0">
                <a:solidFill>
                  <a:srgbClr val="000000">
                    <a:lumMod val="75000"/>
                    <a:lumOff val="25000"/>
                  </a:srgbClr>
                </a:solidFill>
              </a:rPr>
              <a:t>macroeconomic factors</a:t>
            </a:r>
          </a:p>
          <a:p>
            <a:pPr marL="457200" lvl="0" indent="-457200">
              <a:buClr>
                <a:srgbClr val="E48312"/>
              </a:buClr>
              <a:buFont typeface="+mj-lt"/>
              <a:buAutoNum type="arabicPeriod" startAt="8"/>
            </a:pPr>
            <a:r>
              <a:rPr lang="en-US" dirty="0">
                <a:solidFill>
                  <a:srgbClr val="000000">
                    <a:lumMod val="75000"/>
                    <a:lumOff val="25000"/>
                  </a:srgbClr>
                </a:solidFill>
              </a:rPr>
              <a:t>Different methods may be used to project different incomes and expenses depending on the probability, volatility, and predictability of quantity and price.</a:t>
            </a:r>
          </a:p>
          <a:p>
            <a:pPr marL="457200" lvl="0" indent="-457200">
              <a:buClr>
                <a:srgbClr val="E48312"/>
              </a:buClr>
              <a:buFont typeface="+mj-lt"/>
              <a:buAutoNum type="arabicPeriod" startAt="8"/>
            </a:pPr>
            <a:r>
              <a:rPr lang="en-US" dirty="0">
                <a:solidFill>
                  <a:srgbClr val="000000">
                    <a:lumMod val="75000"/>
                    <a:lumOff val="25000"/>
                  </a:srgbClr>
                </a:solidFill>
              </a:rPr>
              <a:t>Projecting capital expenditures involves using: </a:t>
            </a:r>
          </a:p>
          <a:p>
            <a:pPr marL="932688" lvl="2" indent="-457200">
              <a:buClr>
                <a:srgbClr val="E48312"/>
              </a:buClr>
            </a:pPr>
            <a:r>
              <a:rPr lang="en-US" sz="1800" dirty="0">
                <a:solidFill>
                  <a:srgbClr val="000000">
                    <a:lumMod val="75000"/>
                    <a:lumOff val="25000"/>
                  </a:srgbClr>
                </a:solidFill>
              </a:rPr>
              <a:t>new information and microeconomic factors</a:t>
            </a:r>
          </a:p>
          <a:p>
            <a:pPr marL="932688" lvl="2" indent="-457200">
              <a:buClr>
                <a:srgbClr val="E48312"/>
              </a:buClr>
            </a:pPr>
            <a:r>
              <a:rPr lang="en-US" sz="1800" dirty="0">
                <a:solidFill>
                  <a:srgbClr val="000000">
                    <a:lumMod val="75000"/>
                    <a:lumOff val="25000"/>
                  </a:srgbClr>
                </a:solidFill>
              </a:rPr>
              <a:t>Macroeconomic factors, which are harder to predict for longer periods and therefore less relevant</a:t>
            </a:r>
          </a:p>
          <a:p>
            <a:pPr marL="932688" lvl="2" indent="-457200">
              <a:buClr>
                <a:srgbClr val="E48312"/>
              </a:buClr>
            </a:pPr>
            <a:r>
              <a:rPr lang="en-US" sz="1800" dirty="0">
                <a:solidFill>
                  <a:srgbClr val="000000">
                    <a:lumMod val="75000"/>
                    <a:lumOff val="25000"/>
                  </a:srgbClr>
                </a:solidFill>
              </a:rPr>
              <a:t>The relationships described by the time value of money</a:t>
            </a:r>
            <a:endParaRPr lang="en-CA" sz="1800" dirty="0">
              <a:solidFill>
                <a:srgbClr val="000000">
                  <a:lumMod val="75000"/>
                  <a:lumOff val="25000"/>
                </a:srgbClr>
              </a:solidFill>
            </a:endParaRPr>
          </a:p>
          <a:p>
            <a:endParaRPr lang="en-CA" dirty="0"/>
          </a:p>
        </p:txBody>
      </p:sp>
    </p:spTree>
    <p:extLst>
      <p:ext uri="{BB962C8B-B14F-4D97-AF65-F5344CB8AC3E}">
        <p14:creationId xmlns:p14="http://schemas.microsoft.com/office/powerpoint/2010/main" val="234127700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067899-5F27-42B7-B53D-317800D5F425}"/>
              </a:ext>
            </a:extLst>
          </p:cNvPr>
          <p:cNvSpPr>
            <a:spLocks noGrp="1"/>
          </p:cNvSpPr>
          <p:nvPr>
            <p:ph type="title"/>
          </p:nvPr>
        </p:nvSpPr>
        <p:spPr/>
        <p:txBody>
          <a:bodyPr>
            <a:normAutofit fontScale="90000"/>
          </a:bodyPr>
          <a:lstStyle/>
          <a:p>
            <a:pPr algn="ctr"/>
            <a:r>
              <a:rPr lang="en-US" sz="4400" dirty="0">
                <a:solidFill>
                  <a:schemeClr val="accent2">
                    <a:lumMod val="60000"/>
                    <a:lumOff val="40000"/>
                  </a:schemeClr>
                </a:solidFill>
              </a:rPr>
              <a:t>5.3</a:t>
            </a:r>
            <a:r>
              <a:rPr lang="en-US" sz="4000" dirty="0"/>
              <a:t> The Cash Budget and Other Specialized Budgets</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DD17058B-D9B8-4E17-A16E-BF84E8235333}"/>
              </a:ext>
            </a:extLst>
          </p:cNvPr>
          <p:cNvSpPr>
            <a:spLocks noGrp="1"/>
          </p:cNvSpPr>
          <p:nvPr>
            <p:ph idx="1"/>
          </p:nvPr>
        </p:nvSpPr>
        <p:spPr/>
        <p:txBody>
          <a:bodyPr/>
          <a:lstStyle/>
          <a:p>
            <a:pPr marL="457200" indent="-457200">
              <a:buFont typeface="+mj-lt"/>
              <a:buAutoNum type="arabicPeriod"/>
            </a:pPr>
            <a:r>
              <a:rPr lang="en-US" dirty="0"/>
              <a:t>The cash flow budget is an alternative format used as a cash management toll that provides:</a:t>
            </a:r>
          </a:p>
          <a:p>
            <a:pPr marL="932688" lvl="2" indent="-457200"/>
            <a:r>
              <a:rPr lang="en-US" sz="2000" dirty="0"/>
              <a:t>More detailed information about the timing and amount of cash flows</a:t>
            </a:r>
          </a:p>
          <a:p>
            <a:pPr marL="932688" lvl="2" indent="-457200"/>
            <a:r>
              <a:rPr lang="en-US" sz="2000" dirty="0"/>
              <a:t>A clearer view of risks and opportunities</a:t>
            </a:r>
          </a:p>
          <a:p>
            <a:pPr marL="514350" indent="-514350">
              <a:buFont typeface="+mj-lt"/>
              <a:buAutoNum type="arabicPeriod"/>
            </a:pPr>
            <a:r>
              <a:rPr lang="en-US" dirty="0"/>
              <a:t>Specialized budgets focus on a specific asset or activity.</a:t>
            </a:r>
          </a:p>
          <a:p>
            <a:pPr marL="514350" indent="-514350">
              <a:buFont typeface="+mj-lt"/>
              <a:buAutoNum type="arabicPeriod"/>
            </a:pPr>
            <a:r>
              <a:rPr lang="en-US" dirty="0"/>
              <a:t>A tax budget is commonly used to track taxable activities.</a:t>
            </a:r>
          </a:p>
          <a:p>
            <a:pPr marL="514350" indent="-514350">
              <a:buFont typeface="+mj-lt"/>
              <a:buAutoNum type="arabicPeriod"/>
            </a:pPr>
            <a:r>
              <a:rPr lang="en-US" dirty="0"/>
              <a:t>Eventually, specialized budgets must be included in the comprehensive budget to have a complete perspective.</a:t>
            </a:r>
            <a:endParaRPr lang="en-CA" dirty="0"/>
          </a:p>
        </p:txBody>
      </p:sp>
    </p:spTree>
    <p:extLst>
      <p:ext uri="{BB962C8B-B14F-4D97-AF65-F5344CB8AC3E}">
        <p14:creationId xmlns:p14="http://schemas.microsoft.com/office/powerpoint/2010/main" val="27870715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21A79-CE6E-4116-9A7E-A33D6387CB4A}"/>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5.4</a:t>
            </a:r>
            <a:r>
              <a:rPr lang="en-US" sz="4000" dirty="0"/>
              <a:t> Budget Variances</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92042F7A-72FA-4116-9541-B1750ACBCFF4}"/>
              </a:ext>
            </a:extLst>
          </p:cNvPr>
          <p:cNvSpPr>
            <a:spLocks noGrp="1"/>
          </p:cNvSpPr>
          <p:nvPr>
            <p:ph idx="1"/>
          </p:nvPr>
        </p:nvSpPr>
        <p:spPr/>
        <p:txBody>
          <a:bodyPr/>
          <a:lstStyle/>
          <a:p>
            <a:pPr marL="457200" indent="-457200">
              <a:buFont typeface="+mj-lt"/>
              <a:buAutoNum type="arabicPeriod"/>
            </a:pPr>
            <a:r>
              <a:rPr lang="en-US" dirty="0"/>
              <a:t>Recognizing and analyzing variances between actual results and budget expectations identifies potential problems and identifies potential remedies.</a:t>
            </a:r>
          </a:p>
          <a:p>
            <a:pPr marL="457200" indent="-457200">
              <a:buFont typeface="+mj-lt"/>
              <a:buAutoNum type="arabicPeriod"/>
            </a:pPr>
            <a:r>
              <a:rPr lang="en-US" dirty="0"/>
              <a:t>The more frequently the budget is monitored, the sooner adjustments may be made and the less costly adjustments are to make.</a:t>
            </a:r>
          </a:p>
          <a:p>
            <a:pPr marL="457200" indent="-457200">
              <a:buFont typeface="+mj-lt"/>
              <a:buAutoNum type="arabicPeriod"/>
            </a:pPr>
            <a:r>
              <a:rPr lang="en-US" dirty="0"/>
              <a:t>Budget variances for incomes and expenses should be analyzed to see if they are caused by a difference in actual quantity, actual price, or both.</a:t>
            </a:r>
          </a:p>
          <a:p>
            <a:pPr marL="457200" indent="-457200">
              <a:buFont typeface="+mj-lt"/>
              <a:buAutoNum type="arabicPeriod"/>
            </a:pPr>
            <a:r>
              <a:rPr lang="en-US" dirty="0"/>
              <a:t>Variances also need to be analyzed in the context of micro and macro factors that may change.</a:t>
            </a:r>
            <a:endParaRPr lang="en-CA" dirty="0"/>
          </a:p>
        </p:txBody>
      </p:sp>
    </p:spTree>
    <p:extLst>
      <p:ext uri="{BB962C8B-B14F-4D97-AF65-F5344CB8AC3E}">
        <p14:creationId xmlns:p14="http://schemas.microsoft.com/office/powerpoint/2010/main" val="21125422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1DB93-00C1-44D6-95D5-25C0C8E3FD68}"/>
              </a:ext>
            </a:extLst>
          </p:cNvPr>
          <p:cNvSpPr>
            <a:spLocks noGrp="1"/>
          </p:cNvSpPr>
          <p:nvPr>
            <p:ph type="title"/>
          </p:nvPr>
        </p:nvSpPr>
        <p:spPr/>
        <p:txBody>
          <a:bodyPr>
            <a:normAutofit fontScale="90000"/>
          </a:bodyPr>
          <a:lstStyle/>
          <a:p>
            <a:pPr algn="ctr"/>
            <a:r>
              <a:rPr lang="en-US" sz="4000" dirty="0">
                <a:solidFill>
                  <a:schemeClr val="accent1"/>
                </a:solidFill>
              </a:rPr>
              <a:t>5.5</a:t>
            </a:r>
            <a:r>
              <a:rPr lang="en-US" sz="4000" dirty="0"/>
              <a:t> Budgets, Financial Statements &amp; Financial Decisions</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A101D1A8-A9A0-455D-80AA-36CA083E6EC6}"/>
              </a:ext>
            </a:extLst>
          </p:cNvPr>
          <p:cNvSpPr>
            <a:spLocks noGrp="1"/>
          </p:cNvSpPr>
          <p:nvPr>
            <p:ph idx="1"/>
          </p:nvPr>
        </p:nvSpPr>
        <p:spPr/>
        <p:txBody>
          <a:bodyPr/>
          <a:lstStyle/>
          <a:p>
            <a:pPr marL="457200" indent="-457200">
              <a:buFont typeface="+mj-lt"/>
              <a:buAutoNum type="arabicPeriod"/>
            </a:pPr>
            <a:r>
              <a:rPr lang="en-US" dirty="0"/>
              <a:t>Financial planning is a continuous process of making financial decisions.</a:t>
            </a:r>
          </a:p>
          <a:p>
            <a:pPr marL="457200" indent="-457200">
              <a:buFont typeface="+mj-lt"/>
              <a:buAutoNum type="arabicPeriod"/>
            </a:pPr>
            <a:r>
              <a:rPr lang="en-US" dirty="0"/>
              <a:t>Financial statements are ways of summarizing the current situation.</a:t>
            </a:r>
          </a:p>
          <a:p>
            <a:pPr marL="457200" indent="-457200">
              <a:buFont typeface="+mj-lt"/>
              <a:buAutoNum type="arabicPeriod"/>
            </a:pPr>
            <a:r>
              <a:rPr lang="en-US" dirty="0"/>
              <a:t>Budgets are ways of projecting the outcomes of choices.</a:t>
            </a:r>
          </a:p>
          <a:p>
            <a:pPr marL="457200" indent="-457200">
              <a:buFont typeface="+mj-lt"/>
              <a:buAutoNum type="arabicPeriod"/>
            </a:pPr>
            <a:r>
              <a:rPr lang="en-US" dirty="0"/>
              <a:t>Financial statement analysis and budget variance analysis are ways of assessing the effects of choices.</a:t>
            </a:r>
          </a:p>
          <a:p>
            <a:pPr marL="457200" indent="-457200">
              <a:buFont typeface="+mj-lt"/>
              <a:buAutoNum type="arabicPeriod"/>
            </a:pPr>
            <a:r>
              <a:rPr lang="en-US" dirty="0"/>
              <a:t>Personal factors, economic factors, and the relationships of time, risk, and value affect choices, and their dynamics affect outcomes.</a:t>
            </a:r>
            <a:endParaRPr lang="en-CA" dirty="0"/>
          </a:p>
        </p:txBody>
      </p:sp>
    </p:spTree>
    <p:extLst>
      <p:ext uri="{BB962C8B-B14F-4D97-AF65-F5344CB8AC3E}">
        <p14:creationId xmlns:p14="http://schemas.microsoft.com/office/powerpoint/2010/main" val="32571515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1596C-C877-4D4D-AF38-377E5721BB86}"/>
              </a:ext>
            </a:extLst>
          </p:cNvPr>
          <p:cNvSpPr>
            <a:spLocks noGrp="1"/>
          </p:cNvSpPr>
          <p:nvPr>
            <p:ph type="title"/>
          </p:nvPr>
        </p:nvSpPr>
        <p:spPr/>
        <p:txBody>
          <a:bodyPr/>
          <a:lstStyle/>
          <a:p>
            <a:r>
              <a:rPr lang="en-US" dirty="0"/>
              <a:t>Taxes and Tax Planning</a:t>
            </a:r>
            <a:endParaRPr lang="en-CA" dirty="0"/>
          </a:p>
        </p:txBody>
      </p:sp>
      <p:sp>
        <p:nvSpPr>
          <p:cNvPr id="3" name="Text Placeholder 2">
            <a:extLst>
              <a:ext uri="{FF2B5EF4-FFF2-40B4-BE49-F238E27FC236}">
                <a16:creationId xmlns:a16="http://schemas.microsoft.com/office/drawing/2014/main" id="{22C78C81-D481-4732-A7AA-4C4B016C439B}"/>
              </a:ext>
            </a:extLst>
          </p:cNvPr>
          <p:cNvSpPr>
            <a:spLocks noGrp="1"/>
          </p:cNvSpPr>
          <p:nvPr>
            <p:ph type="body" idx="1"/>
          </p:nvPr>
        </p:nvSpPr>
        <p:spPr/>
        <p:txBody>
          <a:bodyPr/>
          <a:lstStyle/>
          <a:p>
            <a:r>
              <a:rPr lang="en-US" dirty="0"/>
              <a:t>Chapter 6</a:t>
            </a:r>
            <a:endParaRPr lang="en-CA" dirty="0"/>
          </a:p>
        </p:txBody>
      </p:sp>
    </p:spTree>
    <p:extLst>
      <p:ext uri="{BB962C8B-B14F-4D97-AF65-F5344CB8AC3E}">
        <p14:creationId xmlns:p14="http://schemas.microsoft.com/office/powerpoint/2010/main" val="16732159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BB3974-FCDC-4BC5-8AD4-B36DECBF808F}"/>
              </a:ext>
            </a:extLst>
          </p:cNvPr>
          <p:cNvSpPr>
            <a:spLocks noGrp="1"/>
          </p:cNvSpPr>
          <p:nvPr>
            <p:ph type="title"/>
          </p:nvPr>
        </p:nvSpPr>
        <p:spPr>
          <a:xfrm>
            <a:off x="1097280" y="286603"/>
            <a:ext cx="10058400" cy="1450757"/>
          </a:xfrm>
        </p:spPr>
        <p:txBody>
          <a:bodyPr>
            <a:normAutofit fontScale="90000"/>
          </a:bodyPr>
          <a:lstStyle/>
          <a:p>
            <a:pPr algn="ctr"/>
            <a:r>
              <a:rPr lang="en-CA" sz="4400" dirty="0">
                <a:solidFill>
                  <a:schemeClr val="accent2">
                    <a:lumMod val="60000"/>
                    <a:lumOff val="40000"/>
                  </a:schemeClr>
                </a:solidFill>
              </a:rPr>
              <a:t>1.1</a:t>
            </a:r>
            <a:r>
              <a:rPr lang="en-CA" sz="4400" dirty="0"/>
              <a:t> Micro Factors that Affect Financial Thinking </a:t>
            </a:r>
            <a:br>
              <a:rPr lang="en-CA" sz="4400" dirty="0"/>
            </a:br>
            <a:r>
              <a:rPr lang="en-CA" sz="4400" dirty="0"/>
              <a:t>Key Takeaways</a:t>
            </a:r>
          </a:p>
        </p:txBody>
      </p:sp>
      <p:sp>
        <p:nvSpPr>
          <p:cNvPr id="3" name="Content Placeholder 2">
            <a:extLst>
              <a:ext uri="{FF2B5EF4-FFF2-40B4-BE49-F238E27FC236}">
                <a16:creationId xmlns:a16="http://schemas.microsoft.com/office/drawing/2014/main" id="{BD12160A-A456-4DA8-9E4C-D46934B667A2}"/>
              </a:ext>
            </a:extLst>
          </p:cNvPr>
          <p:cNvSpPr>
            <a:spLocks noGrp="1"/>
          </p:cNvSpPr>
          <p:nvPr>
            <p:ph idx="1"/>
          </p:nvPr>
        </p:nvSpPr>
        <p:spPr/>
        <p:txBody>
          <a:bodyPr/>
          <a:lstStyle/>
          <a:p>
            <a:pPr marL="457200" indent="-457200">
              <a:buFont typeface="+mj-lt"/>
              <a:buAutoNum type="arabicPeriod"/>
            </a:pPr>
            <a:r>
              <a:rPr lang="en-CA" dirty="0"/>
              <a:t>Personal circumstances that influence financial thinking include family structure, health, career choice, and age.</a:t>
            </a:r>
          </a:p>
          <a:p>
            <a:pPr marL="457200" indent="-457200">
              <a:buFont typeface="+mj-lt"/>
              <a:buAutoNum type="arabicPeriod"/>
            </a:pPr>
            <a:r>
              <a:rPr lang="en-CA" dirty="0"/>
              <a:t>Family Structure and health affect income needs and risk tolerance.</a:t>
            </a:r>
          </a:p>
          <a:p>
            <a:pPr marL="457200" indent="-457200">
              <a:buFont typeface="+mj-lt"/>
              <a:buAutoNum type="arabicPeriod"/>
            </a:pPr>
            <a:r>
              <a:rPr lang="en-CA" dirty="0"/>
              <a:t>Career choice affects income and wealth or asset accumulation.</a:t>
            </a:r>
          </a:p>
          <a:p>
            <a:pPr marL="457200" indent="-457200">
              <a:buFont typeface="+mj-lt"/>
              <a:buAutoNum type="arabicPeriod"/>
            </a:pPr>
            <a:r>
              <a:rPr lang="en-CA" dirty="0"/>
              <a:t>Age and stage of life affect sources of income, asset accumulation, spending needs, and risk tolerance.</a:t>
            </a:r>
          </a:p>
          <a:p>
            <a:pPr marL="457200" indent="-457200">
              <a:buFont typeface="+mj-lt"/>
              <a:buAutoNum type="arabicPeriod"/>
            </a:pPr>
            <a:r>
              <a:rPr lang="en-CA" dirty="0"/>
              <a:t>Sound personal financial planning is based on a thorough understanding of your personal circumstances and goals.</a:t>
            </a:r>
          </a:p>
        </p:txBody>
      </p:sp>
    </p:spTree>
    <p:extLst>
      <p:ext uri="{BB962C8B-B14F-4D97-AF65-F5344CB8AC3E}">
        <p14:creationId xmlns:p14="http://schemas.microsoft.com/office/powerpoint/2010/main" val="19844202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6BDDC-B54B-493A-A18D-11DB23F40698}"/>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6.1</a:t>
            </a:r>
            <a:r>
              <a:rPr lang="en-US" sz="4000" dirty="0"/>
              <a:t> Sources of Taxation and Kinds of Taxes</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D94BC0C3-182C-4C81-8C9A-DEBD7935ADB0}"/>
              </a:ext>
            </a:extLst>
          </p:cNvPr>
          <p:cNvSpPr>
            <a:spLocks noGrp="1"/>
          </p:cNvSpPr>
          <p:nvPr>
            <p:ph idx="1"/>
          </p:nvPr>
        </p:nvSpPr>
        <p:spPr/>
        <p:txBody>
          <a:bodyPr/>
          <a:lstStyle/>
          <a:p>
            <a:pPr marL="457200" indent="-457200">
              <a:buFont typeface="+mj-lt"/>
              <a:buAutoNum type="arabicPeriod"/>
            </a:pPr>
            <a:r>
              <a:rPr lang="en-US" dirty="0"/>
              <a:t>Governments at all levels use taxes as a source of financing.</a:t>
            </a:r>
          </a:p>
          <a:p>
            <a:pPr marL="457200" indent="-457200">
              <a:buFont typeface="+mj-lt"/>
              <a:buAutoNum type="arabicPeriod"/>
            </a:pPr>
            <a:r>
              <a:rPr lang="en-US" dirty="0"/>
              <a:t>Taxes may be imposed on:</a:t>
            </a:r>
          </a:p>
          <a:p>
            <a:pPr marL="932688" lvl="2" indent="-457200"/>
            <a:r>
              <a:rPr lang="en-US" sz="1800" dirty="0"/>
              <a:t>Incomes from wages, interest, dividends, capital gains, and rental of real or intellectual property</a:t>
            </a:r>
          </a:p>
          <a:p>
            <a:pPr marL="932688" lvl="2" indent="-457200"/>
            <a:r>
              <a:rPr lang="en-US" sz="1800" dirty="0"/>
              <a:t>Consumption of discretionary and nondiscretionary goods and services</a:t>
            </a:r>
          </a:p>
          <a:p>
            <a:pPr marL="932688" lvl="2" indent="-457200"/>
            <a:r>
              <a:rPr lang="en-US" sz="1800" dirty="0"/>
              <a:t>Wealth from asset ownership</a:t>
            </a:r>
          </a:p>
          <a:p>
            <a:pPr marL="457200" indent="-457200">
              <a:buFont typeface="+mj-lt"/>
              <a:buAutoNum type="arabicPeriod"/>
            </a:pPr>
            <a:r>
              <a:rPr lang="en-US" dirty="0"/>
              <a:t>Taxes may be progressive, such as income tax (you pay proportionally more taxes the more income you have), or regressive, such as sales tax ( you pay proportionally more taxes the less income you have).</a:t>
            </a:r>
          </a:p>
          <a:p>
            <a:pPr marL="932688" lvl="2" indent="-457200"/>
            <a:endParaRPr lang="en-CA" dirty="0"/>
          </a:p>
        </p:txBody>
      </p:sp>
    </p:spTree>
    <p:extLst>
      <p:ext uri="{BB962C8B-B14F-4D97-AF65-F5344CB8AC3E}">
        <p14:creationId xmlns:p14="http://schemas.microsoft.com/office/powerpoint/2010/main" val="121582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B3C2E-0CBA-41F3-847E-31F561FEF1CB}"/>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6.2</a:t>
            </a:r>
            <a:r>
              <a:rPr lang="en-US" sz="4000" dirty="0"/>
              <a:t> The Canadian Federal Income Tax Process</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0BEACD69-6434-4FA5-9FFA-F0FE4F57607E}"/>
              </a:ext>
            </a:extLst>
          </p:cNvPr>
          <p:cNvSpPr>
            <a:spLocks noGrp="1"/>
          </p:cNvSpPr>
          <p:nvPr>
            <p:ph idx="1"/>
          </p:nvPr>
        </p:nvSpPr>
        <p:spPr/>
        <p:txBody>
          <a:bodyPr/>
          <a:lstStyle/>
          <a:p>
            <a:pPr marL="457200" indent="-457200">
              <a:buFont typeface="+mj-lt"/>
              <a:buAutoNum type="arabicPeriod"/>
            </a:pPr>
            <a:r>
              <a:rPr lang="en-US" dirty="0"/>
              <a:t>The most relevant tax for financial planning is the income tax, as it affects the taxpayer over an entire lifetime.</a:t>
            </a:r>
          </a:p>
          <a:p>
            <a:pPr marL="457200" indent="-457200">
              <a:buFont typeface="+mj-lt"/>
              <a:buAutoNum type="arabicPeriod"/>
            </a:pPr>
            <a:r>
              <a:rPr lang="en-US" dirty="0"/>
              <a:t>Different kinds of income must be defined and declared on specific income schedules and are subject to tax.</a:t>
            </a:r>
          </a:p>
          <a:p>
            <a:pPr marL="457200" indent="-457200">
              <a:buFont typeface="+mj-lt"/>
              <a:buAutoNum type="arabicPeriod"/>
            </a:pPr>
            <a:r>
              <a:rPr lang="en-US" dirty="0"/>
              <a:t>Deductions reduce taxable income.</a:t>
            </a:r>
          </a:p>
          <a:p>
            <a:pPr marL="457200" indent="-457200">
              <a:buFont typeface="+mj-lt"/>
              <a:buAutoNum type="arabicPeriod"/>
            </a:pPr>
            <a:r>
              <a:rPr lang="en-US" dirty="0"/>
              <a:t>Credits reduce tax obligations.</a:t>
            </a:r>
          </a:p>
          <a:p>
            <a:pPr marL="457200" indent="-457200">
              <a:buFont typeface="+mj-lt"/>
              <a:buAutoNum type="arabicPeriod"/>
            </a:pPr>
            <a:r>
              <a:rPr lang="en-US" dirty="0"/>
              <a:t>Payments are made throughout the tax year through withholdings from wages or quarterly payments.</a:t>
            </a:r>
            <a:endParaRPr lang="en-CA" dirty="0"/>
          </a:p>
        </p:txBody>
      </p:sp>
    </p:spTree>
    <p:extLst>
      <p:ext uri="{BB962C8B-B14F-4D97-AF65-F5344CB8AC3E}">
        <p14:creationId xmlns:p14="http://schemas.microsoft.com/office/powerpoint/2010/main" val="41448905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B5BBA-61CB-4EFC-9751-485EE80C9895}"/>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6.3</a:t>
            </a:r>
            <a:r>
              <a:rPr lang="en-US" sz="4000" dirty="0"/>
              <a:t> Record Keeping, Preparation, and Filing</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250AAC7F-3BC3-41A9-9E42-4B37EA25BDA0}"/>
              </a:ext>
            </a:extLst>
          </p:cNvPr>
          <p:cNvSpPr>
            <a:spLocks noGrp="1"/>
          </p:cNvSpPr>
          <p:nvPr>
            <p:ph idx="1"/>
          </p:nvPr>
        </p:nvSpPr>
        <p:spPr/>
        <p:txBody>
          <a:bodyPr>
            <a:normAutofit lnSpcReduction="10000"/>
          </a:bodyPr>
          <a:lstStyle/>
          <a:p>
            <a:pPr marL="457200" indent="-457200">
              <a:buFont typeface="+mj-lt"/>
              <a:buAutoNum type="arabicPeriod"/>
            </a:pPr>
            <a:r>
              <a:rPr lang="en-US" dirty="0"/>
              <a:t>Information about the tax code is available from the Canada Revenue Agency.</a:t>
            </a:r>
          </a:p>
          <a:p>
            <a:pPr marL="457200" indent="-457200">
              <a:buFont typeface="+mj-lt"/>
              <a:buAutoNum type="arabicPeriod"/>
            </a:pPr>
            <a:r>
              <a:rPr lang="en-US" dirty="0"/>
              <a:t>Verifiable records must be kept for all taxable incomes and expenses or other taxable events and activities.</a:t>
            </a:r>
          </a:p>
          <a:p>
            <a:pPr marL="457200" indent="-457200">
              <a:buFont typeface="+mj-lt"/>
              <a:buAutoNum type="arabicPeriod"/>
            </a:pPr>
            <a:r>
              <a:rPr lang="en-US" dirty="0"/>
              <a:t>Professional tax assistance and tax preparation software are readily available.</a:t>
            </a:r>
          </a:p>
          <a:p>
            <a:pPr marL="457200" indent="-457200">
              <a:buFont typeface="+mj-lt"/>
              <a:buAutoNum type="arabicPeriod"/>
            </a:pPr>
            <a:r>
              <a:rPr lang="en-US" dirty="0"/>
              <a:t>The CRA reviews tax returns for errors and may follow up through an informal or formal audit process.</a:t>
            </a:r>
          </a:p>
          <a:p>
            <a:pPr marL="457200" indent="-457200">
              <a:buFont typeface="+mj-lt"/>
              <a:buAutoNum type="arabicPeriod"/>
            </a:pPr>
            <a:r>
              <a:rPr lang="en-US" dirty="0"/>
              <a:t>Tax avoidance is the legal practice of minimizing tax obligations.</a:t>
            </a:r>
          </a:p>
          <a:p>
            <a:pPr marL="457200" indent="-457200">
              <a:buFont typeface="+mj-lt"/>
              <a:buAutoNum type="arabicPeriod"/>
            </a:pPr>
            <a:r>
              <a:rPr lang="en-US" dirty="0"/>
              <a:t>Ax evasion is the illegal process of fraudulently presenting information used in calculating tax obligations.</a:t>
            </a:r>
          </a:p>
          <a:p>
            <a:pPr marL="457200" indent="-457200">
              <a:buFont typeface="+mj-lt"/>
              <a:buAutoNum type="arabicPeriod"/>
            </a:pPr>
            <a:r>
              <a:rPr lang="en-US" dirty="0"/>
              <a:t>Tax avoidance strategies can involve the timing of incomes and/or expenses to take advantage of changing tax circumstances.</a:t>
            </a:r>
            <a:endParaRPr lang="en-CA" dirty="0"/>
          </a:p>
        </p:txBody>
      </p:sp>
    </p:spTree>
    <p:extLst>
      <p:ext uri="{BB962C8B-B14F-4D97-AF65-F5344CB8AC3E}">
        <p14:creationId xmlns:p14="http://schemas.microsoft.com/office/powerpoint/2010/main" val="10907495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8AF54-B045-44E5-92CD-96A0B6C01755}"/>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6.4</a:t>
            </a:r>
            <a:r>
              <a:rPr lang="en-US" sz="4000" dirty="0"/>
              <a:t> Taxes and Financial Planning</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98F07B10-68BD-44CB-8FB7-0035368E868B}"/>
              </a:ext>
            </a:extLst>
          </p:cNvPr>
          <p:cNvSpPr>
            <a:spLocks noGrp="1"/>
          </p:cNvSpPr>
          <p:nvPr>
            <p:ph idx="1"/>
          </p:nvPr>
        </p:nvSpPr>
        <p:spPr/>
        <p:txBody>
          <a:bodyPr/>
          <a:lstStyle/>
          <a:p>
            <a:pPr marL="457200" indent="-457200">
              <a:buFont typeface="+mj-lt"/>
              <a:buAutoNum type="arabicPeriod"/>
            </a:pPr>
            <a:r>
              <a:rPr lang="en-US" dirty="0"/>
              <a:t>Tax strategies may change as life stages and family structure change.</a:t>
            </a:r>
          </a:p>
          <a:p>
            <a:pPr marL="457200" indent="-457200">
              <a:buFont typeface="+mj-lt"/>
              <a:buAutoNum type="arabicPeriod"/>
            </a:pPr>
            <a:r>
              <a:rPr lang="en-US" dirty="0"/>
              <a:t>Some personal finance goals may be pursued in a more or less tax-advantaged way, so you should evaluate the tax effects of your alternatives.</a:t>
            </a:r>
          </a:p>
          <a:p>
            <a:pPr marL="457200" indent="-457200">
              <a:buFont typeface="+mj-lt"/>
              <a:buAutoNum type="arabicPeriod"/>
            </a:pPr>
            <a:r>
              <a:rPr lang="en-US" dirty="0"/>
              <a:t>Tax strategies are a means to achieving your personal finance goals at minimum cost.</a:t>
            </a:r>
            <a:endParaRPr lang="en-CA" dirty="0"/>
          </a:p>
        </p:txBody>
      </p:sp>
    </p:spTree>
    <p:extLst>
      <p:ext uri="{BB962C8B-B14F-4D97-AF65-F5344CB8AC3E}">
        <p14:creationId xmlns:p14="http://schemas.microsoft.com/office/powerpoint/2010/main" val="23653104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42226-E4DD-41D5-94DE-DB59943C961B}"/>
              </a:ext>
            </a:extLst>
          </p:cNvPr>
          <p:cNvSpPr>
            <a:spLocks noGrp="1"/>
          </p:cNvSpPr>
          <p:nvPr>
            <p:ph type="title"/>
          </p:nvPr>
        </p:nvSpPr>
        <p:spPr/>
        <p:txBody>
          <a:bodyPr/>
          <a:lstStyle/>
          <a:p>
            <a:r>
              <a:rPr lang="en-US" dirty="0"/>
              <a:t>Financial Management</a:t>
            </a:r>
            <a:endParaRPr lang="en-CA" dirty="0"/>
          </a:p>
        </p:txBody>
      </p:sp>
      <p:sp>
        <p:nvSpPr>
          <p:cNvPr id="3" name="Text Placeholder 2">
            <a:extLst>
              <a:ext uri="{FF2B5EF4-FFF2-40B4-BE49-F238E27FC236}">
                <a16:creationId xmlns:a16="http://schemas.microsoft.com/office/drawing/2014/main" id="{90C196F3-005D-442F-BB02-3DE27BF9BBD8}"/>
              </a:ext>
            </a:extLst>
          </p:cNvPr>
          <p:cNvSpPr>
            <a:spLocks noGrp="1"/>
          </p:cNvSpPr>
          <p:nvPr>
            <p:ph type="body" idx="1"/>
          </p:nvPr>
        </p:nvSpPr>
        <p:spPr/>
        <p:txBody>
          <a:bodyPr/>
          <a:lstStyle/>
          <a:p>
            <a:r>
              <a:rPr lang="en-US" dirty="0"/>
              <a:t>Chapter 7</a:t>
            </a:r>
            <a:endParaRPr lang="en-CA" dirty="0"/>
          </a:p>
        </p:txBody>
      </p:sp>
    </p:spTree>
    <p:extLst>
      <p:ext uri="{BB962C8B-B14F-4D97-AF65-F5344CB8AC3E}">
        <p14:creationId xmlns:p14="http://schemas.microsoft.com/office/powerpoint/2010/main" val="13798813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9E33E-72D5-4558-8D10-385D327679FA}"/>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7.1</a:t>
            </a:r>
            <a:r>
              <a:rPr lang="en-US" sz="4000" dirty="0"/>
              <a:t> Your Own Money: Cash</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685013E7-63BE-4446-AB22-0EEB28077681}"/>
              </a:ext>
            </a:extLst>
          </p:cNvPr>
          <p:cNvSpPr>
            <a:spLocks noGrp="1"/>
          </p:cNvSpPr>
          <p:nvPr>
            <p:ph idx="1"/>
          </p:nvPr>
        </p:nvSpPr>
        <p:spPr/>
        <p:txBody>
          <a:bodyPr/>
          <a:lstStyle/>
          <a:p>
            <a:pPr marL="457200" indent="-457200">
              <a:buFont typeface="+mj-lt"/>
              <a:buAutoNum type="arabicPeriod"/>
            </a:pPr>
            <a:r>
              <a:rPr lang="en-US" dirty="0"/>
              <a:t>A chequing account is the primary cash flow management tool for most consumers, providing a way to pay for expenses and store cash until it is needed.</a:t>
            </a:r>
          </a:p>
          <a:p>
            <a:pPr marL="457200" indent="-457200">
              <a:buFont typeface="+mj-lt"/>
              <a:buAutoNum type="arabicPeriod"/>
            </a:pPr>
            <a:r>
              <a:rPr lang="en-US" dirty="0"/>
              <a:t>Balancing your chequebook reconciles your personal records with the bank’s records of your chequing account activity.</a:t>
            </a:r>
            <a:endParaRPr lang="en-CA" dirty="0"/>
          </a:p>
        </p:txBody>
      </p:sp>
    </p:spTree>
    <p:extLst>
      <p:ext uri="{BB962C8B-B14F-4D97-AF65-F5344CB8AC3E}">
        <p14:creationId xmlns:p14="http://schemas.microsoft.com/office/powerpoint/2010/main" val="165816172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99752-645F-4156-A06D-4103341D0A9B}"/>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7.2</a:t>
            </a:r>
            <a:r>
              <a:rPr lang="en-US" sz="4000" dirty="0"/>
              <a:t> Your Own Money: Savings</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6D398CBC-6CC7-4B25-BF92-297BA3B295B6}"/>
              </a:ext>
            </a:extLst>
          </p:cNvPr>
          <p:cNvSpPr>
            <a:spLocks noGrp="1"/>
          </p:cNvSpPr>
          <p:nvPr>
            <p:ph idx="1"/>
          </p:nvPr>
        </p:nvSpPr>
        <p:spPr/>
        <p:txBody>
          <a:bodyPr/>
          <a:lstStyle/>
          <a:p>
            <a:pPr marL="457200" indent="-457200">
              <a:buFont typeface="+mj-lt"/>
              <a:buAutoNum type="arabicPeriod"/>
            </a:pPr>
            <a:r>
              <a:rPr lang="en-US" dirty="0"/>
              <a:t>Banks serve to provide the consumer with excess cash by having their cash earn money through savings until the consumer needs it.</a:t>
            </a:r>
          </a:p>
          <a:p>
            <a:pPr marL="457200" indent="-457200">
              <a:buFont typeface="+mj-lt"/>
              <a:buAutoNum type="arabicPeriod"/>
            </a:pPr>
            <a:r>
              <a:rPr lang="en-US" dirty="0"/>
              <a:t>Banking institutions include retail, commercial, and investment banks.</a:t>
            </a:r>
          </a:p>
          <a:p>
            <a:pPr marL="457200" indent="-457200">
              <a:buFont typeface="+mj-lt"/>
              <a:buAutoNum type="arabicPeriod"/>
            </a:pPr>
            <a:r>
              <a:rPr lang="en-US" dirty="0"/>
              <a:t>Consumers use retail institutions, including: Savings banks, Mutual savings banks, Aboriginal financial institutions, and Credit unions.</a:t>
            </a:r>
          </a:p>
          <a:p>
            <a:pPr marL="457200" indent="-457200">
              <a:buFont typeface="+mj-lt"/>
              <a:buAutoNum type="arabicPeriod"/>
            </a:pPr>
            <a:r>
              <a:rPr lang="en-US" dirty="0"/>
              <a:t>Savings instruments include: demand deposit accounts, time deposit accounts, guaranteed income certificates, and money market fund accounts.</a:t>
            </a:r>
          </a:p>
          <a:p>
            <a:pPr marL="457200" indent="-457200">
              <a:buFont typeface="+mj-lt"/>
              <a:buAutoNum type="arabicPeriod"/>
            </a:pPr>
            <a:r>
              <a:rPr lang="en-US" dirty="0"/>
              <a:t>A savings strategy can maximize your earnings from savings.</a:t>
            </a:r>
          </a:p>
          <a:p>
            <a:pPr marL="342900" indent="-342900">
              <a:buFont typeface="+mj-lt"/>
              <a:buAutoNum type="arabicPeriod"/>
            </a:pPr>
            <a:endParaRPr lang="en-CA" dirty="0"/>
          </a:p>
        </p:txBody>
      </p:sp>
    </p:spTree>
    <p:extLst>
      <p:ext uri="{BB962C8B-B14F-4D97-AF65-F5344CB8AC3E}">
        <p14:creationId xmlns:p14="http://schemas.microsoft.com/office/powerpoint/2010/main" val="253505588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C0EC6E-F820-4EF2-ADA1-E2AD9B87E6F4}"/>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7.3</a:t>
            </a:r>
            <a:r>
              <a:rPr lang="en-US" sz="4000" dirty="0"/>
              <a:t> Other People’s Money: Credit</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8DE114BD-3CE6-42CE-93AE-7BD18D022219}"/>
              </a:ext>
            </a:extLst>
          </p:cNvPr>
          <p:cNvSpPr>
            <a:spLocks noGrp="1"/>
          </p:cNvSpPr>
          <p:nvPr>
            <p:ph idx="1"/>
          </p:nvPr>
        </p:nvSpPr>
        <p:spPr/>
        <p:txBody>
          <a:bodyPr>
            <a:normAutofit fontScale="92500" lnSpcReduction="10000"/>
          </a:bodyPr>
          <a:lstStyle/>
          <a:p>
            <a:pPr marL="457200" indent="-457200">
              <a:buFont typeface="+mj-lt"/>
              <a:buAutoNum type="arabicPeriod"/>
            </a:pPr>
            <a:r>
              <a:rPr lang="en-US" dirty="0"/>
              <a:t>Credit is used as a cash management tool or as a method of short-term financing for consumption.</a:t>
            </a:r>
          </a:p>
          <a:p>
            <a:pPr marL="457200" indent="-457200">
              <a:buFont typeface="+mj-lt"/>
              <a:buAutoNum type="arabicPeriod"/>
            </a:pPr>
            <a:r>
              <a:rPr lang="en-US" dirty="0"/>
              <a:t>Credit may be issued as revolving credit (credit cards(, installment credit, or personal loans.</a:t>
            </a:r>
          </a:p>
          <a:p>
            <a:pPr marL="457200" indent="-457200">
              <a:buFont typeface="+mj-lt"/>
              <a:buAutoNum type="arabicPeriod"/>
            </a:pPr>
            <a:r>
              <a:rPr lang="en-US" dirty="0"/>
              <a:t>Credit can be a relatively expensive method of financing.</a:t>
            </a:r>
          </a:p>
          <a:p>
            <a:pPr marL="457200" indent="-457200">
              <a:buFont typeface="+mj-lt"/>
              <a:buAutoNum type="arabicPeriod"/>
            </a:pPr>
            <a:r>
              <a:rPr lang="en-US" dirty="0"/>
              <a:t>Credit accounts differ by: credit limit, grace period, purchase guarantees, liability limits, and consumer rewards.</a:t>
            </a:r>
          </a:p>
          <a:p>
            <a:pPr marL="457200" indent="-457200">
              <a:buFont typeface="+mj-lt"/>
              <a:buAutoNum type="arabicPeriod"/>
            </a:pPr>
            <a:r>
              <a:rPr lang="en-US" dirty="0"/>
              <a:t>Credit accounts charge fees such as: annual percentage rate, late fees, balance transfer fees, and cash advance fees.</a:t>
            </a:r>
          </a:p>
          <a:p>
            <a:pPr marL="457200" indent="-457200">
              <a:buFont typeface="+mj-lt"/>
              <a:buAutoNum type="arabicPeriod"/>
            </a:pPr>
            <a:r>
              <a:rPr lang="en-US" dirty="0"/>
              <a:t>Credit remedies include: Renegotiation, debt consolidation, debt management, and bankruptcy.</a:t>
            </a:r>
          </a:p>
          <a:p>
            <a:pPr marL="457200" indent="-457200">
              <a:buFont typeface="+mj-lt"/>
              <a:buAutoNum type="arabicPeriod"/>
            </a:pPr>
            <a:r>
              <a:rPr lang="en-US" dirty="0"/>
              <a:t>Modern laws governing the uses of credit and debt try to balance protection of borrowers and lenders.</a:t>
            </a:r>
            <a:endParaRPr lang="en-CA" dirty="0"/>
          </a:p>
        </p:txBody>
      </p:sp>
    </p:spTree>
    <p:extLst>
      <p:ext uri="{BB962C8B-B14F-4D97-AF65-F5344CB8AC3E}">
        <p14:creationId xmlns:p14="http://schemas.microsoft.com/office/powerpoint/2010/main" val="15075681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67E5C-BA05-47F8-8429-ED958C89DADE}"/>
              </a:ext>
            </a:extLst>
          </p:cNvPr>
          <p:cNvSpPr>
            <a:spLocks noGrp="1"/>
          </p:cNvSpPr>
          <p:nvPr>
            <p:ph type="title"/>
          </p:nvPr>
        </p:nvSpPr>
        <p:spPr/>
        <p:txBody>
          <a:bodyPr>
            <a:normAutofit fontScale="90000"/>
          </a:bodyPr>
          <a:lstStyle/>
          <a:p>
            <a:pPr algn="ctr"/>
            <a:r>
              <a:rPr lang="en-US" sz="4400" dirty="0">
                <a:solidFill>
                  <a:schemeClr val="accent2">
                    <a:lumMod val="60000"/>
                    <a:lumOff val="40000"/>
                  </a:schemeClr>
                </a:solidFill>
              </a:rPr>
              <a:t>7.4</a:t>
            </a:r>
            <a:r>
              <a:rPr lang="en-US" sz="4000" dirty="0"/>
              <a:t> Other People’s Money: An Introduction to Debt</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66050870-0D3B-49E0-B408-2CF548FA1719}"/>
              </a:ext>
            </a:extLst>
          </p:cNvPr>
          <p:cNvSpPr>
            <a:spLocks noGrp="1"/>
          </p:cNvSpPr>
          <p:nvPr>
            <p:ph idx="1"/>
          </p:nvPr>
        </p:nvSpPr>
        <p:spPr/>
        <p:txBody>
          <a:bodyPr/>
          <a:lstStyle/>
          <a:p>
            <a:pPr marL="457200" indent="-457200">
              <a:buFont typeface="+mj-lt"/>
              <a:buAutoNum type="arabicPeriod"/>
            </a:pPr>
            <a:r>
              <a:rPr lang="en-US" dirty="0"/>
              <a:t>Debt is an asset management tool used to create wealth.</a:t>
            </a:r>
          </a:p>
          <a:p>
            <a:pPr marL="457200" indent="-457200">
              <a:buFont typeface="+mj-lt"/>
              <a:buAutoNum type="arabicPeriod"/>
            </a:pPr>
            <a:r>
              <a:rPr lang="en-US" dirty="0"/>
              <a:t>Costs of debt are determined by the lender’s costs and risks, such as default risk and interest rate risk.</a:t>
            </a:r>
          </a:p>
          <a:p>
            <a:pPr marL="457200" indent="-457200">
              <a:buFont typeface="+mj-lt"/>
              <a:buAutoNum type="arabicPeriod"/>
            </a:pPr>
            <a:r>
              <a:rPr lang="en-US" dirty="0"/>
              <a:t>Default risk is defined by the borrower’s ability to repay the interest and principal.</a:t>
            </a:r>
          </a:p>
          <a:p>
            <a:pPr marL="457200" indent="-457200">
              <a:buFont typeface="+mj-lt"/>
              <a:buAutoNum type="arabicPeriod"/>
            </a:pPr>
            <a:r>
              <a:rPr lang="en-US" dirty="0"/>
              <a:t>Interest rate risk is </a:t>
            </a:r>
            <a:r>
              <a:rPr lang="en-US" dirty="0" err="1"/>
              <a:t>is</a:t>
            </a:r>
            <a:r>
              <a:rPr lang="en-US" dirty="0"/>
              <a:t> the risk of a change in the interest rates that affects the value of the loan and the borrower’s behavior.</a:t>
            </a:r>
          </a:p>
          <a:p>
            <a:pPr marL="457200" indent="-457200">
              <a:buFont typeface="+mj-lt"/>
              <a:buAutoNum type="arabicPeriod"/>
            </a:pPr>
            <a:r>
              <a:rPr lang="en-US" dirty="0"/>
              <a:t>Debt should be used to purchase assets, not to finance recurring expenses.</a:t>
            </a:r>
            <a:endParaRPr lang="en-CA" dirty="0"/>
          </a:p>
        </p:txBody>
      </p:sp>
    </p:spTree>
    <p:extLst>
      <p:ext uri="{BB962C8B-B14F-4D97-AF65-F5344CB8AC3E}">
        <p14:creationId xmlns:p14="http://schemas.microsoft.com/office/powerpoint/2010/main" val="73573676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7A7579-66D6-43B1-A51F-434579187B82}"/>
              </a:ext>
            </a:extLst>
          </p:cNvPr>
          <p:cNvSpPr>
            <a:spLocks noGrp="1"/>
          </p:cNvSpPr>
          <p:nvPr>
            <p:ph type="title"/>
          </p:nvPr>
        </p:nvSpPr>
        <p:spPr/>
        <p:txBody>
          <a:bodyPr/>
          <a:lstStyle/>
          <a:p>
            <a:pPr algn="ctr"/>
            <a:r>
              <a:rPr lang="en-US" dirty="0"/>
              <a:t>Consumer Strategies</a:t>
            </a:r>
            <a:endParaRPr lang="en-CA" dirty="0"/>
          </a:p>
        </p:txBody>
      </p:sp>
      <p:sp>
        <p:nvSpPr>
          <p:cNvPr id="3" name="Text Placeholder 2">
            <a:extLst>
              <a:ext uri="{FF2B5EF4-FFF2-40B4-BE49-F238E27FC236}">
                <a16:creationId xmlns:a16="http://schemas.microsoft.com/office/drawing/2014/main" id="{8587D32C-91B5-4F7C-A8D4-F24D990E0843}"/>
              </a:ext>
            </a:extLst>
          </p:cNvPr>
          <p:cNvSpPr>
            <a:spLocks noGrp="1"/>
          </p:cNvSpPr>
          <p:nvPr>
            <p:ph type="body" idx="1"/>
          </p:nvPr>
        </p:nvSpPr>
        <p:spPr/>
        <p:txBody>
          <a:bodyPr/>
          <a:lstStyle/>
          <a:p>
            <a:r>
              <a:rPr lang="en-US" dirty="0"/>
              <a:t>Chapter 8</a:t>
            </a:r>
            <a:endParaRPr lang="en-CA" dirty="0"/>
          </a:p>
        </p:txBody>
      </p:sp>
    </p:spTree>
    <p:extLst>
      <p:ext uri="{BB962C8B-B14F-4D97-AF65-F5344CB8AC3E}">
        <p14:creationId xmlns:p14="http://schemas.microsoft.com/office/powerpoint/2010/main" val="2460933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B5EC9-E603-47AC-95F1-36DA6F48BC73}"/>
              </a:ext>
            </a:extLst>
          </p:cNvPr>
          <p:cNvSpPr>
            <a:spLocks noGrp="1"/>
          </p:cNvSpPr>
          <p:nvPr>
            <p:ph type="title"/>
          </p:nvPr>
        </p:nvSpPr>
        <p:spPr/>
        <p:txBody>
          <a:bodyPr>
            <a:normAutofit/>
          </a:bodyPr>
          <a:lstStyle/>
          <a:p>
            <a:pPr algn="ctr"/>
            <a:r>
              <a:rPr lang="en-CA" sz="4000" dirty="0">
                <a:solidFill>
                  <a:schemeClr val="accent2">
                    <a:lumMod val="60000"/>
                    <a:lumOff val="40000"/>
                  </a:schemeClr>
                </a:solidFill>
              </a:rPr>
              <a:t>1.2 </a:t>
            </a:r>
            <a:r>
              <a:rPr lang="en-CA" sz="4000" dirty="0"/>
              <a:t>Macro</a:t>
            </a:r>
            <a:r>
              <a:rPr lang="en-CA" sz="4000" dirty="0">
                <a:solidFill>
                  <a:schemeClr val="tx1"/>
                </a:solidFill>
              </a:rPr>
              <a:t> Factors </a:t>
            </a:r>
            <a:r>
              <a:rPr lang="en-CA" sz="4000" dirty="0"/>
              <a:t>that Affect Financial Thinking</a:t>
            </a:r>
            <a:br>
              <a:rPr lang="en-CA" sz="4000" dirty="0"/>
            </a:br>
            <a:r>
              <a:rPr lang="en-CA" sz="4000" dirty="0"/>
              <a:t>Key Takeaways</a:t>
            </a:r>
          </a:p>
        </p:txBody>
      </p:sp>
      <p:sp>
        <p:nvSpPr>
          <p:cNvPr id="3" name="Content Placeholder 2">
            <a:extLst>
              <a:ext uri="{FF2B5EF4-FFF2-40B4-BE49-F238E27FC236}">
                <a16:creationId xmlns:a16="http://schemas.microsoft.com/office/drawing/2014/main" id="{8731AA85-F109-493E-8181-E54AA53A444F}"/>
              </a:ext>
            </a:extLst>
          </p:cNvPr>
          <p:cNvSpPr>
            <a:spLocks noGrp="1"/>
          </p:cNvSpPr>
          <p:nvPr>
            <p:ph idx="1"/>
          </p:nvPr>
        </p:nvSpPr>
        <p:spPr/>
        <p:txBody>
          <a:bodyPr>
            <a:normAutofit/>
          </a:bodyPr>
          <a:lstStyle/>
          <a:p>
            <a:pPr marL="457200" indent="-457200">
              <a:buFont typeface="+mj-lt"/>
              <a:buAutoNum type="arabicPeriod"/>
            </a:pPr>
            <a:r>
              <a:rPr lang="en-CA" dirty="0"/>
              <a:t>Business cycles include periods of expansion and contraction (including recessions), as measured by the economy’s productivity (GDP).</a:t>
            </a:r>
          </a:p>
          <a:p>
            <a:pPr marL="457200" indent="-457200">
              <a:buFont typeface="+mj-lt"/>
              <a:buAutoNum type="arabicPeriod"/>
            </a:pPr>
            <a:r>
              <a:rPr lang="en-CA" dirty="0"/>
              <a:t>An economy is in an unsustainable situation when it grows too fast or too slowly, as each situation causes too much stress in the economy’s markets.</a:t>
            </a:r>
          </a:p>
          <a:p>
            <a:pPr marL="457200" indent="-457200">
              <a:buFont typeface="+mj-lt"/>
              <a:buAutoNum type="arabicPeriod"/>
            </a:pPr>
            <a:r>
              <a:rPr lang="en-CA" dirty="0"/>
              <a:t>In addition to GDP, measures of the health of an economy include the rates of employment and unemployment and the value of currency (Consumer Price Index).</a:t>
            </a:r>
          </a:p>
          <a:p>
            <a:pPr marL="457200" indent="-457200">
              <a:buFont typeface="+mj-lt"/>
              <a:buAutoNum type="arabicPeriod"/>
            </a:pPr>
            <a:r>
              <a:rPr lang="en-CA" dirty="0"/>
              <a:t>Financial planning should take into account the fact that periods of inflation or deflation change the value of currency, affecting purchasing power and investment value.</a:t>
            </a:r>
          </a:p>
          <a:p>
            <a:pPr marL="457200" indent="-457200">
              <a:buFont typeface="+mj-lt"/>
              <a:buAutoNum type="arabicPeriod"/>
            </a:pPr>
            <a:r>
              <a:rPr lang="en-CA" dirty="0"/>
              <a:t>Personal financial planning should take into account business cycles, changes in the economy’s productivity, changes in currency value, and changes in other economic indicators.</a:t>
            </a:r>
          </a:p>
        </p:txBody>
      </p:sp>
    </p:spTree>
    <p:extLst>
      <p:ext uri="{BB962C8B-B14F-4D97-AF65-F5344CB8AC3E}">
        <p14:creationId xmlns:p14="http://schemas.microsoft.com/office/powerpoint/2010/main" val="288666239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1B6AB-ABEE-45CE-A516-D67386F5D6E8}"/>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8.1</a:t>
            </a:r>
            <a:r>
              <a:rPr lang="en-US" sz="4000" dirty="0"/>
              <a:t> Consumer Purchases</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BE8D97E9-8A77-4E86-BAD0-76ACA34E5706}"/>
              </a:ext>
            </a:extLst>
          </p:cNvPr>
          <p:cNvSpPr>
            <a:spLocks noGrp="1"/>
          </p:cNvSpPr>
          <p:nvPr>
            <p:ph idx="1"/>
          </p:nvPr>
        </p:nvSpPr>
        <p:spPr/>
        <p:txBody>
          <a:bodyPr/>
          <a:lstStyle/>
          <a:p>
            <a:pPr marL="457200" indent="-457200">
              <a:buFont typeface="+mj-lt"/>
              <a:buAutoNum type="arabicPeriod"/>
            </a:pPr>
            <a:r>
              <a:rPr lang="en-US" dirty="0"/>
              <a:t>The consumer purchase process involves:</a:t>
            </a:r>
          </a:p>
          <a:p>
            <a:pPr marL="932688" lvl="2" indent="-457200"/>
            <a:r>
              <a:rPr lang="en-US" dirty="0"/>
              <a:t>Pre-purchase: identifying the product, the market, and the financing</a:t>
            </a:r>
          </a:p>
          <a:p>
            <a:pPr marL="932688" lvl="2" indent="-457200"/>
            <a:r>
              <a:rPr lang="en-US" dirty="0"/>
              <a:t>Purchase: negotiating the purchase price and the terms of sale</a:t>
            </a:r>
          </a:p>
          <a:p>
            <a:pPr marL="932688" lvl="2" indent="-457200"/>
            <a:r>
              <a:rPr lang="en-US" dirty="0"/>
              <a:t>Post-purchase: ensuring satisfaction</a:t>
            </a:r>
          </a:p>
          <a:p>
            <a:pPr marL="457200" indent="-457200">
              <a:buFont typeface="+mj-lt"/>
              <a:buAutoNum type="arabicPeriod"/>
            </a:pPr>
            <a:r>
              <a:rPr lang="en-US" dirty="0"/>
              <a:t>Attribute scoring can be used to help identify the product.</a:t>
            </a:r>
          </a:p>
          <a:p>
            <a:pPr marL="457200" indent="-457200">
              <a:buFont typeface="+mj-lt"/>
              <a:buAutoNum type="arabicPeriod"/>
            </a:pPr>
            <a:r>
              <a:rPr lang="en-US" dirty="0"/>
              <a:t>A product may be sold in different markets that may affect the cost of the purchase.</a:t>
            </a:r>
          </a:p>
          <a:p>
            <a:pPr marL="457200" indent="-457200">
              <a:buFont typeface="+mj-lt"/>
              <a:buAutoNum type="arabicPeriod"/>
            </a:pPr>
            <a:r>
              <a:rPr lang="en-US" dirty="0"/>
              <a:t>Financing choices can affect the cost of the purchase.</a:t>
            </a:r>
          </a:p>
          <a:p>
            <a:pPr marL="457200" indent="-457200">
              <a:buFont typeface="+mj-lt"/>
              <a:buAutoNum type="arabicPeriod"/>
            </a:pPr>
            <a:r>
              <a:rPr lang="en-US" dirty="0"/>
              <a:t>Strategies such as maximizing the advantages of branding, timing, and transaction costs can benefit customers.</a:t>
            </a:r>
          </a:p>
          <a:p>
            <a:pPr marL="457200" indent="-457200">
              <a:buFont typeface="+mj-lt"/>
              <a:buAutoNum type="arabicPeriod"/>
            </a:pPr>
            <a:r>
              <a:rPr lang="en-US" dirty="0"/>
              <a:t>There are common features of scams and also legal protections and remedies.</a:t>
            </a:r>
          </a:p>
          <a:p>
            <a:pPr marL="932688" lvl="2" indent="-457200"/>
            <a:endParaRPr lang="en-CA" dirty="0"/>
          </a:p>
        </p:txBody>
      </p:sp>
    </p:spTree>
    <p:extLst>
      <p:ext uri="{BB962C8B-B14F-4D97-AF65-F5344CB8AC3E}">
        <p14:creationId xmlns:p14="http://schemas.microsoft.com/office/powerpoint/2010/main" val="4459454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2E5C08-87F3-465D-99B3-58654773F74D}"/>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8.2</a:t>
            </a:r>
            <a:r>
              <a:rPr lang="en-US" sz="4000" dirty="0"/>
              <a:t> A Major Purchase: Buying a Car</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0895A519-8523-4C62-8871-09113925F2C6}"/>
              </a:ext>
            </a:extLst>
          </p:cNvPr>
          <p:cNvSpPr>
            <a:spLocks noGrp="1"/>
          </p:cNvSpPr>
          <p:nvPr>
            <p:ph idx="1"/>
          </p:nvPr>
        </p:nvSpPr>
        <p:spPr/>
        <p:txBody>
          <a:bodyPr/>
          <a:lstStyle/>
          <a:p>
            <a:pPr marL="457200" indent="-457200">
              <a:buFont typeface="+mj-lt"/>
              <a:buAutoNum type="arabicPeriod"/>
            </a:pPr>
            <a:r>
              <a:rPr lang="en-US" dirty="0"/>
              <a:t>The purchase process may be applied to a car purchase.</a:t>
            </a:r>
          </a:p>
          <a:p>
            <a:pPr marL="457200" indent="-457200">
              <a:buFont typeface="+mj-lt"/>
              <a:buAutoNum type="arabicPeriod"/>
            </a:pPr>
            <a:r>
              <a:rPr lang="en-US" dirty="0"/>
              <a:t>Attribute scoring may be helpful to identify the product.</a:t>
            </a:r>
          </a:p>
          <a:p>
            <a:pPr marL="457200" indent="-457200">
              <a:buFont typeface="+mj-lt"/>
              <a:buAutoNum type="arabicPeriod"/>
            </a:pPr>
            <a:r>
              <a:rPr lang="en-US" dirty="0"/>
              <a:t>Cars are commonly financed through a loan or lease.</a:t>
            </a:r>
          </a:p>
          <a:p>
            <a:pPr marL="457200" indent="-457200">
              <a:buFont typeface="+mj-lt"/>
              <a:buAutoNum type="arabicPeriod"/>
            </a:pPr>
            <a:r>
              <a:rPr lang="en-US" dirty="0"/>
              <a:t>A warranty guarantees minimal satisfaction with performance attributes.</a:t>
            </a:r>
            <a:endParaRPr lang="en-CA" dirty="0"/>
          </a:p>
        </p:txBody>
      </p:sp>
    </p:spTree>
    <p:extLst>
      <p:ext uri="{BB962C8B-B14F-4D97-AF65-F5344CB8AC3E}">
        <p14:creationId xmlns:p14="http://schemas.microsoft.com/office/powerpoint/2010/main" val="368840443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BB621-9636-447E-A084-6ABCEBBDE692}"/>
              </a:ext>
            </a:extLst>
          </p:cNvPr>
          <p:cNvSpPr>
            <a:spLocks noGrp="1"/>
          </p:cNvSpPr>
          <p:nvPr>
            <p:ph type="title"/>
          </p:nvPr>
        </p:nvSpPr>
        <p:spPr/>
        <p:txBody>
          <a:bodyPr/>
          <a:lstStyle/>
          <a:p>
            <a:pPr algn="ctr"/>
            <a:r>
              <a:rPr lang="en-US" dirty="0"/>
              <a:t>Buying a Home</a:t>
            </a:r>
            <a:endParaRPr lang="en-CA" dirty="0"/>
          </a:p>
        </p:txBody>
      </p:sp>
      <p:sp>
        <p:nvSpPr>
          <p:cNvPr id="3" name="Text Placeholder 2">
            <a:extLst>
              <a:ext uri="{FF2B5EF4-FFF2-40B4-BE49-F238E27FC236}">
                <a16:creationId xmlns:a16="http://schemas.microsoft.com/office/drawing/2014/main" id="{B12C1F24-3E11-437A-BAC7-56D698A29E48}"/>
              </a:ext>
            </a:extLst>
          </p:cNvPr>
          <p:cNvSpPr>
            <a:spLocks noGrp="1"/>
          </p:cNvSpPr>
          <p:nvPr>
            <p:ph type="body" idx="1"/>
          </p:nvPr>
        </p:nvSpPr>
        <p:spPr/>
        <p:txBody>
          <a:bodyPr/>
          <a:lstStyle/>
          <a:p>
            <a:r>
              <a:rPr lang="en-US" dirty="0"/>
              <a:t>Chapter 9</a:t>
            </a:r>
            <a:endParaRPr lang="en-CA" dirty="0"/>
          </a:p>
        </p:txBody>
      </p:sp>
    </p:spTree>
    <p:extLst>
      <p:ext uri="{BB962C8B-B14F-4D97-AF65-F5344CB8AC3E}">
        <p14:creationId xmlns:p14="http://schemas.microsoft.com/office/powerpoint/2010/main" val="115867787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44B0E1-02BF-4646-BD18-1E66751B9CC7}"/>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9.1</a:t>
            </a:r>
            <a:r>
              <a:rPr lang="en-US" sz="4000" dirty="0"/>
              <a:t> Identifying the Product and the Market</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FE5B702D-39A1-48D2-9851-3C8F7A089A75}"/>
              </a:ext>
            </a:extLst>
          </p:cNvPr>
          <p:cNvSpPr>
            <a:spLocks noGrp="1"/>
          </p:cNvSpPr>
          <p:nvPr>
            <p:ph idx="1"/>
          </p:nvPr>
        </p:nvSpPr>
        <p:spPr/>
        <p:txBody>
          <a:bodyPr>
            <a:normAutofit fontScale="92500" lnSpcReduction="20000"/>
          </a:bodyPr>
          <a:lstStyle/>
          <a:p>
            <a:pPr marL="457200" indent="-457200">
              <a:buFont typeface="+mj-lt"/>
              <a:buAutoNum type="arabicPeriod"/>
            </a:pPr>
            <a:r>
              <a:rPr lang="en-US" dirty="0"/>
              <a:t>Different building structures include </a:t>
            </a:r>
          </a:p>
          <a:p>
            <a:pPr marL="932688" lvl="2" indent="-457200"/>
            <a:r>
              <a:rPr lang="en-US" sz="1800" dirty="0"/>
              <a:t>Single or multiple unit dwellings, and mobile homes</a:t>
            </a:r>
          </a:p>
          <a:p>
            <a:pPr marL="932688" lvl="2" indent="-457200"/>
            <a:r>
              <a:rPr lang="en-US" sz="1800" dirty="0"/>
              <a:t>Previously owned, new, or custom built</a:t>
            </a:r>
          </a:p>
          <a:p>
            <a:pPr marL="457200" indent="-457200">
              <a:buFont typeface="+mj-lt"/>
              <a:buAutoNum type="arabicPeriod"/>
            </a:pPr>
            <a:r>
              <a:rPr lang="en-US" sz="2400" dirty="0"/>
              <a:t>Different ownership structures include:</a:t>
            </a:r>
          </a:p>
          <a:p>
            <a:pPr marL="932688" lvl="2" indent="-457200"/>
            <a:r>
              <a:rPr lang="en-US" sz="1800" dirty="0"/>
              <a:t>Freehold</a:t>
            </a:r>
          </a:p>
          <a:p>
            <a:pPr marL="932688" lvl="2" indent="-457200"/>
            <a:r>
              <a:rPr lang="en-US" sz="1800" dirty="0"/>
              <a:t>Owned structure on leased land</a:t>
            </a:r>
          </a:p>
          <a:p>
            <a:pPr marL="932688" lvl="2" indent="-457200"/>
            <a:r>
              <a:rPr lang="en-US" sz="1800" dirty="0"/>
              <a:t>Condominium</a:t>
            </a:r>
          </a:p>
          <a:p>
            <a:pPr marL="932688" lvl="2" indent="-457200"/>
            <a:r>
              <a:rPr lang="en-US" sz="1800" dirty="0"/>
              <a:t>Co-operative housing</a:t>
            </a:r>
          </a:p>
          <a:p>
            <a:pPr marL="457200" indent="-457200">
              <a:buFont typeface="+mj-lt"/>
              <a:buAutoNum type="arabicPeriod"/>
            </a:pPr>
            <a:r>
              <a:rPr lang="en-US" sz="2400" dirty="0"/>
              <a:t>Buyer’s inspection checklist should include:</a:t>
            </a:r>
          </a:p>
          <a:p>
            <a:pPr marL="932688" lvl="2" indent="-457200"/>
            <a:r>
              <a:rPr lang="en-US" sz="1800" dirty="0"/>
              <a:t>Structural elements</a:t>
            </a:r>
          </a:p>
          <a:p>
            <a:pPr marL="932688" lvl="2" indent="-457200"/>
            <a:r>
              <a:rPr lang="en-US" sz="1800" dirty="0"/>
              <a:t>Exterior elements</a:t>
            </a:r>
          </a:p>
          <a:p>
            <a:pPr marL="932688" lvl="2" indent="-457200"/>
            <a:r>
              <a:rPr lang="en-US" sz="1800" dirty="0"/>
              <a:t>Building systems including plumbing, electrical, heating/cooling</a:t>
            </a:r>
          </a:p>
          <a:p>
            <a:pPr marL="932688" lvl="2" indent="-457200"/>
            <a:r>
              <a:rPr lang="en-US" sz="1800" dirty="0"/>
              <a:t>Outdoor building and features</a:t>
            </a:r>
            <a:endParaRPr lang="en-CA" sz="1800" dirty="0"/>
          </a:p>
        </p:txBody>
      </p:sp>
    </p:spTree>
    <p:extLst>
      <p:ext uri="{BB962C8B-B14F-4D97-AF65-F5344CB8AC3E}">
        <p14:creationId xmlns:p14="http://schemas.microsoft.com/office/powerpoint/2010/main" val="19086990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7BE5F-E50A-4091-B8CE-4E772A3F36D3}"/>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9.1</a:t>
            </a:r>
            <a:r>
              <a:rPr lang="en-US" sz="4000" dirty="0"/>
              <a:t> Key Takeaways continued</a:t>
            </a:r>
            <a:endParaRPr lang="en-CA" sz="4000" dirty="0"/>
          </a:p>
        </p:txBody>
      </p:sp>
      <p:sp>
        <p:nvSpPr>
          <p:cNvPr id="3" name="Content Placeholder 2">
            <a:extLst>
              <a:ext uri="{FF2B5EF4-FFF2-40B4-BE49-F238E27FC236}">
                <a16:creationId xmlns:a16="http://schemas.microsoft.com/office/drawing/2014/main" id="{B372AB68-DA69-41A6-8271-F6C42E91D6B6}"/>
              </a:ext>
            </a:extLst>
          </p:cNvPr>
          <p:cNvSpPr>
            <a:spLocks noGrp="1"/>
          </p:cNvSpPr>
          <p:nvPr>
            <p:ph idx="1"/>
          </p:nvPr>
        </p:nvSpPr>
        <p:spPr/>
        <p:txBody>
          <a:bodyPr>
            <a:normAutofit lnSpcReduction="10000"/>
          </a:bodyPr>
          <a:lstStyle/>
          <a:p>
            <a:pPr marL="457200" indent="-457200">
              <a:buFont typeface="+mj-lt"/>
              <a:buAutoNum type="arabicPeriod" startAt="4"/>
            </a:pPr>
            <a:r>
              <a:rPr lang="en-US" dirty="0"/>
              <a:t>Lenders assess income, current debts, and credit history to determine the borrower’s creditworthiness.</a:t>
            </a:r>
          </a:p>
          <a:p>
            <a:pPr marL="457200" indent="-457200">
              <a:buFont typeface="+mj-lt"/>
              <a:buAutoNum type="arabicPeriod" startAt="4"/>
            </a:pPr>
            <a:r>
              <a:rPr lang="en-US" dirty="0"/>
              <a:t>A mortgage affordability estimate uses an estimate of PITH (principal, interest, taxes, heating) plus other debt payments as a percentage of gross monthly income and of the down payment as a percentage of the purchase price.</a:t>
            </a:r>
          </a:p>
          <a:p>
            <a:pPr marL="457200" indent="-457200">
              <a:buFont typeface="+mj-lt"/>
              <a:buAutoNum type="arabicPeriod" startAt="4"/>
            </a:pPr>
            <a:r>
              <a:rPr lang="en-US" dirty="0"/>
              <a:t>Housing prices may be affected by business cycles as they affect:</a:t>
            </a:r>
          </a:p>
          <a:p>
            <a:pPr marL="932688" lvl="2" indent="-457200"/>
            <a:r>
              <a:rPr lang="en-US" sz="1800" dirty="0"/>
              <a:t>Unemployment and income levels</a:t>
            </a:r>
          </a:p>
          <a:p>
            <a:pPr marL="932688" lvl="2" indent="-457200"/>
            <a:r>
              <a:rPr lang="en-US" sz="1800" dirty="0"/>
              <a:t>Inflation. Which affects not only the cost of housing but also interest rates and the cost of financing</a:t>
            </a:r>
          </a:p>
          <a:p>
            <a:pPr marL="457200" indent="-457200">
              <a:buFont typeface="+mj-lt"/>
              <a:buAutoNum type="arabicPeriod" startAt="7"/>
            </a:pPr>
            <a:r>
              <a:rPr lang="en-CA" dirty="0"/>
              <a:t>Hosing prices are affected by the availability of home financing, which depends on:</a:t>
            </a:r>
          </a:p>
          <a:p>
            <a:pPr marL="932688" lvl="2" indent="-457200"/>
            <a:r>
              <a:rPr lang="en-CA" sz="1800" dirty="0"/>
              <a:t>Interest rates and inflation</a:t>
            </a:r>
          </a:p>
          <a:p>
            <a:pPr marL="932688" lvl="2" indent="-457200"/>
            <a:r>
              <a:rPr lang="en-CA" sz="1800" dirty="0"/>
              <a:t>Liquidity in the credit markets</a:t>
            </a:r>
          </a:p>
        </p:txBody>
      </p:sp>
    </p:spTree>
    <p:extLst>
      <p:ext uri="{BB962C8B-B14F-4D97-AF65-F5344CB8AC3E}">
        <p14:creationId xmlns:p14="http://schemas.microsoft.com/office/powerpoint/2010/main" val="356127168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DD657-359D-475B-B8EF-DDCDE5224CE2}"/>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9.2</a:t>
            </a:r>
            <a:r>
              <a:rPr lang="en-US" sz="4000" dirty="0"/>
              <a:t> Identify Financing</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090EA484-91FA-4409-8C72-DBFF327794D1}"/>
              </a:ext>
            </a:extLst>
          </p:cNvPr>
          <p:cNvSpPr>
            <a:spLocks noGrp="1"/>
          </p:cNvSpPr>
          <p:nvPr>
            <p:ph idx="1"/>
          </p:nvPr>
        </p:nvSpPr>
        <p:spPr/>
        <p:txBody>
          <a:bodyPr>
            <a:normAutofit fontScale="92500" lnSpcReduction="10000"/>
          </a:bodyPr>
          <a:lstStyle/>
          <a:p>
            <a:pPr marL="457200" indent="-457200">
              <a:buFont typeface="+mj-lt"/>
              <a:buAutoNum type="arabicPeriod"/>
            </a:pPr>
            <a:r>
              <a:rPr lang="en-US" dirty="0"/>
              <a:t>The percentage of the purchase price paid as the down payment determines the amount borrowed. The amount borrowed (loan principal) determines the monthly mortgage payment.</a:t>
            </a:r>
          </a:p>
          <a:p>
            <a:pPr marL="457200" indent="-457200">
              <a:buFont typeface="+mj-lt"/>
              <a:buAutoNum type="arabicPeriod"/>
            </a:pPr>
            <a:r>
              <a:rPr lang="en-US" dirty="0"/>
              <a:t>A larger down payment may make the monthly payment smaller but creates an opportunity cost of loss of liquidity.</a:t>
            </a:r>
          </a:p>
          <a:p>
            <a:pPr marL="457200" indent="-457200">
              <a:buFont typeface="+mj-lt"/>
              <a:buAutoNum type="arabicPeriod"/>
            </a:pPr>
            <a:r>
              <a:rPr lang="en-US" dirty="0"/>
              <a:t>A fixed-rate mortgage is structured as an annuity; the monthly payment can be calculated from the mortgage rate, the maturity (term), and the principal balance.</a:t>
            </a:r>
          </a:p>
          <a:p>
            <a:pPr marL="457200" indent="-457200">
              <a:buFont typeface="+mj-lt"/>
              <a:buAutoNum type="arabicPeriod"/>
            </a:pPr>
            <a:r>
              <a:rPr lang="en-US" dirty="0"/>
              <a:t>A fixed-rate mortgage has a fixed rate and fixed monthly payments.</a:t>
            </a:r>
          </a:p>
          <a:p>
            <a:pPr marL="457200" indent="-457200">
              <a:buFont typeface="+mj-lt"/>
              <a:buAutoNum type="arabicPeriod"/>
            </a:pPr>
            <a:r>
              <a:rPr lang="en-US" dirty="0"/>
              <a:t>An adjustable-rate mortgage may have an adjustable rate and/or adjustable payments.</a:t>
            </a:r>
          </a:p>
          <a:p>
            <a:pPr marL="457200" indent="-457200">
              <a:buFont typeface="+mj-lt"/>
              <a:buAutoNum type="arabicPeriod"/>
            </a:pPr>
            <a:r>
              <a:rPr lang="en-US" dirty="0"/>
              <a:t>A rate cap or payment cap may be used to offset the effects of an adjustable rate mortgage on monthly payments.</a:t>
            </a:r>
          </a:p>
          <a:p>
            <a:pPr marL="457200" indent="-457200">
              <a:buFont typeface="+mj-lt"/>
              <a:buAutoNum type="arabicPeriod"/>
            </a:pPr>
            <a:r>
              <a:rPr lang="en-US" dirty="0"/>
              <a:t>Closing costs are transaction costs such as appraisal fee, title search, title insurance, filing fees, transfer taxes, and realtor’s commissions.</a:t>
            </a:r>
            <a:endParaRPr lang="en-CA" dirty="0"/>
          </a:p>
        </p:txBody>
      </p:sp>
    </p:spTree>
    <p:extLst>
      <p:ext uri="{BB962C8B-B14F-4D97-AF65-F5344CB8AC3E}">
        <p14:creationId xmlns:p14="http://schemas.microsoft.com/office/powerpoint/2010/main" val="63081106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F619D-C1CB-4716-A360-0C9BA98631AA}"/>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9.3</a:t>
            </a:r>
            <a:r>
              <a:rPr lang="en-US" sz="4000" dirty="0"/>
              <a:t> Purchasing and Owning Your Home</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47C273BC-55F0-4CFA-8537-45C090E36A65}"/>
              </a:ext>
            </a:extLst>
          </p:cNvPr>
          <p:cNvSpPr>
            <a:spLocks noGrp="1"/>
          </p:cNvSpPr>
          <p:nvPr>
            <p:ph idx="1"/>
          </p:nvPr>
        </p:nvSpPr>
        <p:spPr/>
        <p:txBody>
          <a:bodyPr>
            <a:normAutofit lnSpcReduction="10000"/>
          </a:bodyPr>
          <a:lstStyle/>
          <a:p>
            <a:pPr marL="457200" indent="-457200">
              <a:buFont typeface="+mj-lt"/>
              <a:buAutoNum type="arabicPeriod"/>
            </a:pPr>
            <a:r>
              <a:rPr lang="en-US" dirty="0"/>
              <a:t>He purchase and sale agreement details the conditions of the sale.</a:t>
            </a:r>
          </a:p>
          <a:p>
            <a:pPr marL="457200" indent="-457200">
              <a:buFont typeface="+mj-lt"/>
              <a:buAutoNum type="arabicPeriod"/>
            </a:pPr>
            <a:r>
              <a:rPr lang="en-US" dirty="0"/>
              <a:t>Conditions specified in the purchase and sale agreement must be met before closing.</a:t>
            </a:r>
          </a:p>
          <a:p>
            <a:pPr marL="457200" indent="-457200">
              <a:buFont typeface="+mj-lt"/>
              <a:buAutoNum type="arabicPeriod"/>
            </a:pPr>
            <a:r>
              <a:rPr lang="en-US" dirty="0"/>
              <a:t>A capital budget can help you prioritize and budget for capital expenditures.</a:t>
            </a:r>
          </a:p>
          <a:p>
            <a:pPr marL="457200" indent="-457200">
              <a:buFont typeface="+mj-lt"/>
              <a:buAutoNum type="arabicPeriod"/>
            </a:pPr>
            <a:r>
              <a:rPr lang="en-US" dirty="0"/>
              <a:t>Early payment is the trade-off between interest expenses and the opportunity cost of lost liquidity.</a:t>
            </a:r>
          </a:p>
          <a:p>
            <a:pPr marL="457200" indent="-457200">
              <a:buFont typeface="+mj-lt"/>
              <a:buAutoNum type="arabicPeriod"/>
            </a:pPr>
            <a:r>
              <a:rPr lang="en-US" dirty="0"/>
              <a:t>Refinancing is the trade-off between lower monthly payments and closing costs.</a:t>
            </a:r>
          </a:p>
          <a:p>
            <a:pPr marL="457200" indent="-457200">
              <a:buFont typeface="+mj-lt"/>
              <a:buAutoNum type="arabicPeriod"/>
            </a:pPr>
            <a:r>
              <a:rPr lang="en-US" dirty="0"/>
              <a:t>Both borrowers and lenders have a responsibility to understand the terms of the mortgage.</a:t>
            </a:r>
          </a:p>
          <a:p>
            <a:pPr marL="457200" indent="-457200">
              <a:buFont typeface="+mj-lt"/>
              <a:buAutoNum type="arabicPeriod"/>
            </a:pPr>
            <a:r>
              <a:rPr lang="en-US" dirty="0"/>
              <a:t>Buyers, sellers, lenders and brokers must be alert to predatory lending, real estate scams, and possible mortgage fraud.</a:t>
            </a:r>
          </a:p>
          <a:p>
            <a:pPr marL="457200" indent="-457200">
              <a:buFont typeface="+mj-lt"/>
              <a:buAutoNum type="arabicPeriod"/>
            </a:pPr>
            <a:r>
              <a:rPr lang="en-US" dirty="0"/>
              <a:t>Default may result in the lender foreclosing on the property and evicting the homeowner.</a:t>
            </a:r>
            <a:endParaRPr lang="en-CA" dirty="0"/>
          </a:p>
        </p:txBody>
      </p:sp>
    </p:spTree>
    <p:extLst>
      <p:ext uri="{BB962C8B-B14F-4D97-AF65-F5344CB8AC3E}">
        <p14:creationId xmlns:p14="http://schemas.microsoft.com/office/powerpoint/2010/main" val="42549994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2D346-6935-4173-AC8A-6093D5447B62}"/>
              </a:ext>
            </a:extLst>
          </p:cNvPr>
          <p:cNvSpPr>
            <a:spLocks noGrp="1"/>
          </p:cNvSpPr>
          <p:nvPr>
            <p:ph type="title"/>
          </p:nvPr>
        </p:nvSpPr>
        <p:spPr/>
        <p:txBody>
          <a:bodyPr>
            <a:normAutofit/>
          </a:bodyPr>
          <a:lstStyle/>
          <a:p>
            <a:pPr algn="ctr"/>
            <a:r>
              <a:rPr lang="en-US" sz="6600" dirty="0"/>
              <a:t>Personal Risk Management: </a:t>
            </a:r>
            <a:br>
              <a:rPr lang="en-US" sz="6600" dirty="0"/>
            </a:br>
            <a:r>
              <a:rPr lang="en-US" sz="6600" dirty="0"/>
              <a:t>Insurance</a:t>
            </a:r>
            <a:endParaRPr lang="en-CA" sz="6600" dirty="0"/>
          </a:p>
        </p:txBody>
      </p:sp>
      <p:sp>
        <p:nvSpPr>
          <p:cNvPr id="3" name="Text Placeholder 2">
            <a:extLst>
              <a:ext uri="{FF2B5EF4-FFF2-40B4-BE49-F238E27FC236}">
                <a16:creationId xmlns:a16="http://schemas.microsoft.com/office/drawing/2014/main" id="{ECD1328E-A9A3-457A-A648-A80FE1FA9F7E}"/>
              </a:ext>
            </a:extLst>
          </p:cNvPr>
          <p:cNvSpPr>
            <a:spLocks noGrp="1"/>
          </p:cNvSpPr>
          <p:nvPr>
            <p:ph type="body" idx="1"/>
          </p:nvPr>
        </p:nvSpPr>
        <p:spPr/>
        <p:txBody>
          <a:bodyPr/>
          <a:lstStyle/>
          <a:p>
            <a:r>
              <a:rPr lang="en-US" dirty="0"/>
              <a:t>Chapter 10</a:t>
            </a:r>
            <a:endParaRPr lang="en-CA" dirty="0"/>
          </a:p>
        </p:txBody>
      </p:sp>
    </p:spTree>
    <p:extLst>
      <p:ext uri="{BB962C8B-B14F-4D97-AF65-F5344CB8AC3E}">
        <p14:creationId xmlns:p14="http://schemas.microsoft.com/office/powerpoint/2010/main" val="190800377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022D4-3E5E-4BF7-B05F-B80AB54B2761}"/>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10.1</a:t>
            </a:r>
            <a:r>
              <a:rPr lang="en-US" sz="4000" dirty="0"/>
              <a:t> Insuring Your Property</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F2EA69B3-1B8E-430D-8F8E-F7866DE9AC28}"/>
              </a:ext>
            </a:extLst>
          </p:cNvPr>
          <p:cNvSpPr>
            <a:spLocks noGrp="1"/>
          </p:cNvSpPr>
          <p:nvPr>
            <p:ph idx="1"/>
          </p:nvPr>
        </p:nvSpPr>
        <p:spPr/>
        <p:txBody>
          <a:bodyPr/>
          <a:lstStyle/>
          <a:p>
            <a:pPr marL="457200" indent="-457200">
              <a:buFont typeface="+mj-lt"/>
              <a:buAutoNum type="arabicPeriod"/>
            </a:pPr>
            <a:r>
              <a:rPr lang="en-US" dirty="0"/>
              <a:t>Property insurance insures the rights of ownership and protects against its liabilities.</a:t>
            </a:r>
          </a:p>
          <a:p>
            <a:pPr marL="457200" indent="-457200">
              <a:buFont typeface="+mj-lt"/>
              <a:buAutoNum type="arabicPeriod"/>
            </a:pPr>
            <a:r>
              <a:rPr lang="en-US" dirty="0"/>
              <a:t>Property damage can be caused by hazards or deliberate destruction (vandalism, theft).</a:t>
            </a:r>
          </a:p>
          <a:p>
            <a:pPr marL="457200" indent="-457200">
              <a:buFont typeface="+mj-lt"/>
              <a:buAutoNum type="arabicPeriod"/>
            </a:pPr>
            <a:r>
              <a:rPr lang="en-US" dirty="0"/>
              <a:t>Homeowner’s policies insure structures and possessions for actual cash value or replacement cost. An umbrella policy covers personal liability.</a:t>
            </a:r>
          </a:p>
          <a:p>
            <a:pPr marL="457200" indent="-457200">
              <a:buFont typeface="+mj-lt"/>
              <a:buAutoNum type="arabicPeriod"/>
            </a:pPr>
            <a:r>
              <a:rPr lang="en-US" dirty="0"/>
              <a:t>The cost of homeowner’s insurance is determined by the individual taking out the policy, the property insured, and the extent of coverage and benefits.</a:t>
            </a:r>
          </a:p>
          <a:p>
            <a:pPr marL="457200" indent="-457200">
              <a:buFont typeface="+mj-lt"/>
              <a:buAutoNum type="arabicPeriod"/>
            </a:pPr>
            <a:r>
              <a:rPr lang="en-US" dirty="0"/>
              <a:t>Auto insurance coverage insures bodily injury through:</a:t>
            </a:r>
          </a:p>
          <a:p>
            <a:pPr marL="932688" lvl="2" indent="-457200"/>
            <a:r>
              <a:rPr lang="en-CA" sz="1800" dirty="0"/>
              <a:t>Bodily injury liability</a:t>
            </a:r>
          </a:p>
          <a:p>
            <a:pPr marL="932688" lvl="2" indent="-457200"/>
            <a:r>
              <a:rPr lang="en-CA" sz="1800" dirty="0"/>
              <a:t>Medical payments coverage</a:t>
            </a:r>
          </a:p>
          <a:p>
            <a:pPr marL="932688" lvl="2" indent="-457200"/>
            <a:r>
              <a:rPr lang="en-CA" sz="1800" dirty="0"/>
              <a:t>Uninsured motorist protection</a:t>
            </a:r>
          </a:p>
        </p:txBody>
      </p:sp>
    </p:spTree>
    <p:extLst>
      <p:ext uri="{BB962C8B-B14F-4D97-AF65-F5344CB8AC3E}">
        <p14:creationId xmlns:p14="http://schemas.microsoft.com/office/powerpoint/2010/main" val="292218837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F75B72-775D-4342-A0E3-D3ADE1C69B1C}"/>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10.1</a:t>
            </a:r>
            <a:r>
              <a:rPr lang="en-US" sz="4000" dirty="0"/>
              <a:t> Key Takeaways continued</a:t>
            </a:r>
            <a:endParaRPr lang="en-CA" sz="4000" dirty="0"/>
          </a:p>
        </p:txBody>
      </p:sp>
      <p:sp>
        <p:nvSpPr>
          <p:cNvPr id="3" name="Content Placeholder 2">
            <a:extLst>
              <a:ext uri="{FF2B5EF4-FFF2-40B4-BE49-F238E27FC236}">
                <a16:creationId xmlns:a16="http://schemas.microsoft.com/office/drawing/2014/main" id="{38B25F4E-0B56-44F3-B778-319E07296684}"/>
              </a:ext>
            </a:extLst>
          </p:cNvPr>
          <p:cNvSpPr>
            <a:spLocks noGrp="1"/>
          </p:cNvSpPr>
          <p:nvPr>
            <p:ph idx="1"/>
          </p:nvPr>
        </p:nvSpPr>
        <p:spPr/>
        <p:txBody>
          <a:bodyPr/>
          <a:lstStyle/>
          <a:p>
            <a:pPr marL="457200" indent="-457200">
              <a:buFont typeface="+mj-lt"/>
              <a:buAutoNum type="arabicPeriod" startAt="6"/>
            </a:pPr>
            <a:r>
              <a:rPr lang="en-US" dirty="0"/>
              <a:t>Auto insurance coverage insures property damage through:</a:t>
            </a:r>
          </a:p>
          <a:p>
            <a:pPr marL="932688" lvl="2" indent="-457200"/>
            <a:r>
              <a:rPr lang="en-US" sz="1800" dirty="0"/>
              <a:t>Property damage liability</a:t>
            </a:r>
          </a:p>
          <a:p>
            <a:pPr marL="932688" lvl="2" indent="-457200"/>
            <a:r>
              <a:rPr lang="en-US" sz="1800" dirty="0"/>
              <a:t>Collision</a:t>
            </a:r>
          </a:p>
          <a:p>
            <a:pPr marL="932688" lvl="2" indent="-457200"/>
            <a:r>
              <a:rPr lang="en-US" sz="1800" dirty="0"/>
              <a:t>Comprehensive physical damage</a:t>
            </a:r>
          </a:p>
          <a:p>
            <a:pPr marL="457200" indent="-457200">
              <a:buFont typeface="+mj-lt"/>
              <a:buAutoNum type="arabicPeriod" startAt="7"/>
            </a:pPr>
            <a:r>
              <a:rPr lang="en-US" dirty="0"/>
              <a:t>Auto insurance costs are determined by the driver, the car, and the driving region.</a:t>
            </a:r>
          </a:p>
          <a:p>
            <a:pPr marL="457200" indent="-457200">
              <a:buFont typeface="+mj-lt"/>
              <a:buAutoNum type="arabicPeriod" startAt="7"/>
            </a:pPr>
            <a:r>
              <a:rPr lang="en-US" dirty="0"/>
              <a:t>The risk of the driver is determined by demographics, credit history, employment history, and driving record.</a:t>
            </a:r>
          </a:p>
          <a:p>
            <a:pPr marL="457200" indent="-457200">
              <a:buFont typeface="+mj-lt"/>
              <a:buAutoNum type="arabicPeriod" startAt="7"/>
            </a:pPr>
            <a:r>
              <a:rPr lang="en-US" dirty="0"/>
              <a:t>The risk of the car is determined by its cost. Safety and security features may lower risk.</a:t>
            </a:r>
          </a:p>
          <a:p>
            <a:pPr marL="457200" indent="-457200">
              <a:buFont typeface="+mj-lt"/>
              <a:buAutoNum type="arabicPeriod" startAt="7"/>
            </a:pPr>
            <a:r>
              <a:rPr lang="en-US" dirty="0"/>
              <a:t>The risk of the driving region is determined by its statistical incident history of accidents or thefts.</a:t>
            </a:r>
          </a:p>
          <a:p>
            <a:pPr marL="457200" indent="-457200">
              <a:buFont typeface="+mj-lt"/>
              <a:buAutoNum type="arabicPeriod" startAt="7"/>
            </a:pPr>
            <a:endParaRPr lang="en-US" dirty="0"/>
          </a:p>
          <a:p>
            <a:pPr marL="932688" lvl="2" indent="-457200"/>
            <a:endParaRPr lang="en-CA" dirty="0"/>
          </a:p>
        </p:txBody>
      </p:sp>
    </p:spTree>
    <p:extLst>
      <p:ext uri="{BB962C8B-B14F-4D97-AF65-F5344CB8AC3E}">
        <p14:creationId xmlns:p14="http://schemas.microsoft.com/office/powerpoint/2010/main" val="3027646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D8F316-3D31-47D6-949B-55750EBCAA64}"/>
              </a:ext>
            </a:extLst>
          </p:cNvPr>
          <p:cNvSpPr>
            <a:spLocks noGrp="1"/>
          </p:cNvSpPr>
          <p:nvPr>
            <p:ph type="title"/>
          </p:nvPr>
        </p:nvSpPr>
        <p:spPr/>
        <p:txBody>
          <a:bodyPr>
            <a:normAutofit/>
          </a:bodyPr>
          <a:lstStyle/>
          <a:p>
            <a:pPr algn="ctr"/>
            <a:r>
              <a:rPr lang="en-CA" sz="4000" dirty="0">
                <a:solidFill>
                  <a:schemeClr val="accent2">
                    <a:lumMod val="60000"/>
                    <a:lumOff val="40000"/>
                  </a:schemeClr>
                </a:solidFill>
              </a:rPr>
              <a:t>1.3</a:t>
            </a:r>
            <a:r>
              <a:rPr lang="en-CA" sz="4000" dirty="0"/>
              <a:t> The Planning Process</a:t>
            </a:r>
            <a:br>
              <a:rPr lang="en-CA" sz="4000" dirty="0"/>
            </a:br>
            <a:r>
              <a:rPr lang="en-CA" sz="4000" dirty="0"/>
              <a:t>Key Takeaways</a:t>
            </a:r>
          </a:p>
        </p:txBody>
      </p:sp>
      <p:sp>
        <p:nvSpPr>
          <p:cNvPr id="3" name="Content Placeholder 2">
            <a:extLst>
              <a:ext uri="{FF2B5EF4-FFF2-40B4-BE49-F238E27FC236}">
                <a16:creationId xmlns:a16="http://schemas.microsoft.com/office/drawing/2014/main" id="{BB9D007D-B1FE-4BEE-A9C6-079691FE981A}"/>
              </a:ext>
            </a:extLst>
          </p:cNvPr>
          <p:cNvSpPr>
            <a:spLocks noGrp="1"/>
          </p:cNvSpPr>
          <p:nvPr>
            <p:ph idx="1"/>
          </p:nvPr>
        </p:nvSpPr>
        <p:spPr/>
        <p:txBody>
          <a:bodyPr/>
          <a:lstStyle/>
          <a:p>
            <a:pPr marL="457200" indent="-457200">
              <a:buFont typeface="+mj-lt"/>
              <a:buAutoNum type="arabicPeriod"/>
            </a:pPr>
            <a:r>
              <a:rPr lang="en-CA" dirty="0"/>
              <a:t>Financial planning is a repetitive process involving defining goals, assessing the current situation, identifying choices, evaluating choices, and choosing.</a:t>
            </a:r>
          </a:p>
          <a:p>
            <a:pPr marL="457200" indent="-457200">
              <a:buFont typeface="+mj-lt"/>
              <a:buAutoNum type="arabicPeriod"/>
            </a:pPr>
            <a:r>
              <a:rPr lang="en-CA" dirty="0"/>
              <a:t>Choosing involves assessing the resulting situation, redefining goals, identifying choices, evaluating new choices, and repeating.</a:t>
            </a:r>
          </a:p>
          <a:p>
            <a:pPr marL="457200" indent="-457200">
              <a:buFont typeface="+mj-lt"/>
              <a:buAutoNum type="arabicPeriod"/>
            </a:pPr>
            <a:r>
              <a:rPr lang="en-CA" dirty="0"/>
              <a:t>Goals are shaped by current and expected circumstances, family structure, career, health, and larger economic forces.</a:t>
            </a:r>
          </a:p>
          <a:p>
            <a:pPr marL="457200" indent="-457200">
              <a:buFont typeface="+mj-lt"/>
              <a:buAutoNum type="arabicPeriod"/>
            </a:pPr>
            <a:r>
              <a:rPr lang="en-CA" dirty="0"/>
              <a:t>Depending on the factors shaping them, goals are short term, intermediate, and long term.</a:t>
            </a:r>
          </a:p>
          <a:p>
            <a:pPr marL="457200" indent="-457200">
              <a:buFont typeface="+mj-lt"/>
              <a:buAutoNum type="arabicPeriod"/>
            </a:pPr>
            <a:r>
              <a:rPr lang="en-CA" dirty="0"/>
              <a:t>Choices will allow faster or slower progress toward goals and may move toward or away from goals. Goals can be eliminated.</a:t>
            </a:r>
          </a:p>
          <a:p>
            <a:pPr marL="457200" indent="-457200">
              <a:buFont typeface="+mj-lt"/>
              <a:buAutoNum type="arabicPeriod"/>
            </a:pPr>
            <a:r>
              <a:rPr lang="en-CA" dirty="0"/>
              <a:t>Evaluate choices by calculating benefits, direct, indirect, and strategic costs. </a:t>
            </a:r>
          </a:p>
        </p:txBody>
      </p:sp>
    </p:spTree>
    <p:extLst>
      <p:ext uri="{BB962C8B-B14F-4D97-AF65-F5344CB8AC3E}">
        <p14:creationId xmlns:p14="http://schemas.microsoft.com/office/powerpoint/2010/main" val="225556924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F2B7F-DBD0-4DE2-A56E-A8FAA1E46F9E}"/>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10.2</a:t>
            </a:r>
            <a:r>
              <a:rPr lang="en-US" sz="4000" dirty="0"/>
              <a:t> Insuring Your Health and Income</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AC9766C8-B9AD-450C-ADE0-119046B5B66B}"/>
              </a:ext>
            </a:extLst>
          </p:cNvPr>
          <p:cNvSpPr>
            <a:spLocks noGrp="1"/>
          </p:cNvSpPr>
          <p:nvPr>
            <p:ph idx="1"/>
          </p:nvPr>
        </p:nvSpPr>
        <p:spPr/>
        <p:txBody>
          <a:bodyPr>
            <a:normAutofit fontScale="92500" lnSpcReduction="20000"/>
          </a:bodyPr>
          <a:lstStyle/>
          <a:p>
            <a:pPr marL="457200" indent="-457200">
              <a:buFont typeface="+mj-lt"/>
              <a:buAutoNum type="arabicPeriod"/>
            </a:pPr>
            <a:r>
              <a:rPr lang="en-US" dirty="0"/>
              <a:t>Disability insurance insures income against an accident or illness that impairs earning ability.</a:t>
            </a:r>
          </a:p>
          <a:p>
            <a:pPr marL="457200" indent="-457200">
              <a:buFont typeface="+mj-lt"/>
              <a:buAutoNum type="arabicPeriod"/>
            </a:pPr>
            <a:r>
              <a:rPr lang="en-US" dirty="0"/>
              <a:t>Disability insurance coverage and cost varies.</a:t>
            </a:r>
          </a:p>
          <a:p>
            <a:pPr marL="457200" indent="-457200">
              <a:buFont typeface="+mj-lt"/>
              <a:buAutoNum type="arabicPeriod"/>
            </a:pPr>
            <a:r>
              <a:rPr lang="en-US" dirty="0"/>
              <a:t>Life insurance protects dependents against loss of income in case of the insured’s death.</a:t>
            </a:r>
          </a:p>
          <a:p>
            <a:pPr marL="457200" indent="-457200">
              <a:buFont typeface="+mj-lt"/>
              <a:buAutoNum type="arabicPeriod"/>
            </a:pPr>
            <a:r>
              <a:rPr lang="en-US" dirty="0"/>
              <a:t>Term insurance provides life insurance coverage for a specific period of time.</a:t>
            </a:r>
          </a:p>
          <a:p>
            <a:pPr marL="457200" indent="-457200">
              <a:buFont typeface="+mj-lt"/>
              <a:buAutoNum type="arabicPeriod"/>
            </a:pPr>
            <a:r>
              <a:rPr lang="en-US" dirty="0"/>
              <a:t>Whole life insurance provides life insurance coverage until the insured’s death.</a:t>
            </a:r>
          </a:p>
          <a:p>
            <a:pPr marL="457200" indent="-457200">
              <a:buFont typeface="+mj-lt"/>
              <a:buAutoNum type="arabicPeriod"/>
            </a:pPr>
            <a:r>
              <a:rPr lang="en-US" dirty="0"/>
              <a:t>Whole life insurance has a cash surrender value and can be an investment as well as a way to shift risk.</a:t>
            </a:r>
          </a:p>
          <a:p>
            <a:pPr marL="457200" indent="-457200">
              <a:buFont typeface="+mj-lt"/>
              <a:buAutoNum type="arabicPeriod"/>
            </a:pPr>
            <a:r>
              <a:rPr lang="en-US" dirty="0"/>
              <a:t>Variable, adjustable, and universal life policies offer more flexibility of benefits and premium.</a:t>
            </a:r>
          </a:p>
          <a:p>
            <a:pPr marL="457200" indent="-457200">
              <a:buFont typeface="+mj-lt"/>
              <a:buAutoNum type="arabicPeriod"/>
            </a:pPr>
            <a:r>
              <a:rPr lang="en-US" dirty="0"/>
              <a:t>Riders provide more specific coverage.</a:t>
            </a:r>
          </a:p>
          <a:p>
            <a:pPr marL="457200" indent="-457200">
              <a:buFont typeface="+mj-lt"/>
              <a:buAutoNum type="arabicPeriod"/>
            </a:pPr>
            <a:r>
              <a:rPr lang="en-US" dirty="0"/>
              <a:t>Premiums are determined by choice of benefits and riders, and the risk of the insured as assessed by medical history and lifestyle.</a:t>
            </a:r>
            <a:endParaRPr lang="en-CA" dirty="0"/>
          </a:p>
        </p:txBody>
      </p:sp>
    </p:spTree>
    <p:extLst>
      <p:ext uri="{BB962C8B-B14F-4D97-AF65-F5344CB8AC3E}">
        <p14:creationId xmlns:p14="http://schemas.microsoft.com/office/powerpoint/2010/main" val="29589060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58812-16C0-439B-8AF9-4DCA841CFE9E}"/>
              </a:ext>
            </a:extLst>
          </p:cNvPr>
          <p:cNvSpPr>
            <a:spLocks noGrp="1"/>
          </p:cNvSpPr>
          <p:nvPr>
            <p:ph type="title"/>
          </p:nvPr>
        </p:nvSpPr>
        <p:spPr/>
        <p:txBody>
          <a:bodyPr>
            <a:normAutofit/>
          </a:bodyPr>
          <a:lstStyle/>
          <a:p>
            <a:pPr algn="ctr"/>
            <a:r>
              <a:rPr lang="en-US" sz="6600" dirty="0"/>
              <a:t>Personal Risk Management: </a:t>
            </a:r>
            <a:br>
              <a:rPr lang="en-US" sz="6600" dirty="0"/>
            </a:br>
            <a:r>
              <a:rPr lang="en-US" sz="6600" dirty="0"/>
              <a:t>Retirement &amp; Estate Planning</a:t>
            </a:r>
            <a:endParaRPr lang="en-CA" sz="6600" dirty="0"/>
          </a:p>
        </p:txBody>
      </p:sp>
      <p:sp>
        <p:nvSpPr>
          <p:cNvPr id="3" name="Text Placeholder 2">
            <a:extLst>
              <a:ext uri="{FF2B5EF4-FFF2-40B4-BE49-F238E27FC236}">
                <a16:creationId xmlns:a16="http://schemas.microsoft.com/office/drawing/2014/main" id="{585CA3A9-E49C-4C80-86DC-2ADB87936109}"/>
              </a:ext>
            </a:extLst>
          </p:cNvPr>
          <p:cNvSpPr>
            <a:spLocks noGrp="1"/>
          </p:cNvSpPr>
          <p:nvPr>
            <p:ph type="body" idx="1"/>
          </p:nvPr>
        </p:nvSpPr>
        <p:spPr/>
        <p:txBody>
          <a:bodyPr/>
          <a:lstStyle/>
          <a:p>
            <a:r>
              <a:rPr lang="en-US" dirty="0"/>
              <a:t>Chapter 11</a:t>
            </a:r>
            <a:endParaRPr lang="en-CA" dirty="0"/>
          </a:p>
        </p:txBody>
      </p:sp>
    </p:spTree>
    <p:extLst>
      <p:ext uri="{BB962C8B-B14F-4D97-AF65-F5344CB8AC3E}">
        <p14:creationId xmlns:p14="http://schemas.microsoft.com/office/powerpoint/2010/main" val="101745170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C28F5-32E7-4BD7-8442-1F231380DC27}"/>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11.1</a:t>
            </a:r>
            <a:r>
              <a:rPr lang="en-US" sz="4000" dirty="0"/>
              <a:t> Retirement Planning: Projecting Needs</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1CD0019F-95B5-44AC-A2F8-D47B28BC2254}"/>
              </a:ext>
            </a:extLst>
          </p:cNvPr>
          <p:cNvSpPr>
            <a:spLocks noGrp="1"/>
          </p:cNvSpPr>
          <p:nvPr>
            <p:ph idx="1"/>
          </p:nvPr>
        </p:nvSpPr>
        <p:spPr/>
        <p:txBody>
          <a:bodyPr/>
          <a:lstStyle/>
          <a:p>
            <a:pPr marL="457200" indent="-457200">
              <a:buFont typeface="+mj-lt"/>
              <a:buAutoNum type="arabicPeriod"/>
            </a:pPr>
            <a:r>
              <a:rPr lang="en-US" dirty="0"/>
              <a:t>To calculate required savings, you need to estimate:</a:t>
            </a:r>
          </a:p>
          <a:p>
            <a:pPr marL="932688" lvl="2" indent="-457200"/>
            <a:r>
              <a:rPr lang="en-US" sz="1800" dirty="0"/>
              <a:t>Expenses in retirement based on lifestyle and adjusted for inflation</a:t>
            </a:r>
          </a:p>
          <a:p>
            <a:pPr marL="932688" lvl="2" indent="-457200"/>
            <a:r>
              <a:rPr lang="en-US" sz="1800" dirty="0"/>
              <a:t>The duration of retirement, based on age at retirement and longevity</a:t>
            </a:r>
          </a:p>
          <a:p>
            <a:pPr marL="932688" lvl="2" indent="-457200"/>
            <a:r>
              <a:rPr lang="en-US" sz="1800" dirty="0"/>
              <a:t>Return on savings in retirement</a:t>
            </a:r>
          </a:p>
          <a:p>
            <a:pPr marL="457200" indent="-457200">
              <a:buFont typeface="+mj-lt"/>
              <a:buAutoNum type="arabicPeriod"/>
            </a:pPr>
            <a:r>
              <a:rPr lang="en-US" dirty="0"/>
              <a:t>You must save more for retirement if:</a:t>
            </a:r>
          </a:p>
          <a:p>
            <a:pPr marL="932688" lvl="2" indent="-457200"/>
            <a:r>
              <a:rPr lang="en-CA" sz="1800" dirty="0"/>
              <a:t>Expenses are higher</a:t>
            </a:r>
          </a:p>
          <a:p>
            <a:pPr marL="932688" lvl="2" indent="-457200"/>
            <a:r>
              <a:rPr lang="en-CA" sz="1800" dirty="0"/>
              <a:t>Duration of retirement is longer</a:t>
            </a:r>
          </a:p>
          <a:p>
            <a:pPr marL="932688" lvl="2" indent="-457200"/>
            <a:r>
              <a:rPr lang="en-CA" sz="1800" dirty="0"/>
              <a:t>Return on savings in retirement is less</a:t>
            </a:r>
          </a:p>
          <a:p>
            <a:pPr marL="457200" indent="-457200">
              <a:buFont typeface="+mj-lt"/>
              <a:buAutoNum type="arabicPeriod"/>
            </a:pPr>
            <a:r>
              <a:rPr lang="en-CA" dirty="0"/>
              <a:t>Annual savings for retirement also depends on time until retirement. The longer the time you have to save, the less you need to save each year.</a:t>
            </a:r>
          </a:p>
          <a:p>
            <a:pPr marL="932688" lvl="2" indent="-457200"/>
            <a:endParaRPr lang="en-CA" sz="1800" dirty="0"/>
          </a:p>
        </p:txBody>
      </p:sp>
    </p:spTree>
    <p:extLst>
      <p:ext uri="{BB962C8B-B14F-4D97-AF65-F5344CB8AC3E}">
        <p14:creationId xmlns:p14="http://schemas.microsoft.com/office/powerpoint/2010/main" val="252646355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8F317-6DD5-4F9A-A44B-3E63F1418764}"/>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11.2</a:t>
            </a:r>
            <a:r>
              <a:rPr lang="en-US" sz="4000" dirty="0"/>
              <a:t> Retirement Planning: Ways to Save</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8FB32099-7AA3-4E28-BF84-C0C31D9EE836}"/>
              </a:ext>
            </a:extLst>
          </p:cNvPr>
          <p:cNvSpPr>
            <a:spLocks noGrp="1"/>
          </p:cNvSpPr>
          <p:nvPr>
            <p:ph idx="1"/>
          </p:nvPr>
        </p:nvSpPr>
        <p:spPr/>
        <p:txBody>
          <a:bodyPr/>
          <a:lstStyle/>
          <a:p>
            <a:pPr marL="457200" indent="-457200">
              <a:buFont typeface="+mj-lt"/>
              <a:buAutoNum type="arabicPeriod"/>
            </a:pPr>
            <a:r>
              <a:rPr lang="en-US" dirty="0"/>
              <a:t>Retirement savings plans may be sponsored by employers, government, or individuals.</a:t>
            </a:r>
          </a:p>
          <a:p>
            <a:pPr marL="457200" indent="-457200">
              <a:buFont typeface="+mj-lt"/>
              <a:buAutoNum type="arabicPeriod"/>
            </a:pPr>
            <a:r>
              <a:rPr lang="en-US" dirty="0"/>
              <a:t>Defined benefit plans have a specified benefit amount for which the employer is liable. Defined contribution plans do not have a specified benefit amount, and the employee is responsible for the accumulation in the plan.</a:t>
            </a:r>
          </a:p>
          <a:p>
            <a:pPr marL="457200" indent="-457200">
              <a:buFont typeface="+mj-lt"/>
              <a:buAutoNum type="arabicPeriod"/>
            </a:pPr>
            <a:r>
              <a:rPr lang="en-US" dirty="0"/>
              <a:t>CPP is an entitlement financed by payroll taxes and designed to supplement employer retirement plans or individual retirement plans.</a:t>
            </a:r>
          </a:p>
          <a:p>
            <a:pPr marL="457200" indent="-457200">
              <a:buFont typeface="+mj-lt"/>
              <a:buAutoNum type="arabicPeriod"/>
            </a:pPr>
            <a:r>
              <a:rPr lang="en-US" dirty="0"/>
              <a:t>Examples or personal retirement plans are registered retirement savings plans and tax-free savings accounts.</a:t>
            </a:r>
            <a:endParaRPr lang="en-CA" dirty="0"/>
          </a:p>
        </p:txBody>
      </p:sp>
    </p:spTree>
    <p:extLst>
      <p:ext uri="{BB962C8B-B14F-4D97-AF65-F5344CB8AC3E}">
        <p14:creationId xmlns:p14="http://schemas.microsoft.com/office/powerpoint/2010/main" val="178496617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60AA3-64E8-4255-BF58-5D09E21318B5}"/>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11.3 </a:t>
            </a:r>
            <a:r>
              <a:rPr lang="en-US" sz="4000" dirty="0"/>
              <a:t>Estate Planning</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694B07C6-B1DB-4718-A6CA-275935AA40E2}"/>
              </a:ext>
            </a:extLst>
          </p:cNvPr>
          <p:cNvSpPr>
            <a:spLocks noGrp="1"/>
          </p:cNvSpPr>
          <p:nvPr>
            <p:ph idx="1"/>
          </p:nvPr>
        </p:nvSpPr>
        <p:spPr/>
        <p:txBody>
          <a:bodyPr>
            <a:normAutofit lnSpcReduction="10000"/>
          </a:bodyPr>
          <a:lstStyle/>
          <a:p>
            <a:pPr marL="457200" indent="-457200">
              <a:buFont typeface="+mj-lt"/>
              <a:buAutoNum type="arabicPeriod"/>
            </a:pPr>
            <a:r>
              <a:rPr lang="en-US" dirty="0"/>
              <a:t>A will describes your wishes for the distribution of your assets after your death.</a:t>
            </a:r>
          </a:p>
          <a:p>
            <a:pPr marL="457200" indent="-457200">
              <a:buFont typeface="+mj-lt"/>
              <a:buAutoNum type="arabicPeriod"/>
            </a:pPr>
            <a:r>
              <a:rPr lang="en-US" dirty="0"/>
              <a:t>Probate courts distribute assets in the absence of a will and administer wills in estates with assets valued above a certain dollar amount.</a:t>
            </a:r>
          </a:p>
          <a:p>
            <a:pPr marL="457200" indent="-457200">
              <a:buFont typeface="+mj-lt"/>
              <a:buAutoNum type="arabicPeriod"/>
            </a:pPr>
            <a:r>
              <a:rPr lang="en-US" dirty="0"/>
              <a:t>Kinds of wills include: holographic will, formal will, statutory will, notarial will, simple will, living will, ethical will.</a:t>
            </a:r>
          </a:p>
          <a:p>
            <a:pPr marL="457200" indent="-457200">
              <a:buFont typeface="+mj-lt"/>
              <a:buAutoNum type="arabicPeriod"/>
            </a:pPr>
            <a:r>
              <a:rPr lang="en-US" dirty="0"/>
              <a:t>Living wills, with power of attorney and health care proxy, provide medical directives, empower someone to manage your estate while your are still alive, and authorize someone to make decisions about your end-of-life care.</a:t>
            </a:r>
          </a:p>
          <a:p>
            <a:pPr marL="457200" indent="-457200">
              <a:buFont typeface="+mj-lt"/>
              <a:buAutoNum type="arabicPeriod"/>
            </a:pPr>
            <a:r>
              <a:rPr lang="en-US" dirty="0"/>
              <a:t>Trusts are used to provide the benefits of assets for beneficiaries without giving them responsibility of asset management.</a:t>
            </a:r>
          </a:p>
          <a:p>
            <a:pPr marL="457200" indent="-457200">
              <a:buFont typeface="+mj-lt"/>
              <a:buAutoNum type="arabicPeriod"/>
            </a:pPr>
            <a:r>
              <a:rPr lang="en-US" dirty="0"/>
              <a:t>There are testamentary, living and spousal trusts. Setting up and administering a trust involves considerable expense.</a:t>
            </a:r>
            <a:endParaRPr lang="en-CA" dirty="0"/>
          </a:p>
        </p:txBody>
      </p:sp>
    </p:spTree>
    <p:extLst>
      <p:ext uri="{BB962C8B-B14F-4D97-AF65-F5344CB8AC3E}">
        <p14:creationId xmlns:p14="http://schemas.microsoft.com/office/powerpoint/2010/main" val="287575995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B26AF-218A-4380-989D-DB408D4F853C}"/>
              </a:ext>
            </a:extLst>
          </p:cNvPr>
          <p:cNvSpPr>
            <a:spLocks noGrp="1"/>
          </p:cNvSpPr>
          <p:nvPr>
            <p:ph type="title"/>
          </p:nvPr>
        </p:nvSpPr>
        <p:spPr/>
        <p:txBody>
          <a:bodyPr/>
          <a:lstStyle/>
          <a:p>
            <a:pPr algn="ctr"/>
            <a:r>
              <a:rPr lang="en-US" dirty="0"/>
              <a:t>Investing</a:t>
            </a:r>
            <a:endParaRPr lang="en-CA" dirty="0"/>
          </a:p>
        </p:txBody>
      </p:sp>
      <p:sp>
        <p:nvSpPr>
          <p:cNvPr id="3" name="Text Placeholder 2">
            <a:extLst>
              <a:ext uri="{FF2B5EF4-FFF2-40B4-BE49-F238E27FC236}">
                <a16:creationId xmlns:a16="http://schemas.microsoft.com/office/drawing/2014/main" id="{EAC43B1D-9897-4448-9F17-7E84583AEBCD}"/>
              </a:ext>
            </a:extLst>
          </p:cNvPr>
          <p:cNvSpPr>
            <a:spLocks noGrp="1"/>
          </p:cNvSpPr>
          <p:nvPr>
            <p:ph type="body" idx="1"/>
          </p:nvPr>
        </p:nvSpPr>
        <p:spPr/>
        <p:txBody>
          <a:bodyPr/>
          <a:lstStyle/>
          <a:p>
            <a:r>
              <a:rPr lang="en-US" dirty="0"/>
              <a:t>Chapter 12</a:t>
            </a:r>
            <a:endParaRPr lang="en-CA" dirty="0"/>
          </a:p>
        </p:txBody>
      </p:sp>
    </p:spTree>
    <p:extLst>
      <p:ext uri="{BB962C8B-B14F-4D97-AF65-F5344CB8AC3E}">
        <p14:creationId xmlns:p14="http://schemas.microsoft.com/office/powerpoint/2010/main" val="172460727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1CF2F1-3673-4569-878E-B66C15D0DEFF}"/>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12.1</a:t>
            </a:r>
            <a:r>
              <a:rPr lang="en-US" sz="4000" dirty="0"/>
              <a:t> Investments and Markets: A Brief Overview</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0189DCD3-A864-42B0-9041-AD5DB53E79F5}"/>
              </a:ext>
            </a:extLst>
          </p:cNvPr>
          <p:cNvSpPr>
            <a:spLocks noGrp="1"/>
          </p:cNvSpPr>
          <p:nvPr>
            <p:ph idx="1"/>
          </p:nvPr>
        </p:nvSpPr>
        <p:spPr/>
        <p:txBody>
          <a:bodyPr>
            <a:normAutofit/>
          </a:bodyPr>
          <a:lstStyle/>
          <a:p>
            <a:pPr marL="457200" indent="-457200">
              <a:buFont typeface="+mj-lt"/>
              <a:buAutoNum type="arabicPeriod"/>
            </a:pPr>
            <a:r>
              <a:rPr lang="en-US" dirty="0"/>
              <a:t>Bonds are:</a:t>
            </a:r>
          </a:p>
          <a:p>
            <a:pPr marL="932688" lvl="2" indent="-457200"/>
            <a:r>
              <a:rPr lang="en-US" sz="2000" dirty="0"/>
              <a:t>A way to raise capital through borrowing, used by corporations and governments</a:t>
            </a:r>
          </a:p>
          <a:p>
            <a:pPr marL="932688" lvl="2" indent="-457200"/>
            <a:r>
              <a:rPr lang="en-US" sz="2000" dirty="0"/>
              <a:t>An investment for the bondholder that creates return through regular, fixed, or floating interest payments on the debt and the repayment of the principal at maturity</a:t>
            </a:r>
          </a:p>
          <a:p>
            <a:pPr marL="932688" lvl="2" indent="-457200"/>
            <a:r>
              <a:rPr lang="en-US" sz="2000" dirty="0"/>
              <a:t>Traded on bond exchanges through brokers</a:t>
            </a:r>
          </a:p>
          <a:p>
            <a:pPr marL="457200" indent="-457200">
              <a:buFont typeface="+mj-lt"/>
              <a:buAutoNum type="arabicPeriod"/>
            </a:pPr>
            <a:r>
              <a:rPr lang="en-CA" dirty="0"/>
              <a:t>Stocks (shares) are:</a:t>
            </a:r>
          </a:p>
          <a:p>
            <a:pPr marL="932688" lvl="2" indent="-457200"/>
            <a:r>
              <a:rPr lang="en-CA" sz="2000" dirty="0"/>
              <a:t>A way to raise capital through selling ownership (equity)</a:t>
            </a:r>
          </a:p>
          <a:p>
            <a:pPr marL="932688" lvl="2" indent="-457200"/>
            <a:r>
              <a:rPr lang="en-CA" sz="2000" dirty="0"/>
              <a:t>An investment for shareholders that creates return through the distribution of corporate profits as dividends or through gains/losses in stock value as a reflection of changes in corporate value</a:t>
            </a:r>
          </a:p>
          <a:p>
            <a:pPr marL="932688" lvl="2" indent="-457200"/>
            <a:r>
              <a:rPr lang="en-CA" sz="2000" dirty="0"/>
              <a:t>Traded on stock exchanges through member brokers</a:t>
            </a:r>
          </a:p>
        </p:txBody>
      </p:sp>
    </p:spTree>
    <p:extLst>
      <p:ext uri="{BB962C8B-B14F-4D97-AF65-F5344CB8AC3E}">
        <p14:creationId xmlns:p14="http://schemas.microsoft.com/office/powerpoint/2010/main" val="256272912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CD69C-93C9-4EC8-8C6A-47F91907644C}"/>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12.1</a:t>
            </a:r>
            <a:r>
              <a:rPr lang="en-US" sz="4000" dirty="0"/>
              <a:t> Key Takeaways continued</a:t>
            </a:r>
            <a:endParaRPr lang="en-CA" sz="4000" dirty="0"/>
          </a:p>
        </p:txBody>
      </p:sp>
      <p:sp>
        <p:nvSpPr>
          <p:cNvPr id="3" name="Content Placeholder 2">
            <a:extLst>
              <a:ext uri="{FF2B5EF4-FFF2-40B4-BE49-F238E27FC236}">
                <a16:creationId xmlns:a16="http://schemas.microsoft.com/office/drawing/2014/main" id="{57C7D715-BF0D-47F6-87C0-245B287C7ADA}"/>
              </a:ext>
            </a:extLst>
          </p:cNvPr>
          <p:cNvSpPr>
            <a:spLocks noGrp="1"/>
          </p:cNvSpPr>
          <p:nvPr>
            <p:ph idx="1"/>
          </p:nvPr>
        </p:nvSpPr>
        <p:spPr/>
        <p:txBody>
          <a:bodyPr>
            <a:normAutofit fontScale="92500" lnSpcReduction="20000"/>
          </a:bodyPr>
          <a:lstStyle/>
          <a:p>
            <a:pPr marL="457200" indent="-457200">
              <a:buFont typeface="+mj-lt"/>
              <a:buAutoNum type="arabicPeriod" startAt="3"/>
            </a:pPr>
            <a:r>
              <a:rPr lang="en-US" dirty="0"/>
              <a:t>Commodities are:</a:t>
            </a:r>
          </a:p>
          <a:p>
            <a:pPr marL="932688" lvl="2" indent="-457200"/>
            <a:r>
              <a:rPr lang="en-US" sz="1800" dirty="0"/>
              <a:t>Natural or cultivated resources</a:t>
            </a:r>
          </a:p>
          <a:p>
            <a:pPr marL="932688" lvl="2" indent="-457200"/>
            <a:r>
              <a:rPr lang="en-US" sz="1800" dirty="0"/>
              <a:t>Traded to hedge revenue or production needs or to speculate on resource prices</a:t>
            </a:r>
          </a:p>
          <a:p>
            <a:pPr marL="932688" lvl="2" indent="-457200"/>
            <a:r>
              <a:rPr lang="en-US" sz="1800" dirty="0"/>
              <a:t>Traded on commodities exchanges through member brokers</a:t>
            </a:r>
          </a:p>
          <a:p>
            <a:pPr marL="457200" indent="-457200">
              <a:buFont typeface="+mj-lt"/>
              <a:buAutoNum type="arabicPeriod" startAt="4"/>
            </a:pPr>
            <a:r>
              <a:rPr lang="en-CA" dirty="0"/>
              <a:t>Derivatives are instruments based on the future and therefore uncertain, price of another security, such as a share of stock, a government bond, a currency, or a commodity.</a:t>
            </a:r>
          </a:p>
          <a:p>
            <a:pPr marL="457200" indent="-457200">
              <a:buFont typeface="+mj-lt"/>
              <a:buAutoNum type="arabicPeriod" startAt="4"/>
            </a:pPr>
            <a:r>
              <a:rPr lang="en-CA" dirty="0"/>
              <a:t>Mutual funds are portfolios of investments designed to achieve maximum diversification with minimal cost through economies of scale.</a:t>
            </a:r>
          </a:p>
          <a:p>
            <a:pPr marL="457200" indent="-457200">
              <a:buFont typeface="+mj-lt"/>
              <a:buAutoNum type="arabicPeriod" startAt="4"/>
            </a:pPr>
            <a:r>
              <a:rPr lang="en-CA" dirty="0"/>
              <a:t>An index fund is a mutual fund designed to replicate the performance of an asset class or selection of investments listed on an index.</a:t>
            </a:r>
          </a:p>
          <a:p>
            <a:pPr marL="457200" indent="-457200">
              <a:buFont typeface="+mj-lt"/>
              <a:buAutoNum type="arabicPeriod" startAt="4"/>
            </a:pPr>
            <a:r>
              <a:rPr lang="en-CA" dirty="0"/>
              <a:t>An exchange-traded fund is a mutual fund whose shares are traded on an exchange.</a:t>
            </a:r>
          </a:p>
          <a:p>
            <a:pPr marL="457200" indent="-457200">
              <a:buFont typeface="+mj-lt"/>
              <a:buAutoNum type="arabicPeriod" startAt="4"/>
            </a:pPr>
            <a:r>
              <a:rPr lang="en-CA" dirty="0"/>
              <a:t>Institutional and individual investors differ in their use of investment instruments to create appropriate portfolios.</a:t>
            </a:r>
          </a:p>
        </p:txBody>
      </p:sp>
    </p:spTree>
    <p:extLst>
      <p:ext uri="{BB962C8B-B14F-4D97-AF65-F5344CB8AC3E}">
        <p14:creationId xmlns:p14="http://schemas.microsoft.com/office/powerpoint/2010/main" val="1953568757"/>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D06F5-8B9F-451F-9AB8-DBFDD2F7D713}"/>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12.2</a:t>
            </a:r>
            <a:r>
              <a:rPr lang="en-US" sz="4000" dirty="0"/>
              <a:t> Investment Planning</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389E2564-184F-471B-8211-C5925C641B64}"/>
              </a:ext>
            </a:extLst>
          </p:cNvPr>
          <p:cNvSpPr>
            <a:spLocks noGrp="1"/>
          </p:cNvSpPr>
          <p:nvPr>
            <p:ph idx="1"/>
          </p:nvPr>
        </p:nvSpPr>
        <p:spPr/>
        <p:txBody>
          <a:bodyPr/>
          <a:lstStyle/>
          <a:p>
            <a:pPr marL="457200" indent="-457200">
              <a:buFont typeface="+mj-lt"/>
              <a:buAutoNum type="arabicPeriod"/>
            </a:pPr>
            <a:r>
              <a:rPr lang="en-US" dirty="0"/>
              <a:t>The investment policy statement provides a useful framework for investment planning by:</a:t>
            </a:r>
          </a:p>
          <a:p>
            <a:pPr marL="932688" lvl="2" indent="-457200"/>
            <a:r>
              <a:rPr lang="en-US" sz="1800" dirty="0"/>
              <a:t>The process of creating the policy requires thinking through goals and expectations and adjusting those to the possible</a:t>
            </a:r>
          </a:p>
          <a:p>
            <a:pPr marL="932688" lvl="2" indent="-457200"/>
            <a:r>
              <a:rPr lang="en-US" sz="1800" dirty="0"/>
              <a:t>The statement gives the investor an active role in investment planning, even if more specific details and implementation are left to a professional investment advisor</a:t>
            </a:r>
          </a:p>
          <a:p>
            <a:pPr marL="932688" lvl="2" indent="-457200"/>
            <a:r>
              <a:rPr lang="en-US" sz="1800" dirty="0"/>
              <a:t>The statement is portable; if you change advisors you plans go with you</a:t>
            </a:r>
          </a:p>
          <a:p>
            <a:pPr marL="932688" lvl="2" indent="-457200"/>
            <a:r>
              <a:rPr lang="en-US" sz="1800" dirty="0"/>
              <a:t>The statement is flexible; it should be updated at least once a year</a:t>
            </a:r>
          </a:p>
          <a:p>
            <a:pPr marL="457200" indent="-457200">
              <a:buFont typeface="+mj-lt"/>
              <a:buAutoNum type="arabicPeriod"/>
            </a:pPr>
            <a:r>
              <a:rPr lang="en-US" dirty="0"/>
              <a:t>Return objectives are defined by the investor’s goals, time horizon, and value of the assets.</a:t>
            </a:r>
          </a:p>
          <a:p>
            <a:pPr marL="457200" indent="-457200">
              <a:buFont typeface="+mj-lt"/>
              <a:buAutoNum type="arabicPeriod"/>
            </a:pPr>
            <a:r>
              <a:rPr lang="en-CA" dirty="0"/>
              <a:t>Risk tolerance is defined by the investor’s ability and willingness to assume risk; comfort with risk-taking relates to personality, experience, and knowledge.</a:t>
            </a:r>
          </a:p>
        </p:txBody>
      </p:sp>
    </p:spTree>
    <p:extLst>
      <p:ext uri="{BB962C8B-B14F-4D97-AF65-F5344CB8AC3E}">
        <p14:creationId xmlns:p14="http://schemas.microsoft.com/office/powerpoint/2010/main" val="31140708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659AD-36B5-45B4-996F-7560EE2A81FD}"/>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12.2</a:t>
            </a:r>
            <a:r>
              <a:rPr lang="en-US" sz="4000" dirty="0"/>
              <a:t> Takeaways continued</a:t>
            </a:r>
            <a:endParaRPr lang="en-CA" sz="4000" dirty="0"/>
          </a:p>
        </p:txBody>
      </p:sp>
      <p:sp>
        <p:nvSpPr>
          <p:cNvPr id="3" name="Content Placeholder 2">
            <a:extLst>
              <a:ext uri="{FF2B5EF4-FFF2-40B4-BE49-F238E27FC236}">
                <a16:creationId xmlns:a16="http://schemas.microsoft.com/office/drawing/2014/main" id="{CD3516D7-304F-4B68-BBC4-EC075444F13D}"/>
              </a:ext>
            </a:extLst>
          </p:cNvPr>
          <p:cNvSpPr>
            <a:spLocks noGrp="1"/>
          </p:cNvSpPr>
          <p:nvPr>
            <p:ph idx="1"/>
          </p:nvPr>
        </p:nvSpPr>
        <p:spPr/>
        <p:txBody>
          <a:bodyPr/>
          <a:lstStyle/>
          <a:p>
            <a:pPr marL="457200" indent="-457200">
              <a:buFont typeface="+mj-lt"/>
              <a:buAutoNum type="arabicPeriod" startAt="4"/>
            </a:pPr>
            <a:r>
              <a:rPr lang="en-US" dirty="0"/>
              <a:t>Constraints or restrictions to an investment strategy are the investor’s</a:t>
            </a:r>
          </a:p>
          <a:p>
            <a:pPr marL="932688" lvl="2" indent="-457200"/>
            <a:r>
              <a:rPr lang="en-US" sz="1800" dirty="0"/>
              <a:t>Liquidity needs</a:t>
            </a:r>
          </a:p>
          <a:p>
            <a:pPr marL="932688" lvl="2" indent="-457200"/>
            <a:r>
              <a:rPr lang="en-US" sz="1800" dirty="0"/>
              <a:t>Time horizon</a:t>
            </a:r>
          </a:p>
          <a:p>
            <a:pPr marL="932688" lvl="2" indent="-457200"/>
            <a:r>
              <a:rPr lang="en-US" sz="1800" dirty="0"/>
              <a:t>Tax circumstances and obligations</a:t>
            </a:r>
          </a:p>
          <a:p>
            <a:pPr marL="932688" lvl="2" indent="-457200"/>
            <a:r>
              <a:rPr lang="en-US" sz="1800" dirty="0"/>
              <a:t>Legal restrictions</a:t>
            </a:r>
          </a:p>
          <a:p>
            <a:pPr marL="932688" lvl="2" indent="-457200"/>
            <a:r>
              <a:rPr lang="en-US" sz="1800" dirty="0"/>
              <a:t>Unique preferences or circumstances</a:t>
            </a:r>
          </a:p>
          <a:p>
            <a:pPr marL="457200" indent="-457200">
              <a:buFont typeface="+mj-lt"/>
              <a:buAutoNum type="arabicPeriod" startAt="5"/>
            </a:pPr>
            <a:r>
              <a:rPr lang="en-US" dirty="0"/>
              <a:t>Socially responsible investment and divestment are unique preferences based on beliefs and values about desirable or objectionable industries, products, or companies.</a:t>
            </a:r>
          </a:p>
          <a:p>
            <a:pPr marL="457200" indent="-457200">
              <a:buFont typeface="+mj-lt"/>
              <a:buAutoNum type="arabicPeriod" startAt="5"/>
            </a:pPr>
            <a:r>
              <a:rPr lang="en-US" dirty="0"/>
              <a:t>Your investment policy statement guides the selection of investments and development of your investment portfolio.</a:t>
            </a:r>
          </a:p>
          <a:p>
            <a:pPr marL="457200" indent="-457200">
              <a:buFont typeface="+mj-lt"/>
              <a:buAutoNum type="arabicPeriod" startAt="4"/>
            </a:pPr>
            <a:endParaRPr lang="en-CA" dirty="0"/>
          </a:p>
        </p:txBody>
      </p:sp>
    </p:spTree>
    <p:extLst>
      <p:ext uri="{BB962C8B-B14F-4D97-AF65-F5344CB8AC3E}">
        <p14:creationId xmlns:p14="http://schemas.microsoft.com/office/powerpoint/2010/main" val="719653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048E2-7537-4043-A2B4-76E052172380}"/>
              </a:ext>
            </a:extLst>
          </p:cNvPr>
          <p:cNvSpPr>
            <a:spLocks noGrp="1"/>
          </p:cNvSpPr>
          <p:nvPr>
            <p:ph type="title"/>
          </p:nvPr>
        </p:nvSpPr>
        <p:spPr/>
        <p:txBody>
          <a:bodyPr>
            <a:normAutofit/>
          </a:bodyPr>
          <a:lstStyle/>
          <a:p>
            <a:pPr algn="ctr"/>
            <a:r>
              <a:rPr lang="en-CA" sz="4000" dirty="0">
                <a:solidFill>
                  <a:schemeClr val="accent2">
                    <a:lumMod val="60000"/>
                    <a:lumOff val="40000"/>
                  </a:schemeClr>
                </a:solidFill>
              </a:rPr>
              <a:t>1.4</a:t>
            </a:r>
            <a:r>
              <a:rPr lang="en-CA" sz="4000" dirty="0"/>
              <a:t> Financial Planning Professionals</a:t>
            </a:r>
            <a:br>
              <a:rPr lang="en-CA" sz="4000" dirty="0"/>
            </a:br>
            <a:r>
              <a:rPr lang="en-CA" sz="4000" dirty="0"/>
              <a:t>Key Takeaways</a:t>
            </a:r>
          </a:p>
        </p:txBody>
      </p:sp>
      <p:sp>
        <p:nvSpPr>
          <p:cNvPr id="3" name="Content Placeholder 2">
            <a:extLst>
              <a:ext uri="{FF2B5EF4-FFF2-40B4-BE49-F238E27FC236}">
                <a16:creationId xmlns:a16="http://schemas.microsoft.com/office/drawing/2014/main" id="{B6E5C917-E69F-4F00-99B7-7F0DBF6C1102}"/>
              </a:ext>
            </a:extLst>
          </p:cNvPr>
          <p:cNvSpPr>
            <a:spLocks noGrp="1"/>
          </p:cNvSpPr>
          <p:nvPr>
            <p:ph idx="1"/>
          </p:nvPr>
        </p:nvSpPr>
        <p:spPr/>
        <p:txBody>
          <a:bodyPr/>
          <a:lstStyle/>
          <a:p>
            <a:pPr marL="457200" indent="-457200">
              <a:buFont typeface="+mj-lt"/>
              <a:buAutoNum type="arabicPeriod"/>
            </a:pPr>
            <a:r>
              <a:rPr lang="en-CA" dirty="0"/>
              <a:t>Financial advisors may be working as financial planners, accountants, investment advisors, tax advisors, estate planners, or insurance agents.</a:t>
            </a:r>
          </a:p>
          <a:p>
            <a:pPr marL="457200" indent="-457200">
              <a:buFont typeface="+mj-lt"/>
              <a:buAutoNum type="arabicPeriod"/>
            </a:pPr>
            <a:r>
              <a:rPr lang="en-CA" dirty="0"/>
              <a:t>Understand an advisor’s training to evaluate the advice they give.</a:t>
            </a:r>
          </a:p>
          <a:p>
            <a:pPr marL="457200" indent="-457200">
              <a:buFont typeface="+mj-lt"/>
              <a:buAutoNum type="arabicPeriod"/>
            </a:pPr>
            <a:r>
              <a:rPr lang="en-CA" dirty="0"/>
              <a:t>Understand how the advisor is paid and how that will influence the advice they give.</a:t>
            </a:r>
          </a:p>
          <a:p>
            <a:pPr marL="457200" indent="-457200">
              <a:buFont typeface="+mj-lt"/>
              <a:buAutoNum type="arabicPeriod"/>
            </a:pPr>
            <a:r>
              <a:rPr lang="en-CA" dirty="0"/>
              <a:t>Use multiple sources of information and advice, including friends and family as well as professional advisors. This diversification reduces risk.</a:t>
            </a:r>
          </a:p>
          <a:p>
            <a:pPr marL="457200" indent="-457200">
              <a:buFont typeface="+mj-lt"/>
              <a:buAutoNum type="arabicPeriod"/>
            </a:pPr>
            <a:endParaRPr lang="en-CA" dirty="0"/>
          </a:p>
        </p:txBody>
      </p:sp>
    </p:spTree>
    <p:extLst>
      <p:ext uri="{BB962C8B-B14F-4D97-AF65-F5344CB8AC3E}">
        <p14:creationId xmlns:p14="http://schemas.microsoft.com/office/powerpoint/2010/main" val="209086353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821E30-4433-40CF-8C59-476EE868AD6B}"/>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12.3</a:t>
            </a:r>
            <a:r>
              <a:rPr lang="en-US" sz="4000" dirty="0"/>
              <a:t> Measuring Return and Risk</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5344A9CE-08D5-4492-AC5D-CD25C9C33DD6}"/>
              </a:ext>
            </a:extLst>
          </p:cNvPr>
          <p:cNvSpPr>
            <a:spLocks noGrp="1"/>
          </p:cNvSpPr>
          <p:nvPr>
            <p:ph idx="1"/>
          </p:nvPr>
        </p:nvSpPr>
        <p:spPr/>
        <p:txBody>
          <a:bodyPr/>
          <a:lstStyle/>
          <a:p>
            <a:pPr marL="457200" indent="-457200">
              <a:buFont typeface="+mj-lt"/>
              <a:buAutoNum type="arabicPeriod"/>
            </a:pPr>
            <a:r>
              <a:rPr lang="en-US" dirty="0"/>
              <a:t>There is a direct relationship between risk and return because investors will demand more compensation for sharing more investment risk.</a:t>
            </a:r>
          </a:p>
          <a:p>
            <a:pPr marL="457200" indent="-457200">
              <a:buFont typeface="+mj-lt"/>
              <a:buAutoNum type="arabicPeriod"/>
            </a:pPr>
            <a:r>
              <a:rPr lang="en-US" dirty="0"/>
              <a:t>Actual return includes any gain or loss of asset value plus any income produced by the asset during a period.</a:t>
            </a:r>
          </a:p>
          <a:p>
            <a:pPr marL="457200" indent="-457200">
              <a:buFont typeface="+mj-lt"/>
              <a:buAutoNum type="arabicPeriod"/>
            </a:pPr>
            <a:r>
              <a:rPr lang="en-US" dirty="0"/>
              <a:t>Actual return can be calculated using the beginning and ending asset values for the period and any investment income earned during the period.</a:t>
            </a:r>
          </a:p>
          <a:p>
            <a:pPr marL="457200" indent="-457200">
              <a:buFont typeface="+mj-lt"/>
              <a:buAutoNum type="arabicPeriod"/>
            </a:pPr>
            <a:r>
              <a:rPr lang="en-US" dirty="0"/>
              <a:t>Expected return is the average return the asset has generated based on historical data of actual returns.</a:t>
            </a:r>
          </a:p>
          <a:p>
            <a:pPr marL="457200" indent="-457200">
              <a:buFont typeface="+mj-lt"/>
              <a:buAutoNum type="arabicPeriod"/>
            </a:pPr>
            <a:r>
              <a:rPr lang="en-US" dirty="0"/>
              <a:t>Investment risk is the possibility that an investment’s actual return will not match its expected return.</a:t>
            </a:r>
            <a:endParaRPr lang="en-CA" dirty="0"/>
          </a:p>
        </p:txBody>
      </p:sp>
    </p:spTree>
    <p:extLst>
      <p:ext uri="{BB962C8B-B14F-4D97-AF65-F5344CB8AC3E}">
        <p14:creationId xmlns:p14="http://schemas.microsoft.com/office/powerpoint/2010/main" val="343690680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E0B71-3B82-485D-96E5-90C450A4CD3F}"/>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12.3</a:t>
            </a:r>
            <a:r>
              <a:rPr lang="en-US" sz="4000" dirty="0"/>
              <a:t> Key Takeaways continued</a:t>
            </a:r>
            <a:endParaRPr lang="en-CA" sz="4000" dirty="0"/>
          </a:p>
        </p:txBody>
      </p:sp>
      <p:sp>
        <p:nvSpPr>
          <p:cNvPr id="3" name="Content Placeholder 2">
            <a:extLst>
              <a:ext uri="{FF2B5EF4-FFF2-40B4-BE49-F238E27FC236}">
                <a16:creationId xmlns:a16="http://schemas.microsoft.com/office/drawing/2014/main" id="{9DBD7DDC-DC50-4E83-833A-E76674E59DDC}"/>
              </a:ext>
            </a:extLst>
          </p:cNvPr>
          <p:cNvSpPr>
            <a:spLocks noGrp="1"/>
          </p:cNvSpPr>
          <p:nvPr>
            <p:ph idx="1"/>
          </p:nvPr>
        </p:nvSpPr>
        <p:spPr/>
        <p:txBody>
          <a:bodyPr/>
          <a:lstStyle/>
          <a:p>
            <a:pPr marL="457200" indent="-457200">
              <a:buFont typeface="+mj-lt"/>
              <a:buAutoNum type="arabicPeriod" startAt="6"/>
            </a:pPr>
            <a:r>
              <a:rPr lang="en-US" dirty="0"/>
              <a:t>T</a:t>
            </a:r>
            <a:r>
              <a:rPr lang="en-CA" dirty="0"/>
              <a:t>he standard deviation is a statistical measure used to calculate how often and how far the average actual return differs from the expected return.</a:t>
            </a:r>
          </a:p>
          <a:p>
            <a:pPr marL="457200" indent="-457200">
              <a:buFont typeface="+mj-lt"/>
              <a:buAutoNum type="arabicPeriod" startAt="6"/>
            </a:pPr>
            <a:r>
              <a:rPr lang="en-CA" dirty="0"/>
              <a:t>Investment risk is exposure to:</a:t>
            </a:r>
          </a:p>
          <a:p>
            <a:pPr marL="932688" lvl="2" indent="-457200"/>
            <a:r>
              <a:rPr lang="en-CA" sz="2000" dirty="0"/>
              <a:t>Economic risk</a:t>
            </a:r>
          </a:p>
          <a:p>
            <a:pPr marL="932688" lvl="2" indent="-457200"/>
            <a:r>
              <a:rPr lang="en-CA" sz="2000" dirty="0"/>
              <a:t>Industry risk</a:t>
            </a:r>
          </a:p>
          <a:p>
            <a:pPr marL="932688" lvl="2" indent="-457200"/>
            <a:r>
              <a:rPr lang="en-CA" sz="2000" dirty="0"/>
              <a:t>Company or firm specific risk</a:t>
            </a:r>
          </a:p>
          <a:p>
            <a:pPr marL="932688" lvl="2" indent="-457200"/>
            <a:r>
              <a:rPr lang="en-CA" sz="2000" dirty="0"/>
              <a:t>Asset class risk</a:t>
            </a:r>
          </a:p>
          <a:p>
            <a:pPr marL="932688" lvl="2" indent="-457200"/>
            <a:r>
              <a:rPr lang="en-CA" sz="2000" dirty="0"/>
              <a:t>Market risk</a:t>
            </a:r>
          </a:p>
        </p:txBody>
      </p:sp>
    </p:spTree>
    <p:extLst>
      <p:ext uri="{BB962C8B-B14F-4D97-AF65-F5344CB8AC3E}">
        <p14:creationId xmlns:p14="http://schemas.microsoft.com/office/powerpoint/2010/main" val="363174899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7495F-0575-42D8-95C5-DA6A768CEA47}"/>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12.4</a:t>
            </a:r>
            <a:r>
              <a:rPr lang="en-US" sz="4000" dirty="0"/>
              <a:t> Diversification: Return with Less Risk</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1B6EC71A-ED95-440D-A2C9-CA3BE382808B}"/>
              </a:ext>
            </a:extLst>
          </p:cNvPr>
          <p:cNvSpPr>
            <a:spLocks noGrp="1"/>
          </p:cNvSpPr>
          <p:nvPr>
            <p:ph idx="1"/>
          </p:nvPr>
        </p:nvSpPr>
        <p:spPr/>
        <p:txBody>
          <a:bodyPr/>
          <a:lstStyle/>
          <a:p>
            <a:pPr marL="457200" indent="-457200">
              <a:buFont typeface="+mj-lt"/>
              <a:buAutoNum type="arabicPeriod"/>
            </a:pPr>
            <a:r>
              <a:rPr lang="en-US" dirty="0"/>
              <a:t>Diversification can decrease portfolio risk through the selection of investments with different risk characteristics and exposures.</a:t>
            </a:r>
          </a:p>
          <a:p>
            <a:pPr marL="457200" indent="-457200">
              <a:buFont typeface="+mj-lt"/>
              <a:buAutoNum type="arabicPeriod"/>
            </a:pPr>
            <a:r>
              <a:rPr lang="en-US" dirty="0"/>
              <a:t>A portfolio strategy involves:</a:t>
            </a:r>
          </a:p>
          <a:p>
            <a:pPr marL="932688" lvl="2" indent="-457200"/>
            <a:r>
              <a:rPr lang="en-US" sz="1800" dirty="0"/>
              <a:t>Capital allocation decisions</a:t>
            </a:r>
          </a:p>
          <a:p>
            <a:pPr marL="932688" lvl="2" indent="-457200"/>
            <a:r>
              <a:rPr lang="en-US" sz="1800" dirty="0"/>
              <a:t>Asset allocation decisions</a:t>
            </a:r>
          </a:p>
          <a:p>
            <a:pPr marL="932688" lvl="2" indent="-457200"/>
            <a:r>
              <a:rPr lang="en-US" sz="1800" dirty="0"/>
              <a:t>Security selection decisions</a:t>
            </a:r>
          </a:p>
          <a:p>
            <a:pPr marL="457200" indent="-457200">
              <a:buFont typeface="+mj-lt"/>
              <a:buAutoNum type="arabicPeriod"/>
            </a:pPr>
            <a:r>
              <a:rPr lang="en-US" dirty="0"/>
              <a:t>Active management is a portfolio strategy including security selection decisions and market timing.</a:t>
            </a:r>
          </a:p>
          <a:p>
            <a:pPr marL="457200" indent="-457200">
              <a:buFont typeface="+mj-lt"/>
              <a:buAutoNum type="arabicPeriod"/>
            </a:pPr>
            <a:r>
              <a:rPr lang="en-US" dirty="0"/>
              <a:t>Passive management is a portfolio strategy omitting security selection decisions and relying on index funds to represent asset classes, while maintaining a long-term asset allocation.</a:t>
            </a:r>
          </a:p>
        </p:txBody>
      </p:sp>
    </p:spTree>
    <p:extLst>
      <p:ext uri="{BB962C8B-B14F-4D97-AF65-F5344CB8AC3E}">
        <p14:creationId xmlns:p14="http://schemas.microsoft.com/office/powerpoint/2010/main" val="253756885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FE124-74BE-4534-AD63-4F6853C62718}"/>
              </a:ext>
            </a:extLst>
          </p:cNvPr>
          <p:cNvSpPr>
            <a:spLocks noGrp="1"/>
          </p:cNvSpPr>
          <p:nvPr>
            <p:ph type="title"/>
          </p:nvPr>
        </p:nvSpPr>
        <p:spPr/>
        <p:txBody>
          <a:bodyPr/>
          <a:lstStyle/>
          <a:p>
            <a:pPr algn="ctr"/>
            <a:r>
              <a:rPr lang="en-US" dirty="0"/>
              <a:t>Owning Stocks</a:t>
            </a:r>
            <a:endParaRPr lang="en-CA" dirty="0"/>
          </a:p>
        </p:txBody>
      </p:sp>
      <p:sp>
        <p:nvSpPr>
          <p:cNvPr id="3" name="Text Placeholder 2">
            <a:extLst>
              <a:ext uri="{FF2B5EF4-FFF2-40B4-BE49-F238E27FC236}">
                <a16:creationId xmlns:a16="http://schemas.microsoft.com/office/drawing/2014/main" id="{38371CE9-CABC-430D-87FC-C28C668221BA}"/>
              </a:ext>
            </a:extLst>
          </p:cNvPr>
          <p:cNvSpPr>
            <a:spLocks noGrp="1"/>
          </p:cNvSpPr>
          <p:nvPr>
            <p:ph type="body" idx="1"/>
          </p:nvPr>
        </p:nvSpPr>
        <p:spPr/>
        <p:txBody>
          <a:bodyPr/>
          <a:lstStyle/>
          <a:p>
            <a:r>
              <a:rPr lang="en-US" dirty="0"/>
              <a:t>Chapter 13</a:t>
            </a:r>
            <a:endParaRPr lang="en-CA" dirty="0"/>
          </a:p>
        </p:txBody>
      </p:sp>
    </p:spTree>
    <p:extLst>
      <p:ext uri="{BB962C8B-B14F-4D97-AF65-F5344CB8AC3E}">
        <p14:creationId xmlns:p14="http://schemas.microsoft.com/office/powerpoint/2010/main" val="14607974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428C4-1759-4148-B881-7C5328BBA4FA}"/>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13.1</a:t>
            </a:r>
            <a:r>
              <a:rPr lang="en-US" sz="4000" dirty="0"/>
              <a:t> Stocks and Stock Markets</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78F29FFB-35F7-4AB8-BDFD-FF77518CFA3B}"/>
              </a:ext>
            </a:extLst>
          </p:cNvPr>
          <p:cNvSpPr>
            <a:spLocks noGrp="1"/>
          </p:cNvSpPr>
          <p:nvPr>
            <p:ph idx="1"/>
          </p:nvPr>
        </p:nvSpPr>
        <p:spPr/>
        <p:txBody>
          <a:bodyPr>
            <a:normAutofit fontScale="92500" lnSpcReduction="20000"/>
          </a:bodyPr>
          <a:lstStyle/>
          <a:p>
            <a:pPr marL="457200" indent="-457200">
              <a:buFont typeface="+mj-lt"/>
              <a:buAutoNum type="arabicPeriod"/>
            </a:pPr>
            <a:r>
              <a:rPr lang="en-US" sz="2200" dirty="0"/>
              <a:t>Companies raise capital to finance growth by selling equity shares in the public markets.</a:t>
            </a:r>
          </a:p>
          <a:p>
            <a:pPr marL="457200" indent="-457200">
              <a:buFont typeface="+mj-lt"/>
              <a:buAutoNum type="arabicPeriod"/>
            </a:pPr>
            <a:r>
              <a:rPr lang="en-US" sz="2200" dirty="0"/>
              <a:t>A primary market transaction happens between the original issuer and a buyer.</a:t>
            </a:r>
          </a:p>
          <a:p>
            <a:pPr marL="457200" indent="-457200">
              <a:buFont typeface="+mj-lt"/>
              <a:buAutoNum type="arabicPeriod"/>
            </a:pPr>
            <a:r>
              <a:rPr lang="en-US" sz="2200" dirty="0"/>
              <a:t>Secondary market transactions are between all subsequent sellers and buyers.</a:t>
            </a:r>
          </a:p>
          <a:p>
            <a:pPr marL="457200" indent="-457200">
              <a:buFont typeface="+mj-lt"/>
              <a:buAutoNum type="arabicPeriod"/>
            </a:pPr>
            <a:r>
              <a:rPr lang="en-US" sz="2200" dirty="0"/>
              <a:t>The secondary market lowers risk and transaction costs by increasing liquidity.</a:t>
            </a:r>
          </a:p>
          <a:p>
            <a:pPr marL="457200" indent="-457200">
              <a:buFont typeface="+mj-lt"/>
              <a:buAutoNum type="arabicPeriod"/>
            </a:pPr>
            <a:r>
              <a:rPr lang="en-US" sz="2200" dirty="0"/>
              <a:t>Shares are authorized and issued and then become outstanding or publicly available.</a:t>
            </a:r>
          </a:p>
          <a:p>
            <a:pPr marL="457200" indent="-457200">
              <a:buFont typeface="+mj-lt"/>
              <a:buAutoNum type="arabicPeriod"/>
            </a:pPr>
            <a:r>
              <a:rPr lang="en-US" sz="2200" dirty="0"/>
              <a:t>Equity securities may be common or preferred stock, differing by:</a:t>
            </a:r>
          </a:p>
          <a:p>
            <a:pPr marL="932688" lvl="2" indent="-457200"/>
            <a:r>
              <a:rPr lang="en-US" sz="1900" dirty="0"/>
              <a:t>The assignment of voting rights</a:t>
            </a:r>
          </a:p>
          <a:p>
            <a:pPr marL="932688" lvl="2" indent="-457200"/>
            <a:r>
              <a:rPr lang="en-US" sz="1900" dirty="0"/>
              <a:t>Dividend obligations</a:t>
            </a:r>
          </a:p>
          <a:p>
            <a:pPr marL="932688" lvl="2" indent="-457200"/>
            <a:r>
              <a:rPr lang="en-US" sz="1900" dirty="0"/>
              <a:t>Claims in case of bankruptcy</a:t>
            </a:r>
          </a:p>
          <a:p>
            <a:pPr marL="932688" lvl="2" indent="-457200"/>
            <a:r>
              <a:rPr lang="en-US" sz="1900" dirty="0"/>
              <a:t>Risk</a:t>
            </a:r>
          </a:p>
          <a:p>
            <a:pPr marL="457200" indent="-457200">
              <a:buFont typeface="+mj-lt"/>
              <a:buAutoNum type="arabicPeriod"/>
            </a:pPr>
            <a:r>
              <a:rPr lang="en-US" sz="2200" dirty="0"/>
              <a:t>Common stocks has less predictable income; most preferred stock has fixed-rate cumulative dividends.</a:t>
            </a:r>
            <a:endParaRPr lang="en-CA" sz="2200" dirty="0"/>
          </a:p>
        </p:txBody>
      </p:sp>
    </p:spTree>
    <p:extLst>
      <p:ext uri="{BB962C8B-B14F-4D97-AF65-F5344CB8AC3E}">
        <p14:creationId xmlns:p14="http://schemas.microsoft.com/office/powerpoint/2010/main" val="403152043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4D6D03-4F57-424A-B9EE-91CEA844FB68}"/>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13.2</a:t>
            </a:r>
            <a:r>
              <a:rPr lang="en-US" sz="4000" dirty="0"/>
              <a:t> Stock Value</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1FF9BA8C-F372-4CF8-9BB6-1308338D9E78}"/>
              </a:ext>
            </a:extLst>
          </p:cNvPr>
          <p:cNvSpPr>
            <a:spLocks noGrp="1"/>
          </p:cNvSpPr>
          <p:nvPr>
            <p:ph idx="1"/>
          </p:nvPr>
        </p:nvSpPr>
        <p:spPr/>
        <p:txBody>
          <a:bodyPr>
            <a:normAutofit fontScale="92500" lnSpcReduction="10000"/>
          </a:bodyPr>
          <a:lstStyle/>
          <a:p>
            <a:pPr marL="457200" indent="-457200">
              <a:buFont typeface="+mj-lt"/>
              <a:buAutoNum type="arabicPeriod"/>
            </a:pPr>
            <a:r>
              <a:rPr lang="en-US" dirty="0"/>
              <a:t>A stock’s value is based on the corporation’s ability to create and increase profit.</a:t>
            </a:r>
          </a:p>
          <a:p>
            <a:pPr marL="457200" indent="-457200">
              <a:buFont typeface="+mj-lt"/>
              <a:buAutoNum type="arabicPeriod"/>
            </a:pPr>
            <a:r>
              <a:rPr lang="en-US" dirty="0"/>
              <a:t>Earnings expectations are based on industry and company specific factors.</a:t>
            </a:r>
          </a:p>
          <a:p>
            <a:pPr marL="457200" indent="-457200">
              <a:buFont typeface="+mj-lt"/>
              <a:buAutoNum type="arabicPeriod"/>
            </a:pPr>
            <a:r>
              <a:rPr lang="en-US" dirty="0"/>
              <a:t>The size of the market capitalization affects stock value.</a:t>
            </a:r>
          </a:p>
          <a:p>
            <a:pPr marL="457200" indent="-457200">
              <a:buFont typeface="+mj-lt"/>
              <a:buAutoNum type="arabicPeriod"/>
            </a:pPr>
            <a:r>
              <a:rPr lang="en-US" dirty="0"/>
              <a:t>A stock’s market popularity or perception of value affects its value.</a:t>
            </a:r>
          </a:p>
          <a:p>
            <a:pPr marL="457200" indent="-457200">
              <a:buFont typeface="+mj-lt"/>
              <a:buAutoNum type="arabicPeriod"/>
            </a:pPr>
            <a:r>
              <a:rPr lang="en-US" dirty="0"/>
              <a:t>Stocks can be characterized by their expected behavior relative to the market as:</a:t>
            </a:r>
          </a:p>
          <a:p>
            <a:pPr marL="932688" lvl="2" indent="-457200"/>
            <a:r>
              <a:rPr lang="en-US" sz="1800" dirty="0"/>
              <a:t>Growth stocks</a:t>
            </a:r>
          </a:p>
          <a:p>
            <a:pPr marL="932688" lvl="2" indent="-457200"/>
            <a:r>
              <a:rPr lang="en-US" sz="1800" dirty="0"/>
              <a:t>Value stocks</a:t>
            </a:r>
          </a:p>
          <a:p>
            <a:pPr marL="932688" lvl="2" indent="-457200"/>
            <a:r>
              <a:rPr lang="en-US" sz="1800" dirty="0"/>
              <a:t>Cyclical stocks</a:t>
            </a:r>
          </a:p>
          <a:p>
            <a:pPr marL="932688" lvl="2" indent="-457200"/>
            <a:r>
              <a:rPr lang="en-US" sz="1800" dirty="0"/>
              <a:t>Defensive stocks</a:t>
            </a:r>
          </a:p>
          <a:p>
            <a:pPr marL="932688" lvl="2" indent="-457200"/>
            <a:r>
              <a:rPr lang="en-US" sz="1800" dirty="0"/>
              <a:t>Blue chip stocks</a:t>
            </a:r>
          </a:p>
          <a:p>
            <a:pPr marL="932688" lvl="2" indent="-457200"/>
            <a:r>
              <a:rPr lang="en-US" sz="1800" dirty="0"/>
              <a:t>Penny stocks</a:t>
            </a:r>
          </a:p>
          <a:p>
            <a:pPr marL="932688" lvl="2" indent="-457200"/>
            <a:r>
              <a:rPr lang="en-US" sz="1800" dirty="0"/>
              <a:t>Other named types</a:t>
            </a:r>
            <a:endParaRPr lang="en-CA" sz="1800" dirty="0"/>
          </a:p>
        </p:txBody>
      </p:sp>
    </p:spTree>
    <p:extLst>
      <p:ext uri="{BB962C8B-B14F-4D97-AF65-F5344CB8AC3E}">
        <p14:creationId xmlns:p14="http://schemas.microsoft.com/office/powerpoint/2010/main" val="376712476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79774-F6B1-430D-B1E3-99C2CBD7E0CB}"/>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13.3</a:t>
            </a:r>
            <a:r>
              <a:rPr lang="en-US" sz="4000" dirty="0"/>
              <a:t> Common Measures of Value</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7F44A279-334B-42D9-A093-3B7D37779992}"/>
              </a:ext>
            </a:extLst>
          </p:cNvPr>
          <p:cNvSpPr>
            <a:spLocks noGrp="1"/>
          </p:cNvSpPr>
          <p:nvPr>
            <p:ph idx="1"/>
          </p:nvPr>
        </p:nvSpPr>
        <p:spPr/>
        <p:txBody>
          <a:bodyPr/>
          <a:lstStyle/>
          <a:p>
            <a:pPr marL="457200" indent="-457200">
              <a:buFont typeface="+mj-lt"/>
              <a:buAutoNum type="arabicPeriod"/>
            </a:pPr>
            <a:r>
              <a:rPr lang="en-US" dirty="0"/>
              <a:t>Earnings per share (EPS) and dividends per share (DPS) indicate stock returns on investment.</a:t>
            </a:r>
          </a:p>
          <a:p>
            <a:pPr marL="457200" indent="-457200">
              <a:buFont typeface="+mj-lt"/>
              <a:buAutoNum type="arabicPeriod"/>
            </a:pPr>
            <a:r>
              <a:rPr lang="en-US" dirty="0"/>
              <a:t>Dividend yield measures a shareholder’s cash return relative to investment.</a:t>
            </a:r>
          </a:p>
          <a:p>
            <a:pPr marL="457200" indent="-457200">
              <a:buFont typeface="+mj-lt"/>
              <a:buAutoNum type="arabicPeriod"/>
            </a:pPr>
            <a:r>
              <a:rPr lang="en-US" dirty="0"/>
              <a:t>Growth ratios such as the internal and sustainable growth ratios indicate a company’s ability to grow given earnings and dividend expectations.</a:t>
            </a:r>
          </a:p>
          <a:p>
            <a:pPr marL="457200" indent="-457200">
              <a:buFont typeface="+mj-lt"/>
              <a:buAutoNum type="arabicPeriod"/>
            </a:pPr>
            <a:r>
              <a:rPr lang="en-US" dirty="0"/>
              <a:t>Market value ratios, most commonly price to earnings and price to book, indicate a stock’s market popularity and its effect on price.</a:t>
            </a:r>
            <a:endParaRPr lang="en-CA" dirty="0"/>
          </a:p>
        </p:txBody>
      </p:sp>
    </p:spTree>
    <p:extLst>
      <p:ext uri="{BB962C8B-B14F-4D97-AF65-F5344CB8AC3E}">
        <p14:creationId xmlns:p14="http://schemas.microsoft.com/office/powerpoint/2010/main" val="38076780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8656B-EAAF-47B5-97FE-3D1E222CB82E}"/>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13.4</a:t>
            </a:r>
            <a:r>
              <a:rPr lang="en-US" sz="4000" dirty="0"/>
              <a:t> Equity Strategies</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E9261F06-3A9F-42AE-A119-EFFCBCF8A4BE}"/>
              </a:ext>
            </a:extLst>
          </p:cNvPr>
          <p:cNvSpPr>
            <a:spLocks noGrp="1"/>
          </p:cNvSpPr>
          <p:nvPr>
            <p:ph idx="1"/>
          </p:nvPr>
        </p:nvSpPr>
        <p:spPr/>
        <p:txBody>
          <a:bodyPr/>
          <a:lstStyle/>
          <a:p>
            <a:pPr marL="457200" indent="-457200">
              <a:buFont typeface="+mj-lt"/>
              <a:buAutoNum type="arabicPeriod"/>
            </a:pPr>
            <a:r>
              <a:rPr lang="en-US" dirty="0"/>
              <a:t>Common long-term strategies try to maximize returns by:</a:t>
            </a:r>
          </a:p>
          <a:p>
            <a:pPr marL="932688" lvl="2" indent="-457200"/>
            <a:r>
              <a:rPr lang="en-US" sz="1800" dirty="0"/>
              <a:t>Minimizing transaction costs</a:t>
            </a:r>
          </a:p>
          <a:p>
            <a:pPr marL="932688" lvl="2" indent="-457200"/>
            <a:r>
              <a:rPr lang="en-US" sz="1800" dirty="0"/>
              <a:t>Minimizing the effects of market timing</a:t>
            </a:r>
          </a:p>
          <a:p>
            <a:pPr marL="514350" indent="-514350">
              <a:buFont typeface="+mj-lt"/>
              <a:buAutoNum type="arabicPeriod"/>
            </a:pPr>
            <a:r>
              <a:rPr lang="en-US" dirty="0"/>
              <a:t>Long term stock strategies include:</a:t>
            </a:r>
          </a:p>
          <a:p>
            <a:pPr marL="989838" lvl="2" indent="-514350"/>
            <a:r>
              <a:rPr lang="en-US" sz="1800" dirty="0"/>
              <a:t>buy and hold</a:t>
            </a:r>
          </a:p>
          <a:p>
            <a:pPr marL="989838" lvl="2" indent="-514350"/>
            <a:r>
              <a:rPr lang="en-US" sz="1800" dirty="0"/>
              <a:t>dollar-cost averaging</a:t>
            </a:r>
          </a:p>
          <a:p>
            <a:pPr marL="989838" lvl="2" indent="-514350"/>
            <a:r>
              <a:rPr lang="en-US" sz="1800" dirty="0"/>
              <a:t>direct investment</a:t>
            </a:r>
          </a:p>
          <a:p>
            <a:pPr marL="989838" lvl="2" indent="-514350"/>
            <a:r>
              <a:rPr lang="en-US" sz="1800" dirty="0"/>
              <a:t>dividend reinvestment</a:t>
            </a:r>
          </a:p>
          <a:p>
            <a:pPr marL="989838" lvl="2" indent="-514350"/>
            <a:r>
              <a:rPr lang="en-US" sz="1800" dirty="0"/>
              <a:t>Indexing</a:t>
            </a:r>
          </a:p>
          <a:p>
            <a:pPr marL="514350" indent="-514350">
              <a:buFont typeface="+mj-lt"/>
              <a:buAutoNum type="arabicPeriod"/>
            </a:pPr>
            <a:r>
              <a:rPr lang="en-US" dirty="0"/>
              <a:t>Common short-term strategies try to maximize return by taking advantage of market timing.</a:t>
            </a:r>
            <a:endParaRPr lang="en-CA" dirty="0"/>
          </a:p>
        </p:txBody>
      </p:sp>
    </p:spTree>
    <p:extLst>
      <p:ext uri="{BB962C8B-B14F-4D97-AF65-F5344CB8AC3E}">
        <p14:creationId xmlns:p14="http://schemas.microsoft.com/office/powerpoint/2010/main" val="135522933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C2BD8-8D08-4CF9-B25C-E13E2CACF6E1}"/>
              </a:ext>
            </a:extLst>
          </p:cNvPr>
          <p:cNvSpPr>
            <a:spLocks noGrp="1"/>
          </p:cNvSpPr>
          <p:nvPr>
            <p:ph type="title"/>
          </p:nvPr>
        </p:nvSpPr>
        <p:spPr/>
        <p:txBody>
          <a:bodyPr/>
          <a:lstStyle/>
          <a:p>
            <a:pPr algn="ctr"/>
            <a:r>
              <a:rPr lang="en-US" dirty="0"/>
              <a:t>Owning Bonds &amp; Investing in Mutual Funds</a:t>
            </a:r>
            <a:endParaRPr lang="en-CA" dirty="0"/>
          </a:p>
        </p:txBody>
      </p:sp>
      <p:sp>
        <p:nvSpPr>
          <p:cNvPr id="3" name="Text Placeholder 2">
            <a:extLst>
              <a:ext uri="{FF2B5EF4-FFF2-40B4-BE49-F238E27FC236}">
                <a16:creationId xmlns:a16="http://schemas.microsoft.com/office/drawing/2014/main" id="{7CDC72B0-B459-4B3A-A863-0A8F146A5BBA}"/>
              </a:ext>
            </a:extLst>
          </p:cNvPr>
          <p:cNvSpPr>
            <a:spLocks noGrp="1"/>
          </p:cNvSpPr>
          <p:nvPr>
            <p:ph type="body" idx="1"/>
          </p:nvPr>
        </p:nvSpPr>
        <p:spPr/>
        <p:txBody>
          <a:bodyPr/>
          <a:lstStyle/>
          <a:p>
            <a:r>
              <a:rPr lang="en-US" dirty="0"/>
              <a:t>Chapter 14</a:t>
            </a:r>
            <a:endParaRPr lang="en-CA" dirty="0"/>
          </a:p>
        </p:txBody>
      </p:sp>
    </p:spTree>
    <p:extLst>
      <p:ext uri="{BB962C8B-B14F-4D97-AF65-F5344CB8AC3E}">
        <p14:creationId xmlns:p14="http://schemas.microsoft.com/office/powerpoint/2010/main" val="258904858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82B95-113C-4D82-8057-2FFE8059AC6A}"/>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14.1</a:t>
            </a:r>
            <a:r>
              <a:rPr lang="en-US" sz="4000" dirty="0"/>
              <a:t> Bonds and Bond Markets</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287CF68C-8979-412D-A1FA-9F349BB54B93}"/>
              </a:ext>
            </a:extLst>
          </p:cNvPr>
          <p:cNvSpPr>
            <a:spLocks noGrp="1"/>
          </p:cNvSpPr>
          <p:nvPr>
            <p:ph idx="1"/>
          </p:nvPr>
        </p:nvSpPr>
        <p:spPr/>
        <p:txBody>
          <a:bodyPr/>
          <a:lstStyle/>
          <a:p>
            <a:pPr marL="457200" indent="-457200">
              <a:buFont typeface="+mj-lt"/>
              <a:buAutoNum type="arabicPeriod"/>
            </a:pPr>
            <a:r>
              <a:rPr lang="en-US" dirty="0"/>
              <a:t>Bond features that can determine risk and return include:</a:t>
            </a:r>
          </a:p>
          <a:p>
            <a:pPr marL="932688" lvl="2" indent="-457200"/>
            <a:r>
              <a:rPr lang="en-US" sz="1800" dirty="0"/>
              <a:t>Coupon and coupon structure</a:t>
            </a:r>
          </a:p>
          <a:p>
            <a:pPr marL="932688" lvl="2" indent="-457200"/>
            <a:r>
              <a:rPr lang="en-US" sz="1800" dirty="0"/>
              <a:t>Maturity, callability, and convertibility</a:t>
            </a:r>
          </a:p>
          <a:p>
            <a:pPr marL="932688" lvl="2" indent="-457200"/>
            <a:r>
              <a:rPr lang="en-US" sz="1800" dirty="0"/>
              <a:t>Security or debenture</a:t>
            </a:r>
          </a:p>
          <a:p>
            <a:pPr marL="932688" lvl="2" indent="-457200"/>
            <a:r>
              <a:rPr lang="en-US" sz="1800" dirty="0"/>
              <a:t>Seniority or subordination</a:t>
            </a:r>
          </a:p>
          <a:p>
            <a:pPr marL="932688" lvl="2" indent="-457200"/>
            <a:r>
              <a:rPr lang="en-US" sz="1800" dirty="0"/>
              <a:t>Covenants</a:t>
            </a:r>
          </a:p>
          <a:p>
            <a:pPr marL="457200" indent="-457200">
              <a:buFont typeface="+mj-lt"/>
              <a:buAutoNum type="arabicPeriod"/>
            </a:pPr>
            <a:r>
              <a:rPr lang="en-US" dirty="0"/>
              <a:t>Provincial and municipal governments issue:</a:t>
            </a:r>
          </a:p>
          <a:p>
            <a:pPr marL="932688" lvl="2" indent="-457200"/>
            <a:r>
              <a:rPr lang="en-US" sz="1800" dirty="0"/>
              <a:t>Revenue bonds secured by project revenues</a:t>
            </a:r>
          </a:p>
          <a:p>
            <a:pPr marL="932688" lvl="2" indent="-457200"/>
            <a:r>
              <a:rPr lang="en-US" sz="1800" dirty="0"/>
              <a:t>General obligation bonds secured by the government issuer</a:t>
            </a:r>
          </a:p>
          <a:p>
            <a:pPr marL="457200" indent="-457200">
              <a:buFont typeface="+mj-lt"/>
              <a:buAutoNum type="arabicPeriod"/>
            </a:pPr>
            <a:r>
              <a:rPr lang="en-US" dirty="0"/>
              <a:t>Corporate bonds may be issued through public bond markets or private placement.</a:t>
            </a:r>
          </a:p>
          <a:p>
            <a:pPr marL="932688" lvl="2" indent="-457200"/>
            <a:endParaRPr lang="en-CA" dirty="0"/>
          </a:p>
        </p:txBody>
      </p:sp>
    </p:spTree>
    <p:extLst>
      <p:ext uri="{BB962C8B-B14F-4D97-AF65-F5344CB8AC3E}">
        <p14:creationId xmlns:p14="http://schemas.microsoft.com/office/powerpoint/2010/main" val="3059766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7853E5-B920-4114-A04C-A2FAD3EAF86C}"/>
              </a:ext>
            </a:extLst>
          </p:cNvPr>
          <p:cNvSpPr>
            <a:spLocks noGrp="1"/>
          </p:cNvSpPr>
          <p:nvPr>
            <p:ph type="title"/>
          </p:nvPr>
        </p:nvSpPr>
        <p:spPr/>
        <p:txBody>
          <a:bodyPr/>
          <a:lstStyle/>
          <a:p>
            <a:pPr algn="ctr"/>
            <a:r>
              <a:rPr lang="en-CA" dirty="0"/>
              <a:t>Basic Ideas of Finance</a:t>
            </a:r>
          </a:p>
        </p:txBody>
      </p:sp>
      <p:sp>
        <p:nvSpPr>
          <p:cNvPr id="3" name="Text Placeholder 2">
            <a:extLst>
              <a:ext uri="{FF2B5EF4-FFF2-40B4-BE49-F238E27FC236}">
                <a16:creationId xmlns:a16="http://schemas.microsoft.com/office/drawing/2014/main" id="{E5C82296-F9A8-43DE-873B-0084BE973703}"/>
              </a:ext>
            </a:extLst>
          </p:cNvPr>
          <p:cNvSpPr>
            <a:spLocks noGrp="1"/>
          </p:cNvSpPr>
          <p:nvPr>
            <p:ph type="body" idx="1"/>
          </p:nvPr>
        </p:nvSpPr>
        <p:spPr/>
        <p:txBody>
          <a:bodyPr/>
          <a:lstStyle/>
          <a:p>
            <a:r>
              <a:rPr lang="en-CA" dirty="0"/>
              <a:t>Chapter 2</a:t>
            </a:r>
          </a:p>
        </p:txBody>
      </p:sp>
    </p:spTree>
    <p:extLst>
      <p:ext uri="{BB962C8B-B14F-4D97-AF65-F5344CB8AC3E}">
        <p14:creationId xmlns:p14="http://schemas.microsoft.com/office/powerpoint/2010/main" val="118007884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4031A-262F-453C-A96A-5A353A7DEBF5}"/>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14.1</a:t>
            </a:r>
            <a:r>
              <a:rPr lang="en-US" sz="4000" dirty="0"/>
              <a:t> Key Takeaways continued</a:t>
            </a:r>
            <a:endParaRPr lang="en-CA" sz="4000" dirty="0"/>
          </a:p>
        </p:txBody>
      </p:sp>
      <p:sp>
        <p:nvSpPr>
          <p:cNvPr id="3" name="Content Placeholder 2">
            <a:extLst>
              <a:ext uri="{FF2B5EF4-FFF2-40B4-BE49-F238E27FC236}">
                <a16:creationId xmlns:a16="http://schemas.microsoft.com/office/drawing/2014/main" id="{46F224B1-DA8F-40F2-A28C-80B249660CE9}"/>
              </a:ext>
            </a:extLst>
          </p:cNvPr>
          <p:cNvSpPr>
            <a:spLocks noGrp="1"/>
          </p:cNvSpPr>
          <p:nvPr>
            <p:ph idx="1"/>
          </p:nvPr>
        </p:nvSpPr>
        <p:spPr/>
        <p:txBody>
          <a:bodyPr/>
          <a:lstStyle/>
          <a:p>
            <a:pPr marL="457200" indent="-457200">
              <a:buFont typeface="+mj-lt"/>
              <a:buAutoNum type="arabicPeriod" startAt="4"/>
            </a:pPr>
            <a:r>
              <a:rPr lang="en-US" dirty="0"/>
              <a:t>The secondary bond market offers little transparency because of the differences among bonds and the lower volume of trades.</a:t>
            </a:r>
          </a:p>
          <a:p>
            <a:pPr marL="457200" indent="-457200">
              <a:buFont typeface="+mj-lt"/>
              <a:buAutoNum type="arabicPeriod" startAt="4"/>
            </a:pPr>
            <a:r>
              <a:rPr lang="en-US" dirty="0"/>
              <a:t>To help provide transparency, rating agencies analyze default risk and rate specific bonds.</a:t>
            </a:r>
            <a:endParaRPr lang="en-CA" dirty="0"/>
          </a:p>
        </p:txBody>
      </p:sp>
    </p:spTree>
    <p:extLst>
      <p:ext uri="{BB962C8B-B14F-4D97-AF65-F5344CB8AC3E}">
        <p14:creationId xmlns:p14="http://schemas.microsoft.com/office/powerpoint/2010/main" val="426170136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826CE-C47B-4782-B762-0B664A78E135}"/>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14.2</a:t>
            </a:r>
            <a:r>
              <a:rPr lang="en-US" sz="4000" dirty="0"/>
              <a:t> Bond Value</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FD72A271-D36E-4357-942C-EE23C158C244}"/>
              </a:ext>
            </a:extLst>
          </p:cNvPr>
          <p:cNvSpPr>
            <a:spLocks noGrp="1"/>
          </p:cNvSpPr>
          <p:nvPr>
            <p:ph idx="1"/>
          </p:nvPr>
        </p:nvSpPr>
        <p:spPr/>
        <p:txBody>
          <a:bodyPr/>
          <a:lstStyle/>
          <a:p>
            <a:pPr marL="457200" indent="-457200">
              <a:buFont typeface="+mj-lt"/>
              <a:buAutoNum type="arabicPeriod"/>
            </a:pPr>
            <a:r>
              <a:rPr lang="en-US" dirty="0"/>
              <a:t>All bonds expose investors to:</a:t>
            </a:r>
          </a:p>
          <a:p>
            <a:pPr marL="932688" lvl="2" indent="-457200"/>
            <a:r>
              <a:rPr lang="en-US" sz="1800" dirty="0"/>
              <a:t>Default risk (the risk that the coupon and principal payments won’t be made)</a:t>
            </a:r>
          </a:p>
          <a:p>
            <a:pPr marL="932688" lvl="2" indent="-457200"/>
            <a:r>
              <a:rPr lang="en-US" sz="1800" dirty="0"/>
              <a:t>Reinvestment risk (the risk that the coupon payments will be reinvested at a lower rate)</a:t>
            </a:r>
          </a:p>
          <a:p>
            <a:pPr marL="932688" lvl="2" indent="-457200"/>
            <a:r>
              <a:rPr lang="en-US" sz="1800" dirty="0"/>
              <a:t>Interest rate risk ( the risk that changing interest rates will affect bond values)</a:t>
            </a:r>
          </a:p>
          <a:p>
            <a:pPr marL="932688" lvl="2" indent="-457200"/>
            <a:r>
              <a:rPr lang="en-US" sz="1800" dirty="0"/>
              <a:t>Inflation risk (the risk that inflation will devalue bond coupons and principal repayment)</a:t>
            </a:r>
          </a:p>
          <a:p>
            <a:pPr marL="514350" indent="-514350">
              <a:buFont typeface="+mj-lt"/>
              <a:buAutoNum type="arabicPeriod"/>
            </a:pPr>
            <a:r>
              <a:rPr lang="en-US" dirty="0"/>
              <a:t>Bond returns can be measured by yields.</a:t>
            </a:r>
          </a:p>
          <a:p>
            <a:pPr marL="989838" lvl="2" indent="-514350"/>
            <a:r>
              <a:rPr lang="en-US" sz="1800" dirty="0"/>
              <a:t>Current yield measures short term return on investment</a:t>
            </a:r>
          </a:p>
          <a:p>
            <a:pPr marL="989838" lvl="2" indent="-514350"/>
            <a:r>
              <a:rPr lang="en-US" sz="1800" dirty="0"/>
              <a:t>Yield to maturity measures return on investment until maturity</a:t>
            </a:r>
          </a:p>
          <a:p>
            <a:pPr marL="989838" lvl="2" indent="-514350"/>
            <a:r>
              <a:rPr lang="en-US" sz="1800" dirty="0"/>
              <a:t>Holding period yield measures return on investment </a:t>
            </a:r>
          </a:p>
          <a:p>
            <a:pPr marL="514350" indent="-514350">
              <a:buFont typeface="+mj-lt"/>
              <a:buAutoNum type="arabicPeriod"/>
            </a:pPr>
            <a:r>
              <a:rPr lang="en-US" dirty="0"/>
              <a:t>There is a direct relationship between interest rates and bond yields.</a:t>
            </a:r>
          </a:p>
          <a:p>
            <a:pPr marL="514350" indent="-514350">
              <a:buFont typeface="+mj-lt"/>
              <a:buAutoNum type="arabicPeriod"/>
            </a:pPr>
            <a:r>
              <a:rPr lang="en-US" dirty="0"/>
              <a:t>There is an inverse relationship between bond yields and bond prices (market values).</a:t>
            </a:r>
          </a:p>
          <a:p>
            <a:pPr marL="989838" lvl="2" indent="-514350"/>
            <a:endParaRPr lang="en-US" sz="2000" dirty="0"/>
          </a:p>
          <a:p>
            <a:pPr marL="514350" indent="-514350">
              <a:buFont typeface="+mj-lt"/>
              <a:buAutoNum type="arabicPeriod"/>
            </a:pPr>
            <a:endParaRPr lang="en-CA" sz="2600" dirty="0"/>
          </a:p>
        </p:txBody>
      </p:sp>
    </p:spTree>
    <p:extLst>
      <p:ext uri="{BB962C8B-B14F-4D97-AF65-F5344CB8AC3E}">
        <p14:creationId xmlns:p14="http://schemas.microsoft.com/office/powerpoint/2010/main" val="246616067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1D05F3-F8CE-4195-9F7C-1682DCF4B498}"/>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14.2</a:t>
            </a:r>
            <a:r>
              <a:rPr lang="en-US" sz="4000" dirty="0"/>
              <a:t> Key Takeaways continued</a:t>
            </a:r>
            <a:endParaRPr lang="en-CA" sz="4000" dirty="0"/>
          </a:p>
        </p:txBody>
      </p:sp>
      <p:sp>
        <p:nvSpPr>
          <p:cNvPr id="3" name="Content Placeholder 2">
            <a:extLst>
              <a:ext uri="{FF2B5EF4-FFF2-40B4-BE49-F238E27FC236}">
                <a16:creationId xmlns:a16="http://schemas.microsoft.com/office/drawing/2014/main" id="{CE182EFE-7437-41EC-892D-FF9E6F0EEA3F}"/>
              </a:ext>
            </a:extLst>
          </p:cNvPr>
          <p:cNvSpPr>
            <a:spLocks noGrp="1"/>
          </p:cNvSpPr>
          <p:nvPr>
            <p:ph idx="1"/>
          </p:nvPr>
        </p:nvSpPr>
        <p:spPr/>
        <p:txBody>
          <a:bodyPr/>
          <a:lstStyle/>
          <a:p>
            <a:pPr marL="457200" indent="-457200">
              <a:buFont typeface="+mj-lt"/>
              <a:buAutoNum type="arabicPeriod" startAt="5"/>
            </a:pPr>
            <a:r>
              <a:rPr lang="en-US" dirty="0"/>
              <a:t>There is an inverse relationship between bond prices (market value) and interest rates.</a:t>
            </a:r>
          </a:p>
          <a:p>
            <a:pPr marL="457200" indent="-457200">
              <a:buFont typeface="+mj-lt"/>
              <a:buAutoNum type="arabicPeriod" startAt="5"/>
            </a:pPr>
            <a:r>
              <a:rPr lang="en-US" dirty="0"/>
              <a:t>The yield curve illustrates the term structure of interest rates, showing yields of bonds with differing maturities and the same default risk. The purpose of the yield curve is to show expectations of future interest rates.</a:t>
            </a:r>
          </a:p>
          <a:p>
            <a:pPr marL="457200" indent="-457200">
              <a:buFont typeface="+mj-lt"/>
              <a:buAutoNum type="arabicPeriod" startAt="5"/>
            </a:pPr>
            <a:r>
              <a:rPr lang="en-US" dirty="0"/>
              <a:t>The yield curve may be:</a:t>
            </a:r>
          </a:p>
          <a:p>
            <a:pPr marL="932688" lvl="2" indent="-457200"/>
            <a:r>
              <a:rPr lang="en-US" sz="1800" dirty="0"/>
              <a:t>Upward sloping, indicating higher future interest rates</a:t>
            </a:r>
          </a:p>
          <a:p>
            <a:pPr marL="932688" lvl="2" indent="-457200"/>
            <a:r>
              <a:rPr lang="en-US" sz="1800" dirty="0"/>
              <a:t>Flat, indicating similar future interest rates</a:t>
            </a:r>
          </a:p>
          <a:p>
            <a:pPr marL="932688" lvl="2" indent="-457200"/>
            <a:r>
              <a:rPr lang="en-US" sz="1800" dirty="0"/>
              <a:t>Downward sloping, indicating lower future interest rates</a:t>
            </a:r>
          </a:p>
          <a:p>
            <a:pPr marL="932688" lvl="2" indent="-457200"/>
            <a:endParaRPr lang="en-CA" dirty="0"/>
          </a:p>
        </p:txBody>
      </p:sp>
    </p:spTree>
    <p:extLst>
      <p:ext uri="{BB962C8B-B14F-4D97-AF65-F5344CB8AC3E}">
        <p14:creationId xmlns:p14="http://schemas.microsoft.com/office/powerpoint/2010/main" val="247798795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6EFDF-75BE-4D83-8CB8-259ED6E9B9A1}"/>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14.3</a:t>
            </a:r>
            <a:r>
              <a:rPr lang="en-US" sz="4000" dirty="0"/>
              <a:t> Bond Strategies</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1FE81C96-727C-4D77-89A4-384B52271D1B}"/>
              </a:ext>
            </a:extLst>
          </p:cNvPr>
          <p:cNvSpPr>
            <a:spLocks noGrp="1"/>
          </p:cNvSpPr>
          <p:nvPr>
            <p:ph idx="1"/>
          </p:nvPr>
        </p:nvSpPr>
        <p:spPr/>
        <p:txBody>
          <a:bodyPr/>
          <a:lstStyle/>
          <a:p>
            <a:pPr marL="457200" indent="-457200">
              <a:buFont typeface="+mj-lt"/>
              <a:buAutoNum type="arabicPeriod"/>
            </a:pPr>
            <a:r>
              <a:rPr lang="en-US" dirty="0"/>
              <a:t>One strategic use of bonds in the portfolio is to increase diversification.</a:t>
            </a:r>
          </a:p>
          <a:p>
            <a:pPr marL="457200" indent="-457200">
              <a:buFont typeface="+mj-lt"/>
              <a:buAutoNum type="arabicPeriod"/>
            </a:pPr>
            <a:r>
              <a:rPr lang="en-US" dirty="0"/>
              <a:t>Diversification can be achieved by an active strategy using individual bond selection, or a passive strategy using indexing.</a:t>
            </a:r>
          </a:p>
          <a:p>
            <a:pPr marL="457200" indent="-457200">
              <a:buFont typeface="+mj-lt"/>
              <a:buAutoNum type="arabicPeriod"/>
            </a:pPr>
            <a:r>
              <a:rPr lang="en-US" dirty="0"/>
              <a:t>Spreads indicate the ‘price’ or the yield on default risk.</a:t>
            </a:r>
          </a:p>
          <a:p>
            <a:pPr marL="457200" indent="-457200">
              <a:buFont typeface="+mj-lt"/>
              <a:buAutoNum type="arabicPeriod"/>
            </a:pPr>
            <a:r>
              <a:rPr lang="en-US" dirty="0"/>
              <a:t>Matching strategies to minimize interest rate and reinvestment risks can include immunization, cash flow matching, and bond laddering.</a:t>
            </a:r>
          </a:p>
          <a:p>
            <a:pPr marL="457200" indent="-457200">
              <a:buFont typeface="+mj-lt"/>
              <a:buAutoNum type="arabicPeriod"/>
            </a:pPr>
            <a:r>
              <a:rPr lang="en-US" dirty="0"/>
              <a:t>Life cycle investing considers the relationship of age and risk tolerance to the strategic use of bonds in a portfolio.</a:t>
            </a:r>
            <a:endParaRPr lang="en-CA" dirty="0"/>
          </a:p>
        </p:txBody>
      </p:sp>
    </p:spTree>
    <p:extLst>
      <p:ext uri="{BB962C8B-B14F-4D97-AF65-F5344CB8AC3E}">
        <p14:creationId xmlns:p14="http://schemas.microsoft.com/office/powerpoint/2010/main" val="331857880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76732-66AD-4654-A148-FC3AD7256E72}"/>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14.4</a:t>
            </a:r>
            <a:r>
              <a:rPr lang="en-US" sz="4000" dirty="0"/>
              <a:t> Mutual Funds</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6C2C56DB-1E40-4EF8-8FA4-6F24A580D076}"/>
              </a:ext>
            </a:extLst>
          </p:cNvPr>
          <p:cNvSpPr>
            <a:spLocks noGrp="1"/>
          </p:cNvSpPr>
          <p:nvPr>
            <p:ph idx="1"/>
          </p:nvPr>
        </p:nvSpPr>
        <p:spPr/>
        <p:txBody>
          <a:bodyPr>
            <a:normAutofit lnSpcReduction="10000"/>
          </a:bodyPr>
          <a:lstStyle/>
          <a:p>
            <a:pPr marL="457200" indent="-457200">
              <a:buFont typeface="+mj-lt"/>
              <a:buAutoNum type="arabicPeriod"/>
            </a:pPr>
            <a:r>
              <a:rPr lang="en-US" dirty="0"/>
              <a:t>Mutual funds provide investors with:</a:t>
            </a:r>
          </a:p>
          <a:p>
            <a:pPr marL="932688" lvl="2" indent="-457200"/>
            <a:r>
              <a:rPr lang="en-US" sz="1800" dirty="0"/>
              <a:t>Diversification</a:t>
            </a:r>
          </a:p>
          <a:p>
            <a:pPr marL="932688" lvl="2" indent="-457200"/>
            <a:r>
              <a:rPr lang="en-US" sz="1800" dirty="0"/>
              <a:t>Security selection</a:t>
            </a:r>
          </a:p>
          <a:p>
            <a:pPr marL="932688" lvl="2" indent="-457200"/>
            <a:r>
              <a:rPr lang="en-US" sz="1800" dirty="0"/>
              <a:t>Asset allocation</a:t>
            </a:r>
          </a:p>
          <a:p>
            <a:pPr marL="457200" indent="-457200">
              <a:buFont typeface="+mj-lt"/>
              <a:buAutoNum type="arabicPeriod"/>
            </a:pPr>
            <a:r>
              <a:rPr lang="en-US" dirty="0"/>
              <a:t>Funds may be actively or passively managed.</a:t>
            </a:r>
          </a:p>
          <a:p>
            <a:pPr marL="457200" indent="-457200">
              <a:buFont typeface="+mj-lt"/>
              <a:buAutoNum type="arabicPeriod"/>
            </a:pPr>
            <a:r>
              <a:rPr lang="en-US" dirty="0"/>
              <a:t>Index funds mirror an index of securities, providing diversification without security selection.</a:t>
            </a:r>
          </a:p>
          <a:p>
            <a:pPr marL="457200" indent="-457200">
              <a:buFont typeface="+mj-lt"/>
              <a:buAutoNum type="arabicPeriod"/>
            </a:pPr>
            <a:r>
              <a:rPr lang="en-US" dirty="0"/>
              <a:t>Funds of funds provide the investor with preselected funds.</a:t>
            </a:r>
          </a:p>
          <a:p>
            <a:pPr marL="457200" indent="-457200">
              <a:buFont typeface="+mj-lt"/>
              <a:buAutoNum type="arabicPeriod"/>
            </a:pPr>
            <a:r>
              <a:rPr lang="en-US" dirty="0"/>
              <a:t>Mutual funds may be structured as:</a:t>
            </a:r>
          </a:p>
          <a:p>
            <a:pPr marL="932688" lvl="2" indent="-457200"/>
            <a:r>
              <a:rPr lang="en-US" sz="1800" dirty="0"/>
              <a:t>Closed-end funds</a:t>
            </a:r>
          </a:p>
          <a:p>
            <a:pPr marL="932688" lvl="2" indent="-457200"/>
            <a:r>
              <a:rPr lang="en-US" sz="1800" dirty="0"/>
              <a:t>Open-end funds</a:t>
            </a:r>
          </a:p>
          <a:p>
            <a:pPr marL="932688" lvl="2" indent="-457200"/>
            <a:r>
              <a:rPr lang="en-US" sz="1800" dirty="0"/>
              <a:t>Exchange-traded funds</a:t>
            </a:r>
            <a:endParaRPr lang="en-CA" sz="1800" dirty="0"/>
          </a:p>
        </p:txBody>
      </p:sp>
    </p:spTree>
    <p:extLst>
      <p:ext uri="{BB962C8B-B14F-4D97-AF65-F5344CB8AC3E}">
        <p14:creationId xmlns:p14="http://schemas.microsoft.com/office/powerpoint/2010/main" val="308175641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14572-41B1-4D6F-AFC4-8040DD992395}"/>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14.4</a:t>
            </a:r>
            <a:r>
              <a:rPr lang="en-US" sz="4000" dirty="0"/>
              <a:t> Key Takeaways continued</a:t>
            </a:r>
            <a:endParaRPr lang="en-CA" sz="4000" dirty="0"/>
          </a:p>
        </p:txBody>
      </p:sp>
      <p:sp>
        <p:nvSpPr>
          <p:cNvPr id="3" name="Content Placeholder 2">
            <a:extLst>
              <a:ext uri="{FF2B5EF4-FFF2-40B4-BE49-F238E27FC236}">
                <a16:creationId xmlns:a16="http://schemas.microsoft.com/office/drawing/2014/main" id="{0D6296B0-AEDB-446A-A0DF-5C966B58BCB1}"/>
              </a:ext>
            </a:extLst>
          </p:cNvPr>
          <p:cNvSpPr>
            <a:spLocks noGrp="1"/>
          </p:cNvSpPr>
          <p:nvPr>
            <p:ph idx="1"/>
          </p:nvPr>
        </p:nvSpPr>
        <p:spPr/>
        <p:txBody>
          <a:bodyPr>
            <a:normAutofit lnSpcReduction="10000"/>
          </a:bodyPr>
          <a:lstStyle/>
          <a:p>
            <a:pPr marL="457200" indent="-457200">
              <a:buFont typeface="+mj-lt"/>
              <a:buAutoNum type="arabicPeriod" startAt="6"/>
            </a:pPr>
            <a:r>
              <a:rPr lang="en-US" dirty="0"/>
              <a:t>Some funds are structured to achieve specific investment goals:</a:t>
            </a:r>
          </a:p>
          <a:p>
            <a:pPr marL="932688" lvl="2" indent="-457200"/>
            <a:r>
              <a:rPr lang="en-US" sz="1800" dirty="0"/>
              <a:t>Lifestyle funds with target dates to minimize liquidity risk through asset allocation</a:t>
            </a:r>
          </a:p>
          <a:p>
            <a:pPr marL="932688" lvl="2" indent="-457200"/>
            <a:r>
              <a:rPr lang="en-US" sz="1800" dirty="0"/>
              <a:t>Leveraged funds to increase return through using debt</a:t>
            </a:r>
          </a:p>
          <a:p>
            <a:pPr marL="932688" lvl="2" indent="-457200"/>
            <a:r>
              <a:rPr lang="en-US" sz="1800" dirty="0"/>
              <a:t>Inverse funds to increase return through active management with the expectation of a down market</a:t>
            </a:r>
          </a:p>
          <a:p>
            <a:pPr marL="457200" indent="-457200">
              <a:buFont typeface="+mj-lt"/>
              <a:buAutoNum type="arabicPeriod" startAt="7"/>
            </a:pPr>
            <a:r>
              <a:rPr lang="en-US" dirty="0"/>
              <a:t>Mutual fund costs may include:</a:t>
            </a:r>
          </a:p>
          <a:p>
            <a:pPr marL="932688" lvl="2" indent="-457200"/>
            <a:r>
              <a:rPr lang="en-US" sz="1800" dirty="0"/>
              <a:t>A sales charge when shares are purchased (front-end load)</a:t>
            </a:r>
          </a:p>
          <a:p>
            <a:pPr marL="932688" lvl="2" indent="-457200"/>
            <a:r>
              <a:rPr lang="en-US" sz="1800" dirty="0"/>
              <a:t>A sales charge when shares are sold (back-end load)</a:t>
            </a:r>
          </a:p>
          <a:p>
            <a:pPr marL="932688" lvl="2" indent="-457200"/>
            <a:r>
              <a:rPr lang="en-US" sz="1800" dirty="0"/>
              <a:t>A management fee while shares are owned</a:t>
            </a:r>
          </a:p>
          <a:p>
            <a:pPr marL="932688" lvl="2" indent="-457200"/>
            <a:r>
              <a:rPr lang="en-US" sz="1800" dirty="0"/>
              <a:t>A distribution fee while shares are owned</a:t>
            </a:r>
          </a:p>
          <a:p>
            <a:pPr marL="457200" indent="-457200">
              <a:buFont typeface="+mj-lt"/>
              <a:buAutoNum type="arabicPeriod" startAt="8"/>
            </a:pPr>
            <a:r>
              <a:rPr lang="en-US" dirty="0"/>
              <a:t>The management expense ratio is the total mutual fund cost expressed as a percentage of the funds invested.</a:t>
            </a:r>
          </a:p>
          <a:p>
            <a:pPr marL="457200" indent="-457200">
              <a:buFont typeface="+mj-lt"/>
              <a:buAutoNum type="arabicPeriod" startAt="7"/>
            </a:pPr>
            <a:endParaRPr lang="en-CA" sz="2400" dirty="0"/>
          </a:p>
        </p:txBody>
      </p:sp>
    </p:spTree>
    <p:extLst>
      <p:ext uri="{BB962C8B-B14F-4D97-AF65-F5344CB8AC3E}">
        <p14:creationId xmlns:p14="http://schemas.microsoft.com/office/powerpoint/2010/main" val="207610395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58BF6C-0C86-471A-BB39-2BD000E86709}"/>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14.4</a:t>
            </a:r>
            <a:r>
              <a:rPr lang="en-US" sz="4000" dirty="0"/>
              <a:t> Key Takeaways continued</a:t>
            </a:r>
            <a:endParaRPr lang="en-CA" sz="4000" dirty="0"/>
          </a:p>
        </p:txBody>
      </p:sp>
      <p:sp>
        <p:nvSpPr>
          <p:cNvPr id="3" name="Content Placeholder 2">
            <a:extLst>
              <a:ext uri="{FF2B5EF4-FFF2-40B4-BE49-F238E27FC236}">
                <a16:creationId xmlns:a16="http://schemas.microsoft.com/office/drawing/2014/main" id="{E2DAFFA4-824B-44C0-8173-8421B6D6CF0D}"/>
              </a:ext>
            </a:extLst>
          </p:cNvPr>
          <p:cNvSpPr>
            <a:spLocks noGrp="1"/>
          </p:cNvSpPr>
          <p:nvPr>
            <p:ph idx="1"/>
          </p:nvPr>
        </p:nvSpPr>
        <p:spPr/>
        <p:txBody>
          <a:bodyPr/>
          <a:lstStyle/>
          <a:p>
            <a:pPr marL="457200" indent="-457200">
              <a:buFont typeface="+mj-lt"/>
              <a:buAutoNum type="arabicPeriod" startAt="9"/>
            </a:pPr>
            <a:r>
              <a:rPr lang="en-US" dirty="0"/>
              <a:t>Fees vary by:</a:t>
            </a:r>
          </a:p>
          <a:p>
            <a:pPr marL="932688" lvl="2" indent="-457200"/>
            <a:r>
              <a:rPr lang="en-US" sz="1800" dirty="0"/>
              <a:t>Fund sponsor</a:t>
            </a:r>
          </a:p>
          <a:p>
            <a:pPr marL="932688" lvl="2" indent="-457200"/>
            <a:r>
              <a:rPr lang="en-US" sz="1800" dirty="0"/>
              <a:t>Fund strategy (active or passive)</a:t>
            </a:r>
          </a:p>
          <a:p>
            <a:pPr marL="932688" lvl="2" indent="-457200"/>
            <a:r>
              <a:rPr lang="en-US" sz="1800" dirty="0"/>
              <a:t>Fund sales (direct or through a broker)</a:t>
            </a:r>
          </a:p>
          <a:p>
            <a:pPr marL="457200" indent="-457200">
              <a:buFont typeface="+mj-lt"/>
              <a:buAutoNum type="arabicPeriod" startAt="10"/>
            </a:pPr>
            <a:r>
              <a:rPr lang="en-US" dirty="0"/>
              <a:t>Returns from a mutual fund include returns on the securities it owns, including:</a:t>
            </a:r>
          </a:p>
          <a:p>
            <a:pPr marL="932688" lvl="2" indent="-457200"/>
            <a:r>
              <a:rPr lang="en-CA" sz="1800" dirty="0"/>
              <a:t>Interest distributions</a:t>
            </a:r>
          </a:p>
          <a:p>
            <a:pPr marL="932688" lvl="2" indent="-457200"/>
            <a:r>
              <a:rPr lang="en-CA" sz="1800" dirty="0"/>
              <a:t>Dividend distributions</a:t>
            </a:r>
          </a:p>
          <a:p>
            <a:pPr marL="932688" lvl="2" indent="-457200"/>
            <a:r>
              <a:rPr lang="en-CA" sz="1800" dirty="0"/>
              <a:t>Capital gains distributions</a:t>
            </a:r>
          </a:p>
          <a:p>
            <a:pPr marL="457200" indent="-457200">
              <a:buFont typeface="+mj-lt"/>
              <a:buAutoNum type="arabicPeriod" startAt="11"/>
            </a:pPr>
            <a:r>
              <a:rPr lang="en-CA" dirty="0"/>
              <a:t>A fund prospectus details the fund’s investment holdings, historic returns, and costs. Mutual fund ratings in the financial media are another source of information.</a:t>
            </a:r>
          </a:p>
        </p:txBody>
      </p:sp>
    </p:spTree>
    <p:extLst>
      <p:ext uri="{BB962C8B-B14F-4D97-AF65-F5344CB8AC3E}">
        <p14:creationId xmlns:p14="http://schemas.microsoft.com/office/powerpoint/2010/main" val="138065134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1B39F-6093-49EC-82D8-7060290AC7C5}"/>
              </a:ext>
            </a:extLst>
          </p:cNvPr>
          <p:cNvSpPr>
            <a:spLocks noGrp="1"/>
          </p:cNvSpPr>
          <p:nvPr>
            <p:ph type="title"/>
          </p:nvPr>
        </p:nvSpPr>
        <p:spPr/>
        <p:txBody>
          <a:bodyPr/>
          <a:lstStyle/>
          <a:p>
            <a:pPr algn="ctr"/>
            <a:r>
              <a:rPr lang="en-US" dirty="0"/>
              <a:t>Career Planning</a:t>
            </a:r>
            <a:endParaRPr lang="en-CA" dirty="0"/>
          </a:p>
        </p:txBody>
      </p:sp>
      <p:sp>
        <p:nvSpPr>
          <p:cNvPr id="3" name="Text Placeholder 2">
            <a:extLst>
              <a:ext uri="{FF2B5EF4-FFF2-40B4-BE49-F238E27FC236}">
                <a16:creationId xmlns:a16="http://schemas.microsoft.com/office/drawing/2014/main" id="{56D102BC-AB35-4461-AF30-BB5171157912}"/>
              </a:ext>
            </a:extLst>
          </p:cNvPr>
          <p:cNvSpPr>
            <a:spLocks noGrp="1"/>
          </p:cNvSpPr>
          <p:nvPr>
            <p:ph type="body" idx="1"/>
          </p:nvPr>
        </p:nvSpPr>
        <p:spPr/>
        <p:txBody>
          <a:bodyPr/>
          <a:lstStyle/>
          <a:p>
            <a:r>
              <a:rPr lang="en-US" dirty="0"/>
              <a:t>Chapter 15</a:t>
            </a:r>
            <a:endParaRPr lang="en-CA" dirty="0"/>
          </a:p>
        </p:txBody>
      </p:sp>
    </p:spTree>
    <p:extLst>
      <p:ext uri="{BB962C8B-B14F-4D97-AF65-F5344CB8AC3E}">
        <p14:creationId xmlns:p14="http://schemas.microsoft.com/office/powerpoint/2010/main" val="138082318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D4A154-AD24-42C8-A366-7A5249EAEF9D}"/>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15.1</a:t>
            </a:r>
            <a:r>
              <a:rPr lang="en-US" sz="4000" dirty="0"/>
              <a:t> Choosing a Job</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9175F03E-42B4-4BA4-9B41-37E0C9B29128}"/>
              </a:ext>
            </a:extLst>
          </p:cNvPr>
          <p:cNvSpPr>
            <a:spLocks noGrp="1"/>
          </p:cNvSpPr>
          <p:nvPr>
            <p:ph idx="1"/>
          </p:nvPr>
        </p:nvSpPr>
        <p:spPr/>
        <p:txBody>
          <a:bodyPr>
            <a:normAutofit lnSpcReduction="10000"/>
          </a:bodyPr>
          <a:lstStyle/>
          <a:p>
            <a:pPr marL="457200" indent="-457200">
              <a:buFont typeface="+mj-lt"/>
              <a:buAutoNum type="arabicPeriod"/>
            </a:pPr>
            <a:r>
              <a:rPr lang="en-US" dirty="0"/>
              <a:t>Macroeconomic factors affect job markets, including:</a:t>
            </a:r>
          </a:p>
          <a:p>
            <a:pPr marL="932688" lvl="2" indent="-457200"/>
            <a:r>
              <a:rPr lang="en-US" sz="1800" dirty="0"/>
              <a:t>Economic cycles</a:t>
            </a:r>
          </a:p>
          <a:p>
            <a:pPr marL="932688" lvl="2" indent="-457200"/>
            <a:r>
              <a:rPr lang="en-US" sz="1800" dirty="0"/>
              <a:t>New technology or obsolescence</a:t>
            </a:r>
          </a:p>
          <a:p>
            <a:pPr marL="932688" lvl="2" indent="-457200"/>
            <a:r>
              <a:rPr lang="en-US" sz="1800" dirty="0"/>
              <a:t>Demographic changes</a:t>
            </a:r>
          </a:p>
          <a:p>
            <a:pPr marL="932688" lvl="2" indent="-457200"/>
            <a:r>
              <a:rPr lang="en-US" sz="1800" dirty="0"/>
              <a:t>Changes in the global economy</a:t>
            </a:r>
          </a:p>
          <a:p>
            <a:pPr marL="932688" lvl="2" indent="-457200"/>
            <a:r>
              <a:rPr lang="en-US" sz="1800" dirty="0"/>
              <a:t>Changes in consumer preferences</a:t>
            </a:r>
          </a:p>
          <a:p>
            <a:pPr marL="932688" lvl="2" indent="-457200"/>
            <a:r>
              <a:rPr lang="en-US" sz="1800" dirty="0"/>
              <a:t>Changes in law and regulations</a:t>
            </a:r>
          </a:p>
          <a:p>
            <a:pPr marL="457200" indent="-457200">
              <a:buFont typeface="+mj-lt"/>
              <a:buAutoNum type="arabicPeriod"/>
            </a:pPr>
            <a:r>
              <a:rPr lang="en-US" dirty="0"/>
              <a:t>Job markets are globally competitive.</a:t>
            </a:r>
          </a:p>
          <a:p>
            <a:pPr marL="457200" indent="-457200">
              <a:buFont typeface="+mj-lt"/>
              <a:buAutoNum type="arabicPeriod"/>
            </a:pPr>
            <a:r>
              <a:rPr lang="en-US" dirty="0"/>
              <a:t>Microeconomic factors influence job and career decisions, including:</a:t>
            </a:r>
          </a:p>
          <a:p>
            <a:pPr marL="932688" lvl="2" indent="-457200"/>
            <a:r>
              <a:rPr lang="en-US" sz="1800" dirty="0"/>
              <a:t>Abilities or aptitudes</a:t>
            </a:r>
          </a:p>
          <a:p>
            <a:pPr marL="932688" lvl="2" indent="-457200"/>
            <a:r>
              <a:rPr lang="en-US" sz="1800" dirty="0"/>
              <a:t>Skills and knowledge</a:t>
            </a:r>
          </a:p>
          <a:p>
            <a:pPr marL="932688" lvl="2" indent="-457200"/>
            <a:r>
              <a:rPr lang="en-US" sz="1800" dirty="0"/>
              <a:t>Lifestyle choices</a:t>
            </a:r>
          </a:p>
          <a:p>
            <a:pPr marL="932688" lvl="2" indent="-457200"/>
            <a:endParaRPr lang="en-US" dirty="0"/>
          </a:p>
          <a:p>
            <a:endParaRPr lang="en-US" dirty="0"/>
          </a:p>
          <a:p>
            <a:pPr marL="566928" lvl="3" indent="0">
              <a:buNone/>
            </a:pPr>
            <a:endParaRPr lang="en-CA" dirty="0"/>
          </a:p>
        </p:txBody>
      </p:sp>
    </p:spTree>
    <p:extLst>
      <p:ext uri="{BB962C8B-B14F-4D97-AF65-F5344CB8AC3E}">
        <p14:creationId xmlns:p14="http://schemas.microsoft.com/office/powerpoint/2010/main" val="65371898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0EA21-2AC2-465F-AF92-FF219F241C48}"/>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15.1</a:t>
            </a:r>
            <a:r>
              <a:rPr lang="en-US" sz="4000" dirty="0"/>
              <a:t> Key Takeaways continued</a:t>
            </a:r>
            <a:endParaRPr lang="en-CA" sz="4000" dirty="0"/>
          </a:p>
        </p:txBody>
      </p:sp>
      <p:sp>
        <p:nvSpPr>
          <p:cNvPr id="3" name="Content Placeholder 2">
            <a:extLst>
              <a:ext uri="{FF2B5EF4-FFF2-40B4-BE49-F238E27FC236}">
                <a16:creationId xmlns:a16="http://schemas.microsoft.com/office/drawing/2014/main" id="{5C6F926F-7413-4B89-AE73-8D08F4B0697A}"/>
              </a:ext>
            </a:extLst>
          </p:cNvPr>
          <p:cNvSpPr>
            <a:spLocks noGrp="1"/>
          </p:cNvSpPr>
          <p:nvPr>
            <p:ph idx="1"/>
          </p:nvPr>
        </p:nvSpPr>
        <p:spPr/>
        <p:txBody>
          <a:bodyPr/>
          <a:lstStyle/>
          <a:p>
            <a:pPr marL="457200" indent="-457200">
              <a:buFont typeface="+mj-lt"/>
              <a:buAutoNum type="arabicPeriod" startAt="4"/>
            </a:pPr>
            <a:r>
              <a:rPr lang="en-US" dirty="0"/>
              <a:t>Microeconomic factors and income needs change over a lifetime and typically correlate with age and stage of life.</a:t>
            </a:r>
          </a:p>
          <a:p>
            <a:pPr marL="457200" indent="-457200">
              <a:buFont typeface="+mj-lt"/>
              <a:buAutoNum type="arabicPeriod" startAt="4"/>
            </a:pPr>
            <a:r>
              <a:rPr lang="en-US" dirty="0"/>
              <a:t>Job and career choices should realistically reflect income needs.</a:t>
            </a:r>
            <a:endParaRPr lang="en-CA" dirty="0"/>
          </a:p>
        </p:txBody>
      </p:sp>
    </p:spTree>
    <p:extLst>
      <p:ext uri="{BB962C8B-B14F-4D97-AF65-F5344CB8AC3E}">
        <p14:creationId xmlns:p14="http://schemas.microsoft.com/office/powerpoint/2010/main" val="30092497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32DEF-8289-489A-83EB-17DA12B3A6A2}"/>
              </a:ext>
            </a:extLst>
          </p:cNvPr>
          <p:cNvSpPr>
            <a:spLocks noGrp="1"/>
          </p:cNvSpPr>
          <p:nvPr>
            <p:ph type="title"/>
          </p:nvPr>
        </p:nvSpPr>
        <p:spPr/>
        <p:txBody>
          <a:bodyPr>
            <a:normAutofit/>
          </a:bodyPr>
          <a:lstStyle/>
          <a:p>
            <a:pPr algn="ctr"/>
            <a:r>
              <a:rPr lang="en-CA" sz="4000" dirty="0">
                <a:solidFill>
                  <a:schemeClr val="accent2">
                    <a:lumMod val="60000"/>
                    <a:lumOff val="40000"/>
                  </a:schemeClr>
                </a:solidFill>
              </a:rPr>
              <a:t>2.1</a:t>
            </a:r>
            <a:r>
              <a:rPr lang="en-CA" sz="4000" dirty="0"/>
              <a:t> Income and Expenses</a:t>
            </a:r>
            <a:br>
              <a:rPr lang="en-CA" sz="4000" dirty="0"/>
            </a:br>
            <a:r>
              <a:rPr lang="en-CA" sz="4000" dirty="0"/>
              <a:t>Key Takeaways</a:t>
            </a:r>
          </a:p>
        </p:txBody>
      </p:sp>
      <p:sp>
        <p:nvSpPr>
          <p:cNvPr id="3" name="Content Placeholder 2">
            <a:extLst>
              <a:ext uri="{FF2B5EF4-FFF2-40B4-BE49-F238E27FC236}">
                <a16:creationId xmlns:a16="http://schemas.microsoft.com/office/drawing/2014/main" id="{6B10F9B0-CAF5-4B4A-8D2A-D08656757BCC}"/>
              </a:ext>
            </a:extLst>
          </p:cNvPr>
          <p:cNvSpPr>
            <a:spLocks noGrp="1"/>
          </p:cNvSpPr>
          <p:nvPr>
            <p:ph idx="1"/>
          </p:nvPr>
        </p:nvSpPr>
        <p:spPr/>
        <p:txBody>
          <a:bodyPr/>
          <a:lstStyle/>
          <a:p>
            <a:pPr marL="457200" indent="-457200">
              <a:buFont typeface="+mj-lt"/>
              <a:buAutoNum type="arabicPeriod"/>
            </a:pPr>
            <a:r>
              <a:rPr lang="en-CA" dirty="0"/>
              <a:t>It is important to understand the sources (income) and the uses (expenses) of funds, and the budget deficit or surplus that may result.</a:t>
            </a:r>
          </a:p>
          <a:p>
            <a:pPr marL="457200" indent="-457200">
              <a:buFont typeface="+mj-lt"/>
              <a:buAutoNum type="arabicPeriod"/>
            </a:pPr>
            <a:r>
              <a:rPr lang="en-CA" dirty="0"/>
              <a:t>Wages or salary is income from employment or self-employment; interest is earned by lending; a dividend is the income from owning corporate stock; a draw is income from a partnership.</a:t>
            </a:r>
          </a:p>
          <a:p>
            <a:pPr marL="457200" indent="-457200">
              <a:buFont typeface="+mj-lt"/>
              <a:buAutoNum type="arabicPeriod"/>
            </a:pPr>
            <a:r>
              <a:rPr lang="en-CA" dirty="0"/>
              <a:t>Deficits or surpluses need to be addressed. That means making decisions about what to do about them.</a:t>
            </a:r>
          </a:p>
          <a:p>
            <a:pPr marL="457200" indent="-457200">
              <a:buFont typeface="+mj-lt"/>
              <a:buAutoNum type="arabicPeriod"/>
            </a:pPr>
            <a:r>
              <a:rPr lang="en-CA" dirty="0"/>
              <a:t>Increasing income, reducing expenses, and borrowing are 3 ways to deal with budget deficits.</a:t>
            </a:r>
          </a:p>
          <a:p>
            <a:pPr marL="457200" indent="-457200">
              <a:buFont typeface="+mj-lt"/>
              <a:buAutoNum type="arabicPeriod"/>
            </a:pPr>
            <a:r>
              <a:rPr lang="en-CA" dirty="0"/>
              <a:t>Spending more, saving, and investing are 3 ways to deal with budget surpluses.</a:t>
            </a:r>
          </a:p>
          <a:p>
            <a:pPr marL="457200" indent="-457200">
              <a:buFont typeface="+mj-lt"/>
              <a:buAutoNum type="arabicPeriod"/>
            </a:pPr>
            <a:r>
              <a:rPr lang="en-CA" dirty="0"/>
              <a:t>Opportunity costs and sunk costs are hidden expenses that affects financial decision-making.</a:t>
            </a:r>
          </a:p>
          <a:p>
            <a:pPr marL="457200" indent="-457200">
              <a:buFont typeface="+mj-lt"/>
              <a:buAutoNum type="arabicPeriod"/>
            </a:pPr>
            <a:endParaRPr lang="en-CA" dirty="0"/>
          </a:p>
        </p:txBody>
      </p:sp>
    </p:spTree>
    <p:extLst>
      <p:ext uri="{BB962C8B-B14F-4D97-AF65-F5344CB8AC3E}">
        <p14:creationId xmlns:p14="http://schemas.microsoft.com/office/powerpoint/2010/main" val="142873328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C4CAF6-F7A5-437F-A455-1253016D66CF}"/>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15.2</a:t>
            </a:r>
            <a:r>
              <a:rPr lang="en-US" sz="4000" dirty="0"/>
              <a:t> Finding a Job</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71542E1D-EF33-4A12-B610-FDDC9F54D3E5}"/>
              </a:ext>
            </a:extLst>
          </p:cNvPr>
          <p:cNvSpPr>
            <a:spLocks noGrp="1"/>
          </p:cNvSpPr>
          <p:nvPr>
            <p:ph idx="1"/>
          </p:nvPr>
        </p:nvSpPr>
        <p:spPr/>
        <p:txBody>
          <a:bodyPr/>
          <a:lstStyle/>
          <a:p>
            <a:pPr marL="457200" indent="-457200">
              <a:buFont typeface="+mj-lt"/>
              <a:buAutoNum type="arabicPeriod"/>
            </a:pPr>
            <a:r>
              <a:rPr lang="en-US" dirty="0"/>
              <a:t>Venues for finding a job include:</a:t>
            </a:r>
          </a:p>
          <a:p>
            <a:pPr marL="932688" lvl="2" indent="-457200"/>
            <a:r>
              <a:rPr lang="en-US" sz="1800" dirty="0"/>
              <a:t>Trade magazines</a:t>
            </a:r>
          </a:p>
          <a:p>
            <a:pPr marL="932688" lvl="2" indent="-457200"/>
            <a:r>
              <a:rPr lang="en-US" sz="1800" dirty="0"/>
              <a:t>Professional organizations or their journals</a:t>
            </a:r>
          </a:p>
          <a:p>
            <a:pPr marL="932688" lvl="2" indent="-457200"/>
            <a:r>
              <a:rPr lang="en-US" sz="1800" dirty="0"/>
              <a:t>Career fairs</a:t>
            </a:r>
          </a:p>
          <a:p>
            <a:pPr marL="932688" lvl="2" indent="-457200"/>
            <a:r>
              <a:rPr lang="en-US" sz="1800" dirty="0"/>
              <a:t>Employment agencies or headhunters</a:t>
            </a:r>
          </a:p>
          <a:p>
            <a:pPr marL="932688" lvl="2" indent="-457200"/>
            <a:r>
              <a:rPr lang="en-US" sz="1800" dirty="0"/>
              <a:t>Employment websites</a:t>
            </a:r>
          </a:p>
          <a:p>
            <a:pPr marL="932688" lvl="2" indent="-457200"/>
            <a:r>
              <a:rPr lang="en-US" sz="1800" dirty="0"/>
              <a:t>Company websites</a:t>
            </a:r>
          </a:p>
          <a:p>
            <a:pPr marL="932688" lvl="2" indent="-457200"/>
            <a:r>
              <a:rPr lang="en-US" sz="1800" dirty="0"/>
              <a:t>Government websites</a:t>
            </a:r>
          </a:p>
          <a:p>
            <a:pPr marL="932688" lvl="2" indent="-457200"/>
            <a:r>
              <a:rPr lang="en-US" sz="1800" dirty="0"/>
              <a:t>Your university career development office</a:t>
            </a:r>
          </a:p>
          <a:p>
            <a:pPr marL="457200" indent="-457200">
              <a:buFont typeface="+mj-lt"/>
              <a:buAutoNum type="arabicPeriod"/>
            </a:pPr>
            <a:r>
              <a:rPr lang="en-US" dirty="0"/>
              <a:t>Networking is a valuable way to expand your job search.</a:t>
            </a:r>
          </a:p>
          <a:p>
            <a:pPr marL="0" indent="0">
              <a:buNone/>
            </a:pPr>
            <a:endParaRPr lang="en-CA" dirty="0"/>
          </a:p>
        </p:txBody>
      </p:sp>
    </p:spTree>
    <p:extLst>
      <p:ext uri="{BB962C8B-B14F-4D97-AF65-F5344CB8AC3E}">
        <p14:creationId xmlns:p14="http://schemas.microsoft.com/office/powerpoint/2010/main" val="1088986976"/>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4B4723-3DC6-458B-A0B5-581725DCDE6A}"/>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15.2</a:t>
            </a:r>
            <a:r>
              <a:rPr lang="en-US" sz="4000" dirty="0"/>
              <a:t> Key Takeaways continued</a:t>
            </a:r>
            <a:endParaRPr lang="en-CA" sz="4000" dirty="0"/>
          </a:p>
        </p:txBody>
      </p:sp>
      <p:sp>
        <p:nvSpPr>
          <p:cNvPr id="3" name="Content Placeholder 2">
            <a:extLst>
              <a:ext uri="{FF2B5EF4-FFF2-40B4-BE49-F238E27FC236}">
                <a16:creationId xmlns:a16="http://schemas.microsoft.com/office/drawing/2014/main" id="{6BBA712D-7095-457A-A716-FF887264EBFC}"/>
              </a:ext>
            </a:extLst>
          </p:cNvPr>
          <p:cNvSpPr>
            <a:spLocks noGrp="1"/>
          </p:cNvSpPr>
          <p:nvPr>
            <p:ph idx="1"/>
          </p:nvPr>
        </p:nvSpPr>
        <p:spPr/>
        <p:txBody>
          <a:bodyPr/>
          <a:lstStyle/>
          <a:p>
            <a:pPr marL="457200" indent="-457200">
              <a:buFont typeface="+mj-lt"/>
              <a:buAutoNum type="arabicPeriod" startAt="3"/>
            </a:pPr>
            <a:r>
              <a:rPr lang="en-US" dirty="0"/>
              <a:t>Selling your </a:t>
            </a:r>
            <a:r>
              <a:rPr lang="en-US" dirty="0" err="1"/>
              <a:t>labour</a:t>
            </a:r>
            <a:r>
              <a:rPr lang="en-US" dirty="0"/>
              <a:t> to a prospective employer usually involves sending a cover letter and resume, filling out an application form, and/or having an interview.</a:t>
            </a:r>
          </a:p>
          <a:p>
            <a:pPr marL="932688" lvl="2" indent="-457200"/>
            <a:r>
              <a:rPr lang="en-US" sz="1800" dirty="0"/>
              <a:t>The cover letter should motivate an employer to read your resume.</a:t>
            </a:r>
          </a:p>
          <a:p>
            <a:pPr marL="932688" lvl="2" indent="-457200"/>
            <a:r>
              <a:rPr lang="en-US" sz="1800" dirty="0"/>
              <a:t>The resume should motivate the employer to offer you an interview.</a:t>
            </a:r>
          </a:p>
          <a:p>
            <a:pPr marL="932688" lvl="2" indent="-457200"/>
            <a:r>
              <a:rPr lang="en-US" sz="1800" dirty="0"/>
              <a:t>The interview should convince the employer to offer you a job.</a:t>
            </a:r>
          </a:p>
          <a:p>
            <a:pPr marL="457200" indent="-457200">
              <a:buFont typeface="+mj-lt"/>
              <a:buAutoNum type="arabicPeriod" startAt="4"/>
            </a:pPr>
            <a:r>
              <a:rPr lang="en-US" dirty="0"/>
              <a:t>A job offer includes information on the job, compensation (including benefits),  and opportunities for advancement.</a:t>
            </a:r>
          </a:p>
          <a:p>
            <a:pPr marL="457200" indent="-457200">
              <a:buFont typeface="+mj-lt"/>
              <a:buAutoNum type="arabicPeriod" startAt="4"/>
            </a:pPr>
            <a:r>
              <a:rPr lang="en-US" dirty="0"/>
              <a:t>Accepting a job offer may involve:</a:t>
            </a:r>
          </a:p>
          <a:p>
            <a:pPr marL="932688" lvl="2" indent="-457200"/>
            <a:r>
              <a:rPr lang="en-US" sz="1800" dirty="0"/>
              <a:t>Evaluating the offer in relation to your needs</a:t>
            </a:r>
          </a:p>
          <a:p>
            <a:pPr marL="932688" lvl="2" indent="-457200"/>
            <a:r>
              <a:rPr lang="en-US" sz="1800" dirty="0"/>
              <a:t>Examining a contract</a:t>
            </a:r>
          </a:p>
          <a:p>
            <a:pPr marL="932688" lvl="2" indent="-457200"/>
            <a:r>
              <a:rPr lang="en-US" sz="1800" dirty="0"/>
              <a:t>Negotiating compensation</a:t>
            </a:r>
            <a:endParaRPr lang="en-CA" sz="1800" dirty="0"/>
          </a:p>
        </p:txBody>
      </p:sp>
    </p:spTree>
    <p:extLst>
      <p:ext uri="{BB962C8B-B14F-4D97-AF65-F5344CB8AC3E}">
        <p14:creationId xmlns:p14="http://schemas.microsoft.com/office/powerpoint/2010/main" val="278599784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B30B1-E2B6-47A7-AB8A-0F051C41F049}"/>
              </a:ext>
            </a:extLst>
          </p:cNvPr>
          <p:cNvSpPr>
            <a:spLocks noGrp="1"/>
          </p:cNvSpPr>
          <p:nvPr>
            <p:ph type="title"/>
          </p:nvPr>
        </p:nvSpPr>
        <p:spPr/>
        <p:txBody>
          <a:bodyPr>
            <a:normAutofit/>
          </a:bodyPr>
          <a:lstStyle/>
          <a:p>
            <a:pPr algn="ctr"/>
            <a:r>
              <a:rPr lang="en-US" sz="4000" dirty="0">
                <a:solidFill>
                  <a:schemeClr val="accent2">
                    <a:lumMod val="60000"/>
                    <a:lumOff val="40000"/>
                  </a:schemeClr>
                </a:solidFill>
              </a:rPr>
              <a:t>15.3</a:t>
            </a:r>
            <a:r>
              <a:rPr lang="en-US" sz="4000" dirty="0"/>
              <a:t> Leaving a Job</a:t>
            </a:r>
            <a:br>
              <a:rPr lang="en-US" sz="4000" dirty="0"/>
            </a:br>
            <a:r>
              <a:rPr lang="en-US" sz="4000" dirty="0"/>
              <a:t>Key Takeaways</a:t>
            </a:r>
            <a:endParaRPr lang="en-CA" sz="4000" dirty="0"/>
          </a:p>
        </p:txBody>
      </p:sp>
      <p:sp>
        <p:nvSpPr>
          <p:cNvPr id="3" name="Content Placeholder 2">
            <a:extLst>
              <a:ext uri="{FF2B5EF4-FFF2-40B4-BE49-F238E27FC236}">
                <a16:creationId xmlns:a16="http://schemas.microsoft.com/office/drawing/2014/main" id="{A90BE1F9-7487-4147-9E63-150FB35990CA}"/>
              </a:ext>
            </a:extLst>
          </p:cNvPr>
          <p:cNvSpPr>
            <a:spLocks noGrp="1"/>
          </p:cNvSpPr>
          <p:nvPr>
            <p:ph idx="1"/>
          </p:nvPr>
        </p:nvSpPr>
        <p:spPr/>
        <p:txBody>
          <a:bodyPr/>
          <a:lstStyle/>
          <a:p>
            <a:pPr marL="457200" indent="-457200">
              <a:buFont typeface="+mj-lt"/>
              <a:buAutoNum type="arabicPeriod"/>
            </a:pPr>
            <a:r>
              <a:rPr lang="en-US" dirty="0"/>
              <a:t>You can expect to leave a job at least once in your career.</a:t>
            </a:r>
          </a:p>
          <a:p>
            <a:pPr marL="457200" indent="-457200">
              <a:buFont typeface="+mj-lt"/>
              <a:buAutoNum type="arabicPeriod"/>
            </a:pPr>
            <a:r>
              <a:rPr lang="en-US" dirty="0"/>
              <a:t>You can leave a job voluntarily or involuntarily.</a:t>
            </a:r>
          </a:p>
          <a:p>
            <a:pPr marL="457200" indent="-457200">
              <a:buFont typeface="+mj-lt"/>
              <a:buAutoNum type="arabicPeriod"/>
            </a:pPr>
            <a:r>
              <a:rPr lang="en-US" dirty="0"/>
              <a:t>You may leave voluntarily to change jobs or to leave employment, temporarily or permanently.</a:t>
            </a:r>
          </a:p>
          <a:p>
            <a:pPr marL="457200" indent="-457200">
              <a:buFont typeface="+mj-lt"/>
              <a:buAutoNum type="arabicPeriod"/>
            </a:pPr>
            <a:r>
              <a:rPr lang="en-US" dirty="0"/>
              <a:t>You may leave a job involuntarily through layoff, disabling accident, or firing.</a:t>
            </a:r>
          </a:p>
          <a:p>
            <a:pPr marL="457200" indent="-457200">
              <a:buFont typeface="+mj-lt"/>
              <a:buAutoNum type="arabicPeriod"/>
            </a:pPr>
            <a:r>
              <a:rPr lang="en-US" dirty="0"/>
              <a:t>Leaving a job involuntarily means a sudden loss of income.</a:t>
            </a:r>
          </a:p>
          <a:p>
            <a:pPr marL="457200" indent="-457200">
              <a:buFont typeface="+mj-lt"/>
              <a:buAutoNum type="arabicPeriod"/>
            </a:pPr>
            <a:r>
              <a:rPr lang="en-US" dirty="0"/>
              <a:t>Involuntary job loss be compensated with severance pay and/or employment insurance.</a:t>
            </a:r>
          </a:p>
          <a:p>
            <a:pPr marL="457200" indent="-457200">
              <a:buFont typeface="+mj-lt"/>
              <a:buAutoNum type="arabicPeriod"/>
            </a:pPr>
            <a:r>
              <a:rPr lang="en-US" dirty="0"/>
              <a:t>Federal, provincial and local laws address employment issues including hiring, working conditions, compensation, and dismissal. These laws exist to protect workers.</a:t>
            </a:r>
            <a:endParaRPr lang="en-CA" dirty="0"/>
          </a:p>
        </p:txBody>
      </p:sp>
    </p:spTree>
    <p:extLst>
      <p:ext uri="{BB962C8B-B14F-4D97-AF65-F5344CB8AC3E}">
        <p14:creationId xmlns:p14="http://schemas.microsoft.com/office/powerpoint/2010/main" val="1470156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50091-4305-444F-B395-55A68EC67832}"/>
              </a:ext>
            </a:extLst>
          </p:cNvPr>
          <p:cNvSpPr>
            <a:spLocks noGrp="1"/>
          </p:cNvSpPr>
          <p:nvPr>
            <p:ph type="title"/>
          </p:nvPr>
        </p:nvSpPr>
        <p:spPr/>
        <p:txBody>
          <a:bodyPr>
            <a:normAutofit/>
          </a:bodyPr>
          <a:lstStyle/>
          <a:p>
            <a:pPr algn="ctr"/>
            <a:r>
              <a:rPr lang="en-CA" sz="4000" dirty="0">
                <a:solidFill>
                  <a:schemeClr val="accent2">
                    <a:lumMod val="60000"/>
                    <a:lumOff val="40000"/>
                  </a:schemeClr>
                </a:solidFill>
              </a:rPr>
              <a:t>2.2</a:t>
            </a:r>
            <a:r>
              <a:rPr lang="en-CA" sz="4000" dirty="0"/>
              <a:t> Assets</a:t>
            </a:r>
            <a:br>
              <a:rPr lang="en-CA" sz="4000" dirty="0"/>
            </a:br>
            <a:r>
              <a:rPr lang="en-CA" sz="4000" dirty="0"/>
              <a:t>Key Takeaways</a:t>
            </a:r>
          </a:p>
        </p:txBody>
      </p:sp>
      <p:sp>
        <p:nvSpPr>
          <p:cNvPr id="3" name="Content Placeholder 2">
            <a:extLst>
              <a:ext uri="{FF2B5EF4-FFF2-40B4-BE49-F238E27FC236}">
                <a16:creationId xmlns:a16="http://schemas.microsoft.com/office/drawing/2014/main" id="{1F444722-74F7-40A3-B593-C071827D0B51}"/>
              </a:ext>
            </a:extLst>
          </p:cNvPr>
          <p:cNvSpPr>
            <a:spLocks noGrp="1"/>
          </p:cNvSpPr>
          <p:nvPr>
            <p:ph idx="1"/>
          </p:nvPr>
        </p:nvSpPr>
        <p:spPr/>
        <p:txBody>
          <a:bodyPr/>
          <a:lstStyle/>
          <a:p>
            <a:pPr marL="457200" indent="-457200">
              <a:buFont typeface="+mj-lt"/>
              <a:buAutoNum type="arabicPeriod"/>
            </a:pPr>
            <a:r>
              <a:rPr lang="en-CA" dirty="0"/>
              <a:t>Assets are items with economic value that can be converted to cash. Surplus cash (excess liquidity) can be used to buy an asset and store wealth until the asset is resold.</a:t>
            </a:r>
          </a:p>
          <a:p>
            <a:pPr marL="457200" indent="-457200">
              <a:buFont typeface="+mj-lt"/>
              <a:buAutoNum type="arabicPeriod"/>
            </a:pPr>
            <a:r>
              <a:rPr lang="en-CA" dirty="0"/>
              <a:t>An asset can create income, reduce expenses, and store wealth.</a:t>
            </a:r>
          </a:p>
          <a:p>
            <a:pPr marL="457200" indent="-457200">
              <a:buFont typeface="+mj-lt"/>
              <a:buAutoNum type="arabicPeriod"/>
            </a:pPr>
            <a:r>
              <a:rPr lang="en-CA" dirty="0"/>
              <a:t>To have value as an investment, an asset must either store wealth, create income, or reduce expenses.</a:t>
            </a:r>
          </a:p>
          <a:p>
            <a:pPr marL="457200" indent="-457200">
              <a:buFont typeface="+mj-lt"/>
              <a:buAutoNum type="arabicPeriod"/>
            </a:pPr>
            <a:r>
              <a:rPr lang="en-CA" dirty="0"/>
              <a:t>Investing in assets or selling capital can be more profitable than selling </a:t>
            </a:r>
            <a:r>
              <a:rPr lang="en-CA" dirty="0" err="1"/>
              <a:t>l;abour</a:t>
            </a:r>
            <a:r>
              <a:rPr lang="en-CA" dirty="0"/>
              <a:t>.</a:t>
            </a:r>
          </a:p>
          <a:p>
            <a:pPr marL="457200" indent="-457200">
              <a:buFont typeface="+mj-lt"/>
              <a:buAutoNum type="arabicPeriod"/>
            </a:pPr>
            <a:r>
              <a:rPr lang="en-CA" dirty="0"/>
              <a:t>Selling an asset can result in a capital gain or capital loss.</a:t>
            </a:r>
          </a:p>
          <a:p>
            <a:pPr marL="457200" indent="-457200">
              <a:buFont typeface="+mj-lt"/>
              <a:buAutoNum type="arabicPeriod"/>
            </a:pPr>
            <a:r>
              <a:rPr lang="en-CA" dirty="0"/>
              <a:t>Selling capital means trading in the capital markets, which is seller’s market. This requires a budget surplus, or an excess of income over expenses.</a:t>
            </a:r>
          </a:p>
          <a:p>
            <a:pPr marL="457200" indent="-457200">
              <a:buFont typeface="+mj-lt"/>
              <a:buAutoNum type="arabicPeriod"/>
            </a:pPr>
            <a:endParaRPr lang="en-CA" dirty="0"/>
          </a:p>
          <a:p>
            <a:pPr marL="457200" indent="-457200">
              <a:buFont typeface="+mj-lt"/>
              <a:buAutoNum type="arabicPeriod"/>
            </a:pPr>
            <a:endParaRPr lang="en-CA" dirty="0"/>
          </a:p>
        </p:txBody>
      </p:sp>
    </p:spTree>
    <p:extLst>
      <p:ext uri="{BB962C8B-B14F-4D97-AF65-F5344CB8AC3E}">
        <p14:creationId xmlns:p14="http://schemas.microsoft.com/office/powerpoint/2010/main" val="2113814341"/>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702</TotalTime>
  <Words>6269</Words>
  <Application>Microsoft Office PowerPoint</Application>
  <PresentationFormat>Widescreen</PresentationFormat>
  <Paragraphs>556</Paragraphs>
  <Slides>82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82</vt:i4>
      </vt:variant>
    </vt:vector>
  </HeadingPairs>
  <TitlesOfParts>
    <vt:vector size="86" baseType="lpstr">
      <vt:lpstr>Arial</vt:lpstr>
      <vt:lpstr>Calibri</vt:lpstr>
      <vt:lpstr>Calibri Light</vt:lpstr>
      <vt:lpstr>Retrospect</vt:lpstr>
      <vt:lpstr>Financial Empowerment</vt:lpstr>
      <vt:lpstr>Personal Finance Planning</vt:lpstr>
      <vt:lpstr>1.1 Micro Factors that Affect Financial Thinking  Key Takeaways</vt:lpstr>
      <vt:lpstr>1.2 Macro Factors that Affect Financial Thinking Key Takeaways</vt:lpstr>
      <vt:lpstr>1.3 The Planning Process Key Takeaways</vt:lpstr>
      <vt:lpstr>1.4 Financial Planning Professionals Key Takeaways</vt:lpstr>
      <vt:lpstr>Basic Ideas of Finance</vt:lpstr>
      <vt:lpstr>2.1 Income and Expenses Key Takeaways</vt:lpstr>
      <vt:lpstr>2.2 Assets Key Takeaways</vt:lpstr>
      <vt:lpstr>2.3 Debt and Equity Key Takeaways</vt:lpstr>
      <vt:lpstr>2.4 Income and Risk Key Takeaways</vt:lpstr>
      <vt:lpstr>Financial Statements</vt:lpstr>
      <vt:lpstr>3.1 Accounting and Financial Statements Key Takeaways</vt:lpstr>
      <vt:lpstr>3.2 Comparing &amp; Analyzing Financial Statements Key Takeaways</vt:lpstr>
      <vt:lpstr>3.3 Accounting Software: An Overview Key Takeaways</vt:lpstr>
      <vt:lpstr>Evaluating Choices: Time, Risk, and Value</vt:lpstr>
      <vt:lpstr>4.1 The Time Value of Money Key Takeaways</vt:lpstr>
      <vt:lpstr>4.2 Calculating the Relationship of Time and Value Key Takeaways</vt:lpstr>
      <vt:lpstr>4.3 Valuing a Series of Cash Flows Key Takeaways</vt:lpstr>
      <vt:lpstr>4.3 Key Takeaways continued</vt:lpstr>
      <vt:lpstr>4.4 Using Financial Statements to Evaluate Financial Choices Key Takeaways</vt:lpstr>
      <vt:lpstr>Financial Plans: Budgets</vt:lpstr>
      <vt:lpstr>5.1 The Budget Process Key Takeaways</vt:lpstr>
      <vt:lpstr>5.2 Creating the Comprehensive Budget Key Takeaways</vt:lpstr>
      <vt:lpstr>5.2 Key Takeaways continued</vt:lpstr>
      <vt:lpstr>5.3 The Cash Budget and Other Specialized Budgets Key Takeaways</vt:lpstr>
      <vt:lpstr>5.4 Budget Variances Key Takeaways</vt:lpstr>
      <vt:lpstr>5.5 Budgets, Financial Statements &amp; Financial Decisions Key Takeaways</vt:lpstr>
      <vt:lpstr>Taxes and Tax Planning</vt:lpstr>
      <vt:lpstr>6.1 Sources of Taxation and Kinds of Taxes Key Takeaways</vt:lpstr>
      <vt:lpstr>6.2 The Canadian Federal Income Tax Process Key Takeaways</vt:lpstr>
      <vt:lpstr>6.3 Record Keeping, Preparation, and Filing Key Takeaways</vt:lpstr>
      <vt:lpstr>6.4 Taxes and Financial Planning Key Takeaways</vt:lpstr>
      <vt:lpstr>Financial Management</vt:lpstr>
      <vt:lpstr>7.1 Your Own Money: Cash Key Takeaways</vt:lpstr>
      <vt:lpstr>7.2 Your Own Money: Savings Key Takeaways</vt:lpstr>
      <vt:lpstr>7.3 Other People’s Money: Credit Key Takeaways</vt:lpstr>
      <vt:lpstr>7.4 Other People’s Money: An Introduction to Debt Key Takeaways</vt:lpstr>
      <vt:lpstr>Consumer Strategies</vt:lpstr>
      <vt:lpstr>8.1 Consumer Purchases Key Takeaways</vt:lpstr>
      <vt:lpstr>8.2 A Major Purchase: Buying a Car Key Takeaways</vt:lpstr>
      <vt:lpstr>Buying a Home</vt:lpstr>
      <vt:lpstr>9.1 Identifying the Product and the Market Key Takeaways</vt:lpstr>
      <vt:lpstr>9.1 Key Takeaways continued</vt:lpstr>
      <vt:lpstr>9.2 Identify Financing Key Takeaways</vt:lpstr>
      <vt:lpstr>9.3 Purchasing and Owning Your Home Key Takeaways</vt:lpstr>
      <vt:lpstr>Personal Risk Management:  Insurance</vt:lpstr>
      <vt:lpstr>10.1 Insuring Your Property Key Takeaways</vt:lpstr>
      <vt:lpstr>10.1 Key Takeaways continued</vt:lpstr>
      <vt:lpstr>10.2 Insuring Your Health and Income Key Takeaways</vt:lpstr>
      <vt:lpstr>Personal Risk Management:  Retirement &amp; Estate Planning</vt:lpstr>
      <vt:lpstr>11.1 Retirement Planning: Projecting Needs Key Takeaways</vt:lpstr>
      <vt:lpstr>11.2 Retirement Planning: Ways to Save Key Takeaways</vt:lpstr>
      <vt:lpstr>11.3 Estate Planning Key Takeaways</vt:lpstr>
      <vt:lpstr>Investing</vt:lpstr>
      <vt:lpstr>12.1 Investments and Markets: A Brief Overview Key Takeaways</vt:lpstr>
      <vt:lpstr>12.1 Key Takeaways continued</vt:lpstr>
      <vt:lpstr>12.2 Investment Planning Key Takeaways</vt:lpstr>
      <vt:lpstr>12.2 Takeaways continued</vt:lpstr>
      <vt:lpstr>12.3 Measuring Return and Risk Key Takeaways</vt:lpstr>
      <vt:lpstr>12.3 Key Takeaways continued</vt:lpstr>
      <vt:lpstr>12.4 Diversification: Return with Less Risk Key Takeaways</vt:lpstr>
      <vt:lpstr>Owning Stocks</vt:lpstr>
      <vt:lpstr>13.1 Stocks and Stock Markets Key Takeaways</vt:lpstr>
      <vt:lpstr>13.2 Stock Value Key Takeaways</vt:lpstr>
      <vt:lpstr>13.3 Common Measures of Value Key Takeaways</vt:lpstr>
      <vt:lpstr>13.4 Equity Strategies Key Takeaways</vt:lpstr>
      <vt:lpstr>Owning Bonds &amp; Investing in Mutual Funds</vt:lpstr>
      <vt:lpstr>14.1 Bonds and Bond Markets Key Takeaways</vt:lpstr>
      <vt:lpstr>14.1 Key Takeaways continued</vt:lpstr>
      <vt:lpstr>14.2 Bond Value Key Takeaways</vt:lpstr>
      <vt:lpstr>14.2 Key Takeaways continued</vt:lpstr>
      <vt:lpstr>14.3 Bond Strategies Key Takeaways</vt:lpstr>
      <vt:lpstr>14.4 Mutual Funds Key Takeaways</vt:lpstr>
      <vt:lpstr>14.4 Key Takeaways continued</vt:lpstr>
      <vt:lpstr>14.4 Key Takeaways continued</vt:lpstr>
      <vt:lpstr>Career Planning</vt:lpstr>
      <vt:lpstr>15.1 Choosing a Job Key Takeaways</vt:lpstr>
      <vt:lpstr>15.1 Key Takeaways continued</vt:lpstr>
      <vt:lpstr>15.2 Finding a Job Key Takeaways</vt:lpstr>
      <vt:lpstr>15.2 Key Takeaways continued</vt:lpstr>
      <vt:lpstr>15.3 Leaving a Job Key Takeaways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Financial Empowerment</dc:title>
  <dc:creator>Marion Gariepy</dc:creator>
  <cp:lastModifiedBy>Josie Gray</cp:lastModifiedBy>
  <cp:revision>117</cp:revision>
  <dcterms:created xsi:type="dcterms:W3CDTF">2019-07-19T20:02:32Z</dcterms:created>
  <dcterms:modified xsi:type="dcterms:W3CDTF">2019-07-29T18:21:30Z</dcterms:modified>
</cp:coreProperties>
</file>