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handoutMasterIdLst>
    <p:handoutMasterId r:id="rId19"/>
  </p:handoutMasterIdLst>
  <p:sldIdLst>
    <p:sldId id="257" r:id="rId2"/>
    <p:sldId id="260" r:id="rId3"/>
    <p:sldId id="357" r:id="rId4"/>
    <p:sldId id="347" r:id="rId5"/>
    <p:sldId id="359" r:id="rId6"/>
    <p:sldId id="358" r:id="rId7"/>
    <p:sldId id="346" r:id="rId8"/>
    <p:sldId id="350" r:id="rId9"/>
    <p:sldId id="348" r:id="rId10"/>
    <p:sldId id="352" r:id="rId11"/>
    <p:sldId id="349" r:id="rId12"/>
    <p:sldId id="353" r:id="rId13"/>
    <p:sldId id="354" r:id="rId14"/>
    <p:sldId id="356" r:id="rId15"/>
    <p:sldId id="355" r:id="rId16"/>
    <p:sldId id="26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6" clrIdx="0"/>
  <p:cmAuthor id="1" name="Bettina Schneider" initials="B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B34"/>
    <a:srgbClr val="0A3E28"/>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76B2D7-642D-411B-B7CF-85ECCBA0C9CD}" v="10" dt="2019-10-09T05:27:52.751"/>
    <p1510:client id="{3F681FE0-2B93-457D-B1D4-9C5EC569A833}" v="14" dt="2019-09-17T19:25:55.625"/>
    <p1510:client id="{4BFF760A-BF35-4179-AEC0-EFF2706413AD}" v="77" dt="2019-10-11T16:34:22.013"/>
    <p1510:client id="{53667024-1802-49FC-A960-F539C853C041}" v="10" dt="2019-09-17T17:43:01.283"/>
    <p1510:client id="{AFBA47AE-9721-49C3-8E62-CB252FC7A6AD}" v="5" dt="2019-10-16T15:12:36.1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80" d="100"/>
          <a:sy n="80" d="100"/>
        </p:scale>
        <p:origin x="-9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53667024-1802-49FC-A960-F539C853C041}"/>
    <pc:docChg chg="modSld">
      <pc:chgData name="" userId="" providerId="" clId="Web-{53667024-1802-49FC-A960-F539C853C041}" dt="2019-09-17T17:43:01.283" v="8" actId="20577"/>
      <pc:docMkLst>
        <pc:docMk/>
      </pc:docMkLst>
      <pc:sldChg chg="modSp">
        <pc:chgData name="" userId="" providerId="" clId="Web-{53667024-1802-49FC-A960-F539C853C041}" dt="2019-09-17T17:41:40.907" v="1" actId="20577"/>
        <pc:sldMkLst>
          <pc:docMk/>
          <pc:sldMk cId="0" sldId="347"/>
        </pc:sldMkLst>
        <pc:spChg chg="mod">
          <ac:chgData name="" userId="" providerId="" clId="Web-{53667024-1802-49FC-A960-F539C853C041}" dt="2019-09-17T17:41:40.907" v="1" actId="20577"/>
          <ac:spMkLst>
            <pc:docMk/>
            <pc:sldMk cId="0" sldId="347"/>
            <ac:spMk id="5" creationId="{00000000-0000-0000-0000-000000000000}"/>
          </ac:spMkLst>
        </pc:spChg>
        <pc:spChg chg="mod">
          <ac:chgData name="" userId="" providerId="" clId="Web-{53667024-1802-49FC-A960-F539C853C041}" dt="2019-09-17T17:41:13.079" v="0" actId="20577"/>
          <ac:spMkLst>
            <pc:docMk/>
            <pc:sldMk cId="0" sldId="347"/>
            <ac:spMk id="6" creationId="{00000000-0000-0000-0000-000000000000}"/>
          </ac:spMkLst>
        </pc:spChg>
      </pc:sldChg>
      <pc:sldChg chg="modSp">
        <pc:chgData name="" userId="" providerId="" clId="Web-{53667024-1802-49FC-A960-F539C853C041}" dt="2019-09-17T17:43:01.267" v="7" actId="20577"/>
        <pc:sldMkLst>
          <pc:docMk/>
          <pc:sldMk cId="0" sldId="356"/>
        </pc:sldMkLst>
        <pc:spChg chg="mod">
          <ac:chgData name="" userId="" providerId="" clId="Web-{53667024-1802-49FC-A960-F539C853C041}" dt="2019-09-17T17:43:01.267" v="7" actId="20577"/>
          <ac:spMkLst>
            <pc:docMk/>
            <pc:sldMk cId="0" sldId="356"/>
            <ac:spMk id="6" creationId="{00000000-0000-0000-0000-000000000000}"/>
          </ac:spMkLst>
        </pc:spChg>
      </pc:sldChg>
    </pc:docChg>
  </pc:docChgLst>
  <pc:docChgLst>
    <pc:chgData clId="Web-{3F681FE0-2B93-457D-B1D4-9C5EC569A833}"/>
    <pc:docChg chg="modSld">
      <pc:chgData name="" userId="" providerId="" clId="Web-{3F681FE0-2B93-457D-B1D4-9C5EC569A833}" dt="2019-09-17T19:25:55.031" v="11" actId="20577"/>
      <pc:docMkLst>
        <pc:docMk/>
      </pc:docMkLst>
      <pc:sldChg chg="modSp">
        <pc:chgData name="" userId="" providerId="" clId="Web-{3F681FE0-2B93-457D-B1D4-9C5EC569A833}" dt="2019-09-17T19:25:50.859" v="9" actId="20577"/>
        <pc:sldMkLst>
          <pc:docMk/>
          <pc:sldMk cId="0" sldId="352"/>
        </pc:sldMkLst>
        <pc:spChg chg="mod">
          <ac:chgData name="" userId="" providerId="" clId="Web-{3F681FE0-2B93-457D-B1D4-9C5EC569A833}" dt="2019-09-17T19:25:50.859" v="9" actId="20577"/>
          <ac:spMkLst>
            <pc:docMk/>
            <pc:sldMk cId="0" sldId="352"/>
            <ac:spMk id="6" creationId="{00000000-0000-0000-0000-000000000000}"/>
          </ac:spMkLst>
        </pc:spChg>
      </pc:sldChg>
      <pc:sldChg chg="modSp">
        <pc:chgData name="" userId="" providerId="" clId="Web-{3F681FE0-2B93-457D-B1D4-9C5EC569A833}" dt="2019-09-17T19:25:14.922" v="2" actId="20577"/>
        <pc:sldMkLst>
          <pc:docMk/>
          <pc:sldMk cId="0" sldId="357"/>
        </pc:sldMkLst>
        <pc:spChg chg="mod">
          <ac:chgData name="" userId="" providerId="" clId="Web-{3F681FE0-2B93-457D-B1D4-9C5EC569A833}" dt="2019-09-17T19:25:14.922" v="2" actId="20577"/>
          <ac:spMkLst>
            <pc:docMk/>
            <pc:sldMk cId="0" sldId="357"/>
            <ac:spMk id="26" creationId="{00000000-0000-0000-0000-000000000000}"/>
          </ac:spMkLst>
        </pc:spChg>
      </pc:sldChg>
    </pc:docChg>
  </pc:docChgLst>
  <pc:docChgLst>
    <pc:chgData clId="Web-{4BFF760A-BF35-4179-AEC0-EFF2706413AD}"/>
    <pc:docChg chg="addSld delSld modSld sldOrd">
      <pc:chgData name="" userId="" providerId="" clId="Web-{4BFF760A-BF35-4179-AEC0-EFF2706413AD}" dt="2019-10-11T16:34:22.013" v="68"/>
      <pc:docMkLst>
        <pc:docMk/>
      </pc:docMkLst>
      <pc:sldChg chg="addSp delSp modSp">
        <pc:chgData name="" userId="" providerId="" clId="Web-{4BFF760A-BF35-4179-AEC0-EFF2706413AD}" dt="2019-10-11T16:23:52.201" v="27"/>
        <pc:sldMkLst>
          <pc:docMk/>
          <pc:sldMk cId="0" sldId="347"/>
        </pc:sldMkLst>
        <pc:picChg chg="add del mod">
          <ac:chgData name="" userId="" providerId="" clId="Web-{4BFF760A-BF35-4179-AEC0-EFF2706413AD}" dt="2019-10-11T16:23:52.201" v="27"/>
          <ac:picMkLst>
            <pc:docMk/>
            <pc:sldMk cId="0" sldId="347"/>
            <ac:picMk id="2" creationId="{C06619CF-9D16-424E-B145-12F04B27A7EA}"/>
          </ac:picMkLst>
        </pc:picChg>
      </pc:sldChg>
      <pc:sldChg chg="addCm">
        <pc:chgData name="" userId="" providerId="" clId="Web-{4BFF760A-BF35-4179-AEC0-EFF2706413AD}" dt="2019-10-11T16:30:56.576" v="65"/>
        <pc:sldMkLst>
          <pc:docMk/>
          <pc:sldMk cId="0" sldId="349"/>
        </pc:sldMkLst>
      </pc:sldChg>
      <pc:sldChg chg="addCm">
        <pc:chgData name="" userId="" providerId="" clId="Web-{4BFF760A-BF35-4179-AEC0-EFF2706413AD}" dt="2019-10-11T16:28:47.201" v="62"/>
        <pc:sldMkLst>
          <pc:docMk/>
          <pc:sldMk cId="0" sldId="350"/>
        </pc:sldMkLst>
      </pc:sldChg>
      <pc:sldChg chg="addCm">
        <pc:chgData name="" userId="" providerId="" clId="Web-{4BFF760A-BF35-4179-AEC0-EFF2706413AD}" dt="2019-10-11T16:30:09.592" v="64"/>
        <pc:sldMkLst>
          <pc:docMk/>
          <pc:sldMk cId="0" sldId="352"/>
        </pc:sldMkLst>
      </pc:sldChg>
      <pc:sldChg chg="addCm">
        <pc:chgData name="" userId="" providerId="" clId="Web-{4BFF760A-BF35-4179-AEC0-EFF2706413AD}" dt="2019-10-11T16:34:22.013" v="68"/>
        <pc:sldMkLst>
          <pc:docMk/>
          <pc:sldMk cId="0" sldId="355"/>
        </pc:sldMkLst>
      </pc:sldChg>
      <pc:sldChg chg="addSp delSp modSp add replId addCm">
        <pc:chgData name="" userId="" providerId="" clId="Web-{4BFF760A-BF35-4179-AEC0-EFF2706413AD}" dt="2019-10-11T16:28:31.560" v="61"/>
        <pc:sldMkLst>
          <pc:docMk/>
          <pc:sldMk cId="357763668" sldId="358"/>
        </pc:sldMkLst>
        <pc:spChg chg="add del">
          <ac:chgData name="" userId="" providerId="" clId="Web-{4BFF760A-BF35-4179-AEC0-EFF2706413AD}" dt="2019-10-11T16:28:08.279" v="60"/>
          <ac:spMkLst>
            <pc:docMk/>
            <pc:sldMk cId="357763668" sldId="358"/>
            <ac:spMk id="2" creationId="{CB6B4E6B-C8AA-4E81-B032-B76DC783BCA1}"/>
          </ac:spMkLst>
        </pc:spChg>
        <pc:spChg chg="mod">
          <ac:chgData name="" userId="" providerId="" clId="Web-{4BFF760A-BF35-4179-AEC0-EFF2706413AD}" dt="2019-10-11T16:27:36.091" v="57" actId="20577"/>
          <ac:spMkLst>
            <pc:docMk/>
            <pc:sldMk cId="357763668" sldId="358"/>
            <ac:spMk id="5" creationId="{00000000-0000-0000-0000-000000000000}"/>
          </ac:spMkLst>
        </pc:spChg>
        <pc:spChg chg="mod">
          <ac:chgData name="" userId="" providerId="" clId="Web-{4BFF760A-BF35-4179-AEC0-EFF2706413AD}" dt="2019-10-11T16:27:18.248" v="53" actId="20577"/>
          <ac:spMkLst>
            <pc:docMk/>
            <pc:sldMk cId="357763668" sldId="358"/>
            <ac:spMk id="6" creationId="{00000000-0000-0000-0000-000000000000}"/>
          </ac:spMkLst>
        </pc:spChg>
      </pc:sldChg>
      <pc:sldChg chg="del">
        <pc:chgData name="" userId="" providerId="" clId="Web-{4BFF760A-BF35-4179-AEC0-EFF2706413AD}" dt="2019-10-11T16:21:00.138" v="0"/>
        <pc:sldMkLst>
          <pc:docMk/>
          <pc:sldMk cId="1640711426" sldId="358"/>
        </pc:sldMkLst>
      </pc:sldChg>
      <pc:sldChg chg="modSp add del replId">
        <pc:chgData name="" userId="" providerId="" clId="Web-{4BFF760A-BF35-4179-AEC0-EFF2706413AD}" dt="2019-10-11T16:23:38.685" v="25"/>
        <pc:sldMkLst>
          <pc:docMk/>
          <pc:sldMk cId="2033501821" sldId="358"/>
        </pc:sldMkLst>
        <pc:spChg chg="mod">
          <ac:chgData name="" userId="" providerId="" clId="Web-{4BFF760A-BF35-4179-AEC0-EFF2706413AD}" dt="2019-10-11T16:22:36.904" v="24" actId="14100"/>
          <ac:spMkLst>
            <pc:docMk/>
            <pc:sldMk cId="2033501821" sldId="358"/>
            <ac:spMk id="5" creationId="{00000000-0000-0000-0000-000000000000}"/>
          </ac:spMkLst>
        </pc:spChg>
        <pc:spChg chg="mod">
          <ac:chgData name="" userId="" providerId="" clId="Web-{4BFF760A-BF35-4179-AEC0-EFF2706413AD}" dt="2019-10-11T16:22:14.607" v="17" actId="20577"/>
          <ac:spMkLst>
            <pc:docMk/>
            <pc:sldMk cId="2033501821" sldId="358"/>
            <ac:spMk id="6" creationId="{00000000-0000-0000-0000-000000000000}"/>
          </ac:spMkLst>
        </pc:spChg>
      </pc:sldChg>
      <pc:sldChg chg="modSp add ord replId addCm">
        <pc:chgData name="" userId="" providerId="" clId="Web-{4BFF760A-BF35-4179-AEC0-EFF2706413AD}" dt="2019-10-11T16:27:48.482" v="58"/>
        <pc:sldMkLst>
          <pc:docMk/>
          <pc:sldMk cId="441144468" sldId="359"/>
        </pc:sldMkLst>
        <pc:spChg chg="mod">
          <ac:chgData name="" userId="" providerId="" clId="Web-{4BFF760A-BF35-4179-AEC0-EFF2706413AD}" dt="2019-10-11T16:26:44.779" v="45" actId="20577"/>
          <ac:spMkLst>
            <pc:docMk/>
            <pc:sldMk cId="441144468" sldId="359"/>
            <ac:spMk id="5" creationId="{00000000-0000-0000-0000-000000000000}"/>
          </ac:spMkLst>
        </pc:spChg>
        <pc:spChg chg="mod">
          <ac:chgData name="" userId="" providerId="" clId="Web-{4BFF760A-BF35-4179-AEC0-EFF2706413AD}" dt="2019-10-11T16:24:53.279" v="37" actId="20577"/>
          <ac:spMkLst>
            <pc:docMk/>
            <pc:sldMk cId="441144468" sldId="359"/>
            <ac:spMk id="6" creationId="{00000000-0000-0000-0000-000000000000}"/>
          </ac:spMkLst>
        </pc:spChg>
      </pc:sldChg>
      <pc:sldChg chg="del">
        <pc:chgData name="" userId="" providerId="" clId="Web-{4BFF760A-BF35-4179-AEC0-EFF2706413AD}" dt="2019-10-11T16:21:03.091" v="1"/>
        <pc:sldMkLst>
          <pc:docMk/>
          <pc:sldMk cId="2745187481" sldId="359"/>
        </pc:sldMkLst>
      </pc:sldChg>
    </pc:docChg>
  </pc:docChgLst>
  <pc:docChgLst>
    <pc:chgData clId="Web-{AFBA47AE-9721-49C3-8E62-CB252FC7A6AD}"/>
    <pc:docChg chg="modSld">
      <pc:chgData name="" userId="" providerId="" clId="Web-{AFBA47AE-9721-49C3-8E62-CB252FC7A6AD}" dt="2019-10-16T15:12:35.400" v="3" actId="20577"/>
      <pc:docMkLst>
        <pc:docMk/>
      </pc:docMkLst>
      <pc:sldChg chg="modSp">
        <pc:chgData name="" userId="" providerId="" clId="Web-{AFBA47AE-9721-49C3-8E62-CB252FC7A6AD}" dt="2019-10-16T15:12:35.400" v="2" actId="20577"/>
        <pc:sldMkLst>
          <pc:docMk/>
          <pc:sldMk cId="2212586328" sldId="260"/>
        </pc:sldMkLst>
        <pc:spChg chg="mod">
          <ac:chgData name="" userId="" providerId="" clId="Web-{AFBA47AE-9721-49C3-8E62-CB252FC7A6AD}" dt="2019-10-16T15:12:35.400" v="2" actId="20577"/>
          <ac:spMkLst>
            <pc:docMk/>
            <pc:sldMk cId="2212586328" sldId="260"/>
            <ac:spMk id="3" creationId="{00000000-0000-0000-0000-000000000000}"/>
          </ac:spMkLst>
        </pc:spChg>
      </pc:sldChg>
    </pc:docChg>
  </pc:docChgLst>
  <pc:docChgLst>
    <pc:chgData clId="Web-{3476B2D7-642D-411B-B7CF-85ECCBA0C9CD}"/>
    <pc:docChg chg="addSld modSld">
      <pc:chgData name="" userId="" providerId="" clId="Web-{3476B2D7-642D-411B-B7CF-85ECCBA0C9CD}" dt="2019-10-09T05:27:52.751" v="8" actId="20577"/>
      <pc:docMkLst>
        <pc:docMk/>
      </pc:docMkLst>
      <pc:sldChg chg="addSp delSp modSp">
        <pc:chgData name="" userId="" providerId="" clId="Web-{3476B2D7-642D-411B-B7CF-85ECCBA0C9CD}" dt="2019-10-09T05:24:37.266" v="1"/>
        <pc:sldMkLst>
          <pc:docMk/>
          <pc:sldMk cId="0" sldId="346"/>
        </pc:sldMkLst>
        <pc:picChg chg="add del mod">
          <ac:chgData name="" userId="" providerId="" clId="Web-{3476B2D7-642D-411B-B7CF-85ECCBA0C9CD}" dt="2019-10-09T05:24:37.266" v="1"/>
          <ac:picMkLst>
            <pc:docMk/>
            <pc:sldMk cId="0" sldId="346"/>
            <ac:picMk id="2" creationId="{6D0C155E-C4C3-4DF0-AFF8-D5FA809792F5}"/>
          </ac:picMkLst>
        </pc:picChg>
      </pc:sldChg>
      <pc:sldChg chg="addSp delSp modSp new">
        <pc:chgData name="" userId="" providerId="" clId="Web-{3476B2D7-642D-411B-B7CF-85ECCBA0C9CD}" dt="2019-10-09T05:27:52.751" v="7" actId="20577"/>
        <pc:sldMkLst>
          <pc:docMk/>
          <pc:sldMk cId="1640711426" sldId="358"/>
        </pc:sldMkLst>
        <pc:spChg chg="del">
          <ac:chgData name="" userId="" providerId="" clId="Web-{3476B2D7-642D-411B-B7CF-85ECCBA0C9CD}" dt="2019-10-09T05:25:40.594" v="3"/>
          <ac:spMkLst>
            <pc:docMk/>
            <pc:sldMk cId="1640711426" sldId="358"/>
            <ac:spMk id="3" creationId="{95815AD0-3F2B-4EBE-9F15-25A6F39E0A34}"/>
          </ac:spMkLst>
        </pc:spChg>
        <pc:spChg chg="add mod">
          <ac:chgData name="" userId="" providerId="" clId="Web-{3476B2D7-642D-411B-B7CF-85ECCBA0C9CD}" dt="2019-10-09T05:27:52.751" v="7" actId="20577"/>
          <ac:spMkLst>
            <pc:docMk/>
            <pc:sldMk cId="1640711426" sldId="358"/>
            <ac:spMk id="9" creationId="{D53E0E04-C289-4FC5-9301-19F432981DDF}"/>
          </ac:spMkLst>
        </pc:spChg>
        <pc:picChg chg="add del mod ord">
          <ac:chgData name="" userId="" providerId="" clId="Web-{3476B2D7-642D-411B-B7CF-85ECCBA0C9CD}" dt="2019-10-09T05:26:18.422" v="5"/>
          <ac:picMkLst>
            <pc:docMk/>
            <pc:sldMk cId="1640711426" sldId="358"/>
            <ac:picMk id="6" creationId="{04C871DB-A7E0-40D0-A9DE-5C1B084A7C90}"/>
          </ac:picMkLst>
        </pc:picChg>
      </pc:sldChg>
      <pc:sldChg chg="new">
        <pc:chgData name="" userId="" providerId="" clId="Web-{3476B2D7-642D-411B-B7CF-85ECCBA0C9CD}" dt="2019-10-09T05:27:22.125" v="6"/>
        <pc:sldMkLst>
          <pc:docMk/>
          <pc:sldMk cId="2745187481" sldId="359"/>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9-10-11T09:27:48.482" idx="1">
    <p:pos x="10" y="10"/>
    <p:text>I added this slide.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10-11T09:28:31.560" idx="2">
    <p:pos x="10" y="10"/>
    <p:text>I added this slide.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vl1pPr>
            <a:lvl2pPr>
              <a:defRPr sz="2000"/>
            </a:lvl2pPr>
            <a:lvl3pPr>
              <a:defRPr sz="2000"/>
            </a:lvl3pPr>
            <a:lvl4pPr>
              <a:defRPr sz="2000"/>
            </a:lvl4pPr>
            <a:lvl5pPr>
              <a:defRPr sz="2000"/>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D538CD0-F5F9-4B46-BE1C-A735FF1EA406}"/>
              </a:ext>
            </a:extLst>
          </p:cNvPr>
          <p:cNvSpPr>
            <a:spLocks noGrp="1" noChangeArrowheads="1"/>
          </p:cNvSpPr>
          <p:nvPr>
            <p:ph type="dt" sz="half" idx="10"/>
          </p:nvPr>
        </p:nvSpPr>
        <p:spPr>
          <a:ln/>
        </p:spPr>
        <p:txBody>
          <a:bodyPr/>
          <a:lstStyle>
            <a:lvl1pPr>
              <a:defRPr/>
            </a:lvl1pPr>
          </a:lstStyle>
          <a:p>
            <a:pPr>
              <a:defRPr/>
            </a:pPr>
            <a:fld id="{86960211-A7D0-4B3C-8474-BEDAE0C0DA2D}" type="datetimeFigureOut">
              <a:rPr lang="en-CA"/>
              <a:pPr>
                <a:defRPr/>
              </a:pPr>
              <a:t>2019-10-16</a:t>
            </a:fld>
            <a:endParaRPr lang="en-CA" dirty="0"/>
          </a:p>
        </p:txBody>
      </p:sp>
      <p:sp>
        <p:nvSpPr>
          <p:cNvPr id="3" name="Rectangle 5">
            <a:extLst>
              <a:ext uri="{FF2B5EF4-FFF2-40B4-BE49-F238E27FC236}">
                <a16:creationId xmlns:a16="http://schemas.microsoft.com/office/drawing/2014/main" id="{3D9F4035-7302-4B75-B3F8-9419CA067F82}"/>
              </a:ext>
            </a:extLst>
          </p:cNvPr>
          <p:cNvSpPr>
            <a:spLocks noGrp="1" noChangeArrowheads="1"/>
          </p:cNvSpPr>
          <p:nvPr>
            <p:ph type="ftr" sz="quarter" idx="11"/>
          </p:nvPr>
        </p:nvSpPr>
        <p:spPr>
          <a:ln/>
        </p:spPr>
        <p:txBody>
          <a:bodyPr/>
          <a:lstStyle>
            <a:lvl1pPr>
              <a:defRPr/>
            </a:lvl1pPr>
          </a:lstStyle>
          <a:p>
            <a:pPr>
              <a:defRPr/>
            </a:pPr>
            <a:endParaRPr lang="en-CA"/>
          </a:p>
        </p:txBody>
      </p:sp>
      <p:sp>
        <p:nvSpPr>
          <p:cNvPr id="4" name="Rectangle 6">
            <a:extLst>
              <a:ext uri="{FF2B5EF4-FFF2-40B4-BE49-F238E27FC236}">
                <a16:creationId xmlns:a16="http://schemas.microsoft.com/office/drawing/2014/main" id="{1538DFF1-C9B4-42CD-BD08-BA0A833D3958}"/>
              </a:ext>
            </a:extLst>
          </p:cNvPr>
          <p:cNvSpPr>
            <a:spLocks noGrp="1" noChangeArrowheads="1"/>
          </p:cNvSpPr>
          <p:nvPr>
            <p:ph type="sldNum" sz="quarter" idx="12"/>
          </p:nvPr>
        </p:nvSpPr>
        <p:spPr>
          <a:ln/>
        </p:spPr>
        <p:txBody>
          <a:bodyPr/>
          <a:lstStyle>
            <a:lvl1pPr>
              <a:defRPr/>
            </a:lvl1pPr>
          </a:lstStyle>
          <a:p>
            <a:pPr>
              <a:defRPr/>
            </a:pPr>
            <a:fld id="{A8B15E2B-B5A7-444B-973E-2EA4AEBD6D8C}" type="slidenum">
              <a:rPr lang="en-US" altLang="en-US"/>
              <a:pPr>
                <a:defRPr/>
              </a:pPr>
              <a:t>‹#›</a:t>
            </a:fld>
            <a:endParaRPr lang="en-US" altLang="en-US" dirty="0"/>
          </a:p>
        </p:txBody>
      </p:sp>
    </p:spTree>
    <p:extLst>
      <p:ext uri="{BB962C8B-B14F-4D97-AF65-F5344CB8AC3E}">
        <p14:creationId xmlns:p14="http://schemas.microsoft.com/office/powerpoint/2010/main" val="147399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Arial"/>
                <a:cs typeface="Arial"/>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Lst>
  <p:hf hdr="0" ftr="0" dt="0"/>
  <p:txStyles>
    <p:titleStyle>
      <a:lvl1pPr algn="l" defTabSz="457200" rtl="0" eaLnBrk="1" latinLnBrk="0" hangingPunct="1">
        <a:spcBef>
          <a:spcPct val="0"/>
        </a:spcBef>
        <a:buNone/>
        <a:defRPr sz="3200" b="1" i="0" kern="1200">
          <a:solidFill>
            <a:srgbClr val="1A0704"/>
          </a:solidFill>
          <a:latin typeface="Arial"/>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hyperlink" Target="https://www.accountingtools.com/articles/what-are-accrued-expenses.html"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76909"/>
            <a:ext cx="4392815" cy="2371986"/>
          </a:xfrm>
        </p:spPr>
        <p:txBody>
          <a:bodyPr/>
          <a:lstStyle/>
          <a:p>
            <a:r>
              <a:rPr lang="en-US" dirty="0"/>
              <a:t>Financial Statements</a:t>
            </a:r>
            <a:br>
              <a:rPr lang="en-US" sz="1200" dirty="0"/>
            </a:br>
            <a:br>
              <a:rPr lang="en-US" sz="1200" dirty="0"/>
            </a:br>
            <a:r>
              <a:rPr lang="en-US" sz="2400" dirty="0"/>
              <a:t>Chapter 3</a:t>
            </a:r>
            <a:br>
              <a:rPr lang="en-US" dirty="0"/>
            </a:br>
            <a:br>
              <a:rPr lang="en-US" dirty="0"/>
            </a:br>
            <a:br>
              <a:rPr lang="en-US" altLang="en-US" dirty="0"/>
            </a:br>
            <a:br>
              <a:rPr lang="en-US" altLang="en-US" dirty="0"/>
            </a:br>
            <a:br>
              <a:rPr lang="en-US" altLang="en-US" dirty="0"/>
            </a:br>
            <a:endParaRPr lang="en-US" dirty="0"/>
          </a:p>
        </p:txBody>
      </p:sp>
      <p:sp>
        <p:nvSpPr>
          <p:cNvPr id="4" name="Content Placeholder 3"/>
          <p:cNvSpPr>
            <a:spLocks noGrp="1"/>
          </p:cNvSpPr>
          <p:nvPr>
            <p:ph idx="10"/>
          </p:nvPr>
        </p:nvSpPr>
        <p:spPr>
          <a:xfrm>
            <a:off x="1194441" y="3894033"/>
            <a:ext cx="4339588" cy="439109"/>
          </a:xfrm>
        </p:spPr>
        <p:txBody>
          <a:bodyPr/>
          <a:lstStyle/>
          <a:p>
            <a:r>
              <a:rPr lang="en-CA" dirty="0"/>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t>Creative commons attribution non-commercial </a:t>
            </a:r>
            <a:r>
              <a:rPr lang="en-US" dirty="0" err="1"/>
              <a:t>sharealike</a:t>
            </a:r>
            <a:r>
              <a:rPr lang="en-US" dirty="0"/>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t>September 2019</a:t>
            </a:r>
            <a:endParaRPr lang="en-US" dirty="0"/>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6445018" cy="639762"/>
          </a:xfrm>
        </p:spPr>
        <p:txBody>
          <a:bodyPr/>
          <a:lstStyle/>
          <a:p>
            <a:r>
              <a:rPr lang="en-CA" dirty="0"/>
              <a:t>Cash flow statement (continued) </a:t>
            </a:r>
          </a:p>
        </p:txBody>
      </p:sp>
      <p:sp>
        <p:nvSpPr>
          <p:cNvPr id="6" name="Content Placeholder 5"/>
          <p:cNvSpPr>
            <a:spLocks noGrp="1"/>
          </p:cNvSpPr>
          <p:nvPr>
            <p:ph sz="half" idx="2"/>
          </p:nvPr>
        </p:nvSpPr>
        <p:spPr>
          <a:xfrm>
            <a:off x="1404572" y="1482536"/>
            <a:ext cx="7256102" cy="3820984"/>
          </a:xfrm>
        </p:spPr>
        <p:txBody>
          <a:bodyPr>
            <a:normAutofit lnSpcReduction="10000"/>
          </a:bodyPr>
          <a:lstStyle/>
          <a:p>
            <a:pPr>
              <a:spcBef>
                <a:spcPct val="0"/>
              </a:spcBef>
            </a:pPr>
            <a:r>
              <a:rPr lang="en-CA" altLang="en-US" dirty="0"/>
              <a:t>The cash flows from income and expenses are </a:t>
            </a:r>
            <a:r>
              <a:rPr lang="en-CA" altLang="en-US" b="1" dirty="0"/>
              <a:t>operating cash flows </a:t>
            </a:r>
            <a:r>
              <a:rPr lang="en-CA" altLang="en-US" dirty="0"/>
              <a:t>(which recur regularly), or cash flows that are a consequence of earning income or paying for the costs of earning income. </a:t>
            </a:r>
          </a:p>
          <a:p>
            <a:pPr>
              <a:spcBef>
                <a:spcPct val="0"/>
              </a:spcBef>
            </a:pPr>
            <a:r>
              <a:rPr lang="en-CA" altLang="en-US" dirty="0"/>
              <a:t>Loan repayments are cash flows from </a:t>
            </a:r>
            <a:r>
              <a:rPr lang="en-CA" altLang="en-US" b="1" dirty="0"/>
              <a:t>financing</a:t>
            </a:r>
            <a:r>
              <a:rPr lang="en-CA" altLang="en-US" dirty="0"/>
              <a:t> assets. </a:t>
            </a:r>
          </a:p>
          <a:p>
            <a:pPr>
              <a:spcBef>
                <a:spcPct val="0"/>
              </a:spcBef>
            </a:pPr>
            <a:r>
              <a:rPr lang="en-CA" altLang="en-US" dirty="0"/>
              <a:t>Investments will increase income and thus cash flow. </a:t>
            </a:r>
          </a:p>
          <a:p>
            <a:pPr>
              <a:spcBef>
                <a:spcPct val="0"/>
              </a:spcBef>
            </a:pPr>
            <a:r>
              <a:rPr lang="en-CA" altLang="en-US" dirty="0"/>
              <a:t>Cash flows from financing include loan repayments on your car and education. </a:t>
            </a:r>
          </a:p>
          <a:p>
            <a:pPr>
              <a:spcBef>
                <a:spcPct val="0"/>
              </a:spcBef>
            </a:pPr>
            <a:r>
              <a:rPr lang="en-CA" altLang="en-US" dirty="0"/>
              <a:t>There could also be cash flows from investing or from buying or selling assets. </a:t>
            </a:r>
          </a:p>
          <a:p>
            <a:pPr>
              <a:spcBef>
                <a:spcPct val="0"/>
              </a:spcBef>
            </a:pPr>
            <a:r>
              <a:rPr lang="en-CA" altLang="en-US" b="1" dirty="0"/>
              <a:t>Free cash flow</a:t>
            </a:r>
            <a:r>
              <a:rPr lang="en-CA" altLang="en-US" dirty="0"/>
              <a:t> is the cash available to make investments or financing decisions after taking care of operations and debt               obligations (cash flow from operations less debt repayments).</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3470090" cy="639762"/>
          </a:xfrm>
        </p:spPr>
        <p:txBody>
          <a:bodyPr/>
          <a:lstStyle/>
          <a:p>
            <a:r>
              <a:rPr lang="en-CA" dirty="0"/>
              <a:t>Balance sheet</a:t>
            </a:r>
          </a:p>
        </p:txBody>
      </p:sp>
      <p:sp>
        <p:nvSpPr>
          <p:cNvPr id="6" name="Content Placeholder 5"/>
          <p:cNvSpPr>
            <a:spLocks noGrp="1"/>
          </p:cNvSpPr>
          <p:nvPr>
            <p:ph sz="half" idx="2"/>
          </p:nvPr>
        </p:nvSpPr>
        <p:spPr>
          <a:xfrm>
            <a:off x="1404571" y="1469473"/>
            <a:ext cx="7203851" cy="4082241"/>
          </a:xfrm>
        </p:spPr>
        <p:txBody>
          <a:bodyPr>
            <a:normAutofit lnSpcReduction="10000"/>
          </a:bodyPr>
          <a:lstStyle/>
          <a:p>
            <a:pPr marL="342900" indent="-342900">
              <a:buFont typeface="Arial" panose="020B0604020202020204" pitchFamily="34" charset="0"/>
              <a:buChar char="•"/>
              <a:defRPr/>
            </a:pPr>
            <a:r>
              <a:rPr lang="en-CA" dirty="0"/>
              <a:t>The </a:t>
            </a:r>
            <a:r>
              <a:rPr lang="en-CA" b="1" dirty="0"/>
              <a:t>balance sheet </a:t>
            </a:r>
            <a:r>
              <a:rPr lang="en-CA" dirty="0"/>
              <a:t>lists all assets, liabilities, and equity or net worth, with their values. </a:t>
            </a:r>
          </a:p>
          <a:p>
            <a:pPr marL="342900" indent="-342900">
              <a:buFont typeface="Arial" panose="020B0604020202020204" pitchFamily="34" charset="0"/>
              <a:buChar char="•"/>
              <a:defRPr/>
            </a:pPr>
            <a:r>
              <a:rPr lang="en-CA" dirty="0"/>
              <a:t>The value of a business’s assets (resources used to create income) must equal the value of the capital it borrowed or bought (debt or capital) in order to finance those assets (i.e. to get those resources).</a:t>
            </a:r>
          </a:p>
          <a:p>
            <a:pPr marL="342900" indent="-342900">
              <a:buFont typeface="Arial" panose="020B0604020202020204" pitchFamily="34" charset="0"/>
              <a:buChar char="•"/>
              <a:defRPr/>
            </a:pPr>
            <a:r>
              <a:rPr lang="en-CA" dirty="0"/>
              <a:t>In business, we call this the Accounting Equation: </a:t>
            </a:r>
          </a:p>
          <a:p>
            <a:pPr>
              <a:buNone/>
              <a:defRPr/>
            </a:pPr>
            <a:r>
              <a:rPr lang="en-CA" dirty="0"/>
              <a:t>			          </a:t>
            </a:r>
            <a:r>
              <a:rPr lang="en-CA" b="1" dirty="0"/>
              <a:t>assets = liabilities + equity </a:t>
            </a:r>
          </a:p>
          <a:p>
            <a:pPr marL="342900" indent="-342900">
              <a:buFont typeface="Arial" panose="020B0604020202020204" pitchFamily="34" charset="0"/>
              <a:buChar char="•"/>
              <a:defRPr/>
            </a:pPr>
            <a:r>
              <a:rPr lang="en-CA" dirty="0"/>
              <a:t>Assets have to be financed through either debt or equity. </a:t>
            </a:r>
          </a:p>
          <a:p>
            <a:pPr marL="342900" indent="-342900">
              <a:buFont typeface="Arial" panose="020B0604020202020204" pitchFamily="34" charset="0"/>
              <a:buChar char="•"/>
              <a:defRPr/>
            </a:pPr>
            <a:r>
              <a:rPr lang="en-CA" dirty="0"/>
              <a:t>The value of that debt and equity financing must equal or balance the value of the assets it bought. The “balance” must </a:t>
            </a:r>
            <a:r>
              <a:rPr lang="en-CA" i="1" dirty="0"/>
              <a:t>always</a:t>
            </a:r>
            <a:r>
              <a:rPr lang="en-CA" dirty="0"/>
              <a:t> balance the debt and equity with the value of the assets.</a:t>
            </a:r>
          </a:p>
          <a:p>
            <a:pPr marL="342900" indent="-342900">
              <a:buFont typeface="Arial" panose="020B0604020202020204" pitchFamily="34" charset="0"/>
              <a:buChar char="•"/>
              <a:defRPr/>
            </a:pPr>
            <a:endParaRPr 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7060158" cy="639762"/>
          </a:xfrm>
        </p:spPr>
        <p:txBody>
          <a:bodyPr/>
          <a:lstStyle/>
          <a:p>
            <a:r>
              <a:rPr lang="en-CA" dirty="0"/>
              <a:t>Net worth and bankruptcy</a:t>
            </a:r>
          </a:p>
        </p:txBody>
      </p:sp>
      <p:sp>
        <p:nvSpPr>
          <p:cNvPr id="6" name="Content Placeholder 5"/>
          <p:cNvSpPr>
            <a:spLocks noGrp="1"/>
          </p:cNvSpPr>
          <p:nvPr>
            <p:ph sz="half" idx="2"/>
          </p:nvPr>
        </p:nvSpPr>
        <p:spPr>
          <a:xfrm>
            <a:off x="1404571" y="1482536"/>
            <a:ext cx="7060159" cy="3742607"/>
          </a:xfrm>
        </p:spPr>
        <p:txBody>
          <a:bodyPr>
            <a:normAutofit fontScale="85000" lnSpcReduction="10000"/>
          </a:bodyPr>
          <a:lstStyle/>
          <a:p>
            <a:pPr marL="342900" indent="-342900">
              <a:buFont typeface="Arial" panose="020B0604020202020204" pitchFamily="34" charset="0"/>
              <a:buChar char="•"/>
              <a:defRPr/>
            </a:pPr>
            <a:r>
              <a:rPr lang="en-CA" sz="2400" b="1" dirty="0"/>
              <a:t>Net worth </a:t>
            </a:r>
            <a:r>
              <a:rPr lang="en-CA" sz="2400" dirty="0"/>
              <a:t>can be understood as the difference between what you have and what you owe.</a:t>
            </a:r>
          </a:p>
          <a:p>
            <a:pPr marL="342900" indent="-342900">
              <a:buFont typeface="Arial" panose="020B0604020202020204" pitchFamily="34" charset="0"/>
              <a:buChar char="•"/>
              <a:defRPr/>
            </a:pPr>
            <a:r>
              <a:rPr lang="en-CA" sz="2400" dirty="0"/>
              <a:t>It is the value of what you have in terms of assets after you have met your debt obligations: </a:t>
            </a:r>
          </a:p>
          <a:p>
            <a:pPr lvl="1">
              <a:buNone/>
              <a:defRPr/>
            </a:pPr>
            <a:r>
              <a:rPr lang="en-CA" sz="2400" dirty="0"/>
              <a:t>			        </a:t>
            </a:r>
            <a:r>
              <a:rPr lang="en-CA" sz="2400" b="1" dirty="0"/>
              <a:t>assets − debt = net worth </a:t>
            </a:r>
          </a:p>
          <a:p>
            <a:pPr marL="342900" indent="-342900">
              <a:buFont typeface="Arial" panose="020B0604020202020204" pitchFamily="34" charset="0"/>
              <a:buChar char="•"/>
              <a:defRPr/>
            </a:pPr>
            <a:r>
              <a:rPr lang="en-CA" sz="2400" b="1" dirty="0"/>
              <a:t>Negative net worth</a:t>
            </a:r>
            <a:r>
              <a:rPr lang="en-CA" sz="2400" dirty="0"/>
              <a:t> results whenever the value of debts or liabilities is actually greater than the assets’ value.</a:t>
            </a:r>
          </a:p>
          <a:p>
            <a:pPr marL="342900" indent="-342900">
              <a:buFont typeface="Arial" panose="020B0604020202020204" pitchFamily="34" charset="0"/>
              <a:buChar char="•"/>
              <a:defRPr/>
            </a:pPr>
            <a:r>
              <a:rPr lang="en-CA" sz="2400" dirty="0"/>
              <a:t>When a business or individual’s liabilities/debts are greater than assets, then </a:t>
            </a:r>
            <a:r>
              <a:rPr lang="en-CA" sz="2400" b="1" dirty="0"/>
              <a:t>bankruptcy </a:t>
            </a:r>
            <a:r>
              <a:rPr lang="en-CA" sz="2400" dirty="0"/>
              <a:t>occurs.</a:t>
            </a:r>
          </a:p>
          <a:p>
            <a:pPr marL="342900" indent="-342900">
              <a:buFont typeface="Arial" panose="020B0604020202020204" pitchFamily="34" charset="0"/>
              <a:buChar char="•"/>
              <a:defRPr/>
            </a:pPr>
            <a:r>
              <a:rPr lang="en-CA" sz="2400" dirty="0"/>
              <a:t>Creditors must be paid and the bankrupt individual or business is often forced to liquidate some or all assets.</a:t>
            </a:r>
          </a:p>
          <a:p>
            <a:pPr marL="342900" indent="-342900">
              <a:buFont typeface="Arial" panose="020B0604020202020204" pitchFamily="34" charset="0"/>
              <a:buChar char="•"/>
              <a:defRPr/>
            </a:pPr>
            <a:r>
              <a:rPr lang="en-CA" sz="2400" dirty="0"/>
              <a:t>Let’s look at Brittany’s situation again.  </a:t>
            </a:r>
          </a:p>
          <a:p>
            <a:pPr marL="342900" indent="-342900">
              <a:buFont typeface="Arial" panose="020B0604020202020204" pitchFamily="34" charset="0"/>
              <a:buChar char="•"/>
              <a:defRPr/>
            </a:pPr>
            <a:endParaRPr 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CA" sz="3000" dirty="0"/>
              <a:t>3.2 Comparing and Analyzing Financial Statements</a:t>
            </a:r>
          </a:p>
        </p:txBody>
      </p:sp>
      <p:sp>
        <p:nvSpPr>
          <p:cNvPr id="6" name="Content Placeholder 5"/>
          <p:cNvSpPr>
            <a:spLocks noGrp="1"/>
          </p:cNvSpPr>
          <p:nvPr>
            <p:ph sz="half" idx="2"/>
          </p:nvPr>
        </p:nvSpPr>
        <p:spPr>
          <a:xfrm>
            <a:off x="1404571" y="2155374"/>
            <a:ext cx="7138915" cy="3474718"/>
          </a:xfrm>
        </p:spPr>
        <p:txBody>
          <a:bodyPr>
            <a:normAutofit fontScale="62500" lnSpcReduction="20000"/>
          </a:bodyPr>
          <a:lstStyle/>
          <a:p>
            <a:pPr>
              <a:buFont typeface="Arial" panose="020B0604020202020204" pitchFamily="34" charset="0"/>
              <a:buChar char="•"/>
            </a:pPr>
            <a:r>
              <a:rPr lang="en-CA" altLang="en-US" sz="3200" dirty="0"/>
              <a:t>The three statements provide a summary of earning and expenses, of cash flows, and of assets and debts.</a:t>
            </a:r>
          </a:p>
          <a:p>
            <a:pPr>
              <a:buFont typeface="Arial" panose="020B0604020202020204" pitchFamily="34" charset="0"/>
              <a:buChar char="•"/>
            </a:pPr>
            <a:r>
              <a:rPr lang="en-CA" altLang="en-US" sz="3200" dirty="0"/>
              <a:t>Since the three statements offer three different kinds of information, sometimes it is useful to look at each in the context of the others, and to look at specific items in this larger context. This is the purpose of financial statement analysis: creating comparisons and contexts to gain a better understanding of the financial picture.</a:t>
            </a:r>
          </a:p>
          <a:p>
            <a:pPr>
              <a:buFont typeface="Arial" panose="020B0604020202020204" pitchFamily="34" charset="0"/>
              <a:buChar char="•"/>
            </a:pPr>
            <a:r>
              <a:rPr lang="en-CA" altLang="en-US" sz="3200" dirty="0"/>
              <a:t>On </a:t>
            </a:r>
            <a:r>
              <a:rPr lang="en-CA" altLang="en-US" sz="3200" b="1" dirty="0"/>
              <a:t>common-size statements</a:t>
            </a:r>
            <a:r>
              <a:rPr lang="en-CA" altLang="en-US" sz="3200" dirty="0"/>
              <a:t>, each item’s value is listed as a percentage of a common denominator. This compares items, showing their relative size and significance (see Table 3.2.1 “Common-Size Statements”). </a:t>
            </a:r>
          </a:p>
          <a:p>
            <a:pPr>
              <a:buFont typeface="Arial" panose="020B0604020202020204" pitchFamily="34" charset="0"/>
              <a:buChar char="•"/>
            </a:pPr>
            <a:endParaRPr lang="en-US" altLang="en-US" dirty="0"/>
          </a:p>
          <a:p>
            <a:endParaRPr lang="en-CA" dirty="0"/>
          </a:p>
        </p:txBody>
      </p:sp>
      <p:sp>
        <p:nvSpPr>
          <p:cNvPr id="7" name="Text Placeholder 6"/>
          <p:cNvSpPr>
            <a:spLocks noGrp="1"/>
          </p:cNvSpPr>
          <p:nvPr>
            <p:ph type="body" sz="quarter" idx="3"/>
          </p:nvPr>
        </p:nvSpPr>
        <p:spPr>
          <a:xfrm>
            <a:off x="1404572" y="1744121"/>
            <a:ext cx="7282227" cy="359001"/>
          </a:xfrm>
        </p:spPr>
        <p:txBody>
          <a:bodyPr/>
          <a:lstStyle/>
          <a:p>
            <a:r>
              <a:rPr lang="en-CA" dirty="0"/>
              <a:t>Common-size statements</a:t>
            </a:r>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7282228" cy="639762"/>
          </a:xfrm>
        </p:spPr>
        <p:txBody>
          <a:bodyPr/>
          <a:lstStyle/>
          <a:p>
            <a:r>
              <a:rPr lang="en-CA" dirty="0"/>
              <a:t>Ratio analysis and comparisons</a:t>
            </a:r>
          </a:p>
        </p:txBody>
      </p:sp>
      <p:sp>
        <p:nvSpPr>
          <p:cNvPr id="6" name="Content Placeholder 5"/>
          <p:cNvSpPr>
            <a:spLocks noGrp="1"/>
          </p:cNvSpPr>
          <p:nvPr>
            <p:ph sz="half" idx="2"/>
          </p:nvPr>
        </p:nvSpPr>
        <p:spPr>
          <a:xfrm>
            <a:off x="1404572" y="1482535"/>
            <a:ext cx="7125474" cy="4043053"/>
          </a:xfrm>
        </p:spPr>
        <p:txBody>
          <a:bodyPr>
            <a:normAutofit fontScale="92500" lnSpcReduction="10000"/>
          </a:bodyPr>
          <a:lstStyle/>
          <a:p>
            <a:pPr>
              <a:buFontTx/>
              <a:buChar char="•"/>
              <a:defRPr/>
            </a:pPr>
            <a:r>
              <a:rPr lang="en-US" altLang="en-US" dirty="0"/>
              <a:t>Ratio analysis is a way of creating a context by comparing items from different statements. </a:t>
            </a:r>
          </a:p>
          <a:p>
            <a:pPr>
              <a:buFontTx/>
              <a:buChar char="•"/>
              <a:defRPr/>
            </a:pPr>
            <a:r>
              <a:rPr lang="en-CA" dirty="0"/>
              <a:t>The </a:t>
            </a:r>
            <a:r>
              <a:rPr lang="en-CA" b="1" dirty="0"/>
              <a:t>financial ratios</a:t>
            </a:r>
            <a:r>
              <a:rPr lang="en-CA" dirty="0"/>
              <a:t> you use depend on the question(s) you need answered. Some of the more common ratios (and questions) are presented in Table 3.2.5.</a:t>
            </a:r>
          </a:p>
          <a:p>
            <a:pPr>
              <a:buFontTx/>
              <a:buChar char="•"/>
              <a:defRPr/>
            </a:pPr>
            <a:r>
              <a:rPr lang="en-CA" dirty="0"/>
              <a:t>These ratios in Table 3.2.5 all get “better” or show improvement as they get bigger, with two exceptions: debt to assets and total debt. Those two ratios measure levels of debt, and the smaller the ratio, the less the debt. Ideally, the two debt ratios would be less than one. </a:t>
            </a:r>
            <a:endParaRPr lang="en-US" altLang="en-US" dirty="0"/>
          </a:p>
          <a:p>
            <a:pPr>
              <a:buFontTx/>
              <a:buChar char="•"/>
              <a:defRPr/>
            </a:pPr>
            <a:r>
              <a:rPr lang="en-US" altLang="en-US" dirty="0"/>
              <a:t>Comparisons made over time can demonstrate the effects of past decisions to better understand the significance of future decisions. </a:t>
            </a:r>
          </a:p>
          <a:p>
            <a:pPr>
              <a:buFontTx/>
              <a:buChar char="•"/>
              <a:defRPr/>
            </a:pPr>
            <a:r>
              <a:rPr lang="en-US" altLang="en-US" dirty="0"/>
              <a:t>Financial statements should be compared at least annually. </a:t>
            </a:r>
          </a:p>
          <a:p>
            <a:pPr marL="342900" indent="-342900">
              <a:buFont typeface="Arial" panose="020B0604020202020204" pitchFamily="34" charset="0"/>
              <a:buChar char="•"/>
              <a:defRPr/>
            </a:pPr>
            <a:endParaRPr 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a:t>3.3 Accounting Software: An Overview</a:t>
            </a:r>
          </a:p>
        </p:txBody>
      </p:sp>
      <p:sp>
        <p:nvSpPr>
          <p:cNvPr id="5" name="Text Placeholder 4"/>
          <p:cNvSpPr>
            <a:spLocks noGrp="1"/>
          </p:cNvSpPr>
          <p:nvPr>
            <p:ph type="body" idx="1"/>
          </p:nvPr>
        </p:nvSpPr>
        <p:spPr/>
        <p:txBody>
          <a:bodyPr/>
          <a:lstStyle/>
          <a:p>
            <a:r>
              <a:rPr lang="en-CA" dirty="0"/>
              <a:t>Software products</a:t>
            </a:r>
          </a:p>
        </p:txBody>
      </p:sp>
      <p:sp>
        <p:nvSpPr>
          <p:cNvPr id="6" name="Content Placeholder 5"/>
          <p:cNvSpPr>
            <a:spLocks noGrp="1"/>
          </p:cNvSpPr>
          <p:nvPr>
            <p:ph sz="half" idx="2"/>
          </p:nvPr>
        </p:nvSpPr>
        <p:spPr>
          <a:xfrm>
            <a:off x="1404571" y="1985553"/>
            <a:ext cx="7138915" cy="3304903"/>
          </a:xfrm>
        </p:spPr>
        <p:txBody>
          <a:bodyPr>
            <a:normAutofit/>
          </a:bodyPr>
          <a:lstStyle/>
          <a:p>
            <a:pPr>
              <a:buFontTx/>
              <a:buChar char="•"/>
            </a:pPr>
            <a:r>
              <a:rPr lang="en-CA" altLang="en-US" dirty="0"/>
              <a:t>Software products can help you to organize your financial information. They can assist in financial decision-making by making the collection, classification, and sorting of financial data as easy as possible.</a:t>
            </a:r>
          </a:p>
          <a:p>
            <a:pPr>
              <a:buFontTx/>
              <a:buChar char="•"/>
            </a:pPr>
            <a:r>
              <a:rPr lang="en-CA" altLang="en-US" dirty="0"/>
              <a:t>For example, financial planning software exists for managing education and retirement savings, debt and mortgage repayment, and income and expense budgeting.</a:t>
            </a:r>
          </a:p>
          <a:p>
            <a:pPr>
              <a:buFontTx/>
              <a:buChar char="•"/>
            </a:pPr>
            <a:r>
              <a:rPr lang="en-CA" altLang="en-US" dirty="0"/>
              <a:t>Software can improve the organization of your monthly and yearly financial data and provide you with a much clearer view and understanding of your situation.</a:t>
            </a:r>
          </a:p>
          <a:p>
            <a:pPr>
              <a:buFontTx/>
              <a:buChar char="•"/>
            </a:pPr>
            <a:endParaRPr lang="en-US" alt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Bettina Schneider, PhD</a:t>
            </a:r>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idx="10"/>
          </p:nvPr>
        </p:nvSpPr>
        <p:spPr/>
        <p:txBody>
          <a:bodyPr/>
          <a:lstStyle/>
          <a:p>
            <a:endParaRPr lang="en-US"/>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rPr>
              <a:t>Creative commons attribution non-commercial </a:t>
            </a:r>
            <a:r>
              <a:rPr lang="en-CA" dirty="0" err="1">
                <a:solidFill>
                  <a:srgbClr val="F5BB34"/>
                </a:solidFill>
              </a:rPr>
              <a:t>sharealike</a:t>
            </a:r>
            <a:r>
              <a:rPr lang="en-CA" dirty="0">
                <a:solidFill>
                  <a:srgbClr val="F5BB34"/>
                </a:solidFill>
              </a:rPr>
              <a:t> 4.0 international license</a:t>
            </a:r>
            <a:endParaRPr lang="en-US" dirty="0">
              <a:solidFill>
                <a:srgbClr val="F5BB34"/>
              </a:solidFill>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Arial"/>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hlinkClick r:id="rId2"/>
              </a:rPr>
              <a:t>Financial Empowerment</a:t>
            </a:r>
            <a:r>
              <a:rPr lang="en-CA" sz="1200" dirty="0"/>
              <a:t> by Bettina Schneider and Saylor Academy is licensed under a </a:t>
            </a:r>
            <a:r>
              <a:rPr lang="en-CA" sz="1200" dirty="0">
                <a:hlinkClick r:id="rId3"/>
              </a:rPr>
              <a:t>Creative Commons Attribution-NonCommercial-ShareAlike 4.0 International License</a:t>
            </a:r>
            <a:r>
              <a:rPr lang="en-CA" sz="1200" dirty="0"/>
              <a:t>, except where otherwise noted. Under the terms of the </a:t>
            </a:r>
            <a:r>
              <a:rPr lang="en-CA" sz="1200" dirty="0">
                <a:hlinkClick r:id="rId4"/>
              </a:rPr>
              <a:t>CC BY-NC-SA 4.0 International License</a:t>
            </a:r>
            <a:r>
              <a:rPr lang="en-CA" sz="1200" dirty="0"/>
              <a:t>, you are free to copy, redistribute for non-commercial purposes, modify, or adapt this book as long as you provide attribution to Bettina Schneider and Saylor Academy, and distribute any modified work on the same licensing terms. Download </a:t>
            </a:r>
            <a:r>
              <a:rPr lang="en-CA" sz="1200" i="1" dirty="0"/>
              <a:t>Financial Empowerment: Personal Finance for Indigenous and Non-Indigenous People </a:t>
            </a:r>
            <a:r>
              <a:rPr lang="en-CA" sz="1200" dirty="0"/>
              <a:t>adapted by Bettina Schneider from </a:t>
            </a:r>
            <a:r>
              <a:rPr lang="en-CA" sz="1200" i="1" dirty="0"/>
              <a:t>Personal Finance, v. 1.0</a:t>
            </a:r>
            <a:r>
              <a:rPr lang="en-CA" sz="1200" dirty="0"/>
              <a:t> by Saylor Academy for free at </a:t>
            </a:r>
            <a:r>
              <a:rPr lang="en-CA" sz="1200" dirty="0">
                <a:hlinkClick r:id="rId5"/>
              </a:rPr>
              <a:t>www.uregina.ca/open-access/open-textbooks</a:t>
            </a:r>
            <a:r>
              <a:rPr lang="en-CA" sz="1200" dirty="0"/>
              <a:t>. For questions about this publication, contact: </a:t>
            </a:r>
            <a:r>
              <a:rPr lang="en-CA" sz="1200" dirty="0">
                <a:hlinkClick r:id="rId6"/>
              </a:rPr>
              <a:t>open.textbooks@uregina.ca</a:t>
            </a:r>
            <a:r>
              <a:rPr lang="en-CA" sz="1200" dirty="0"/>
              <a:t>. </a:t>
            </a:r>
          </a:p>
          <a:p>
            <a:pPr marL="0" lvl="0" indent="0">
              <a:lnSpc>
                <a:spcPct val="150000"/>
              </a:lnSpc>
              <a:spcBef>
                <a:spcPts val="0"/>
              </a:spcBef>
              <a:buNone/>
            </a:pPr>
            <a:endParaRPr lang="en-CA" sz="1200" dirty="0">
              <a:solidFill>
                <a:schemeClr val="tx1"/>
              </a:solidFill>
            </a:endParaRPr>
          </a:p>
          <a:p>
            <a:pPr marL="0" indent="0">
              <a:lnSpc>
                <a:spcPct val="150000"/>
              </a:lnSpc>
              <a:spcBef>
                <a:spcPts val="0"/>
              </a:spcBef>
              <a:buNone/>
            </a:pPr>
            <a:r>
              <a:rPr lang="en-CA" sz="1200" dirty="0">
                <a:solidFill>
                  <a:schemeClr val="tx1"/>
                </a:solidFill>
              </a:rPr>
              <a:t>PowerPoint template designed by </a:t>
            </a:r>
            <a:r>
              <a:rPr lang="en-CA" sz="1200" dirty="0">
                <a:solidFill>
                  <a:schemeClr val="tx1"/>
                </a:solidFill>
                <a:hlinkClick r:id="rId7"/>
              </a:rPr>
              <a:t>JVDW Designs</a:t>
            </a:r>
            <a:r>
              <a:rPr lang="en-CA" sz="1200" dirty="0">
                <a:solidFill>
                  <a:schemeClr val="tx1"/>
                </a:solidFill>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p>
        </p:txBody>
      </p:sp>
      <p:sp>
        <p:nvSpPr>
          <p:cNvPr id="4" name="Text Placeholder 4"/>
          <p:cNvSpPr>
            <a:spLocks noGrp="1"/>
          </p:cNvSpPr>
          <p:nvPr>
            <p:ph type="body" idx="12"/>
          </p:nvPr>
        </p:nvSpPr>
        <p:spPr>
          <a:xfrm>
            <a:off x="1404572" y="6351310"/>
            <a:ext cx="5472966" cy="177600"/>
          </a:xfrm>
        </p:spPr>
        <p:txBody>
          <a:bodyPr/>
          <a:lstStyle/>
          <a:p>
            <a:r>
              <a:rPr lang="en-US" dirty="0"/>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CA" dirty="0"/>
              <a:t>Introduction</a:t>
            </a:r>
          </a:p>
        </p:txBody>
      </p:sp>
      <p:sp>
        <p:nvSpPr>
          <p:cNvPr id="25" name="Text Placeholder 24"/>
          <p:cNvSpPr>
            <a:spLocks noGrp="1"/>
          </p:cNvSpPr>
          <p:nvPr>
            <p:ph type="body" idx="1"/>
          </p:nvPr>
        </p:nvSpPr>
        <p:spPr>
          <a:xfrm>
            <a:off x="1404571" y="1535113"/>
            <a:ext cx="7138915" cy="437378"/>
          </a:xfrm>
        </p:spPr>
        <p:txBody>
          <a:bodyPr/>
          <a:lstStyle/>
          <a:p>
            <a:r>
              <a:rPr lang="en-CA" dirty="0"/>
              <a:t>Financial statements</a:t>
            </a:r>
          </a:p>
        </p:txBody>
      </p:sp>
      <p:sp>
        <p:nvSpPr>
          <p:cNvPr id="26" name="Content Placeholder 25"/>
          <p:cNvSpPr>
            <a:spLocks noGrp="1"/>
          </p:cNvSpPr>
          <p:nvPr>
            <p:ph sz="half" idx="2"/>
          </p:nvPr>
        </p:nvSpPr>
        <p:spPr>
          <a:xfrm>
            <a:off x="1404572" y="1972492"/>
            <a:ext cx="7138914" cy="3073188"/>
          </a:xfrm>
        </p:spPr>
        <p:txBody>
          <a:bodyPr/>
          <a:lstStyle/>
          <a:p>
            <a:pPr marL="342900" indent="-342900">
              <a:buFont typeface="Arial" panose="020B0604020202020204" pitchFamily="34" charset="0"/>
              <a:buChar char="•"/>
              <a:defRPr/>
            </a:pPr>
            <a:r>
              <a:rPr lang="en-CA" dirty="0"/>
              <a:t>Financial planning requires you to figure out where you are at the present (i.e., your current situation). </a:t>
            </a:r>
          </a:p>
          <a:p>
            <a:pPr marL="342900" indent="-342900">
              <a:buFont typeface="Arial" panose="020B0604020202020204" pitchFamily="34" charset="0"/>
              <a:buChar char="•"/>
              <a:defRPr/>
            </a:pPr>
            <a:r>
              <a:rPr lang="en-CA" dirty="0"/>
              <a:t>“Understanding the current situation is not just a matter of measuring it, but also of putting it in perspective and in context, relative to your own past performance and future goals, and relative to the realities of the economic world around you.”</a:t>
            </a:r>
          </a:p>
          <a:p>
            <a:pPr marL="342900" indent="-342900">
              <a:buFont typeface="Arial" panose="020B0604020202020204" pitchFamily="34" charset="0"/>
              <a:buChar char="•"/>
              <a:defRPr/>
            </a:pPr>
            <a:r>
              <a:rPr lang="en-CA" dirty="0"/>
              <a:t>The tools for understanding your current situation are your </a:t>
            </a:r>
            <a:r>
              <a:rPr lang="en-CA" b="1" dirty="0"/>
              <a:t>accounting </a:t>
            </a:r>
            <a:r>
              <a:rPr lang="en-CA" dirty="0"/>
              <a:t>and</a:t>
            </a:r>
            <a:r>
              <a:rPr lang="en-CA" b="1" dirty="0"/>
              <a:t> financial statements.</a:t>
            </a:r>
            <a:endParaRPr lang="en-CA" dirty="0"/>
          </a:p>
          <a:p>
            <a:pPr marL="457200" indent="-457200">
              <a:buFont typeface="Arial" panose="020B0604020202020204" pitchFamily="34" charset="0"/>
              <a:buChar char="•"/>
              <a:defRPr/>
            </a:pPr>
            <a:endParaRPr lang="en-CA" dirty="0"/>
          </a:p>
          <a:p>
            <a:pPr marL="342900" indent="-342900">
              <a:buFont typeface="Arial" panose="020B0604020202020204" pitchFamily="34" charset="0"/>
              <a:buChar char="•"/>
              <a:defRPr/>
            </a:pPr>
            <a:endParaRPr lang="en-CA" sz="1800" dirty="0"/>
          </a:p>
          <a:p>
            <a:endParaRPr lang="en-CA" dirty="0"/>
          </a:p>
        </p:txBody>
      </p:sp>
      <p:sp>
        <p:nvSpPr>
          <p:cNvPr id="29" name="Text Placeholder 2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1086" y="838048"/>
            <a:ext cx="7419405" cy="489013"/>
          </a:xfrm>
        </p:spPr>
        <p:txBody>
          <a:bodyPr>
            <a:normAutofit fontScale="90000"/>
          </a:bodyPr>
          <a:lstStyle/>
          <a:p>
            <a:r>
              <a:rPr lang="en-CA" dirty="0"/>
              <a:t>3.1 Accounting and Financial Statements</a:t>
            </a:r>
          </a:p>
        </p:txBody>
      </p:sp>
      <p:sp>
        <p:nvSpPr>
          <p:cNvPr id="5" name="Text Placeholder 4"/>
          <p:cNvSpPr>
            <a:spLocks noGrp="1"/>
          </p:cNvSpPr>
          <p:nvPr>
            <p:ph type="body" idx="1"/>
          </p:nvPr>
        </p:nvSpPr>
        <p:spPr>
          <a:xfrm>
            <a:off x="1404571" y="1535113"/>
            <a:ext cx="6968719" cy="639762"/>
          </a:xfrm>
        </p:spPr>
        <p:txBody>
          <a:bodyPr/>
          <a:lstStyle/>
          <a:p>
            <a:r>
              <a:rPr lang="en-CA" dirty="0"/>
              <a:t>Accounting process</a:t>
            </a:r>
            <a:endParaRPr lang="en-CA" dirty="0">
              <a:solidFill>
                <a:srgbClr val="FF0000"/>
              </a:solidFill>
            </a:endParaRPr>
          </a:p>
        </p:txBody>
      </p:sp>
      <p:sp>
        <p:nvSpPr>
          <p:cNvPr id="6" name="Content Placeholder 5"/>
          <p:cNvSpPr>
            <a:spLocks noGrp="1"/>
          </p:cNvSpPr>
          <p:nvPr>
            <p:ph sz="half" idx="2"/>
          </p:nvPr>
        </p:nvSpPr>
        <p:spPr>
          <a:xfrm>
            <a:off x="1404571" y="1972492"/>
            <a:ext cx="7425920" cy="3526971"/>
          </a:xfrm>
        </p:spPr>
        <p:txBody>
          <a:bodyPr>
            <a:noAutofit/>
          </a:bodyPr>
          <a:lstStyle/>
          <a:p>
            <a:pPr>
              <a:spcBef>
                <a:spcPct val="0"/>
              </a:spcBef>
            </a:pPr>
            <a:r>
              <a:rPr lang="en-US" altLang="en-US" b="1" dirty="0">
                <a:latin typeface="+mj-lt"/>
              </a:rPr>
              <a:t>Accrual accounting: </a:t>
            </a:r>
            <a:r>
              <a:rPr lang="en-CA" altLang="en-US" dirty="0">
                <a:latin typeface="+mj-lt"/>
              </a:rPr>
              <a:t>transactions are recorded at the time they occur rather than when payment is actually made or received.</a:t>
            </a:r>
          </a:p>
          <a:p>
            <a:pPr>
              <a:spcBef>
                <a:spcPct val="0"/>
              </a:spcBef>
            </a:pPr>
            <a:r>
              <a:rPr lang="en-US" altLang="en-US" b="1" dirty="0">
                <a:latin typeface="+mj-lt"/>
              </a:rPr>
              <a:t>Cash accounting: </a:t>
            </a:r>
            <a:r>
              <a:rPr lang="en-CA" altLang="en-US" dirty="0">
                <a:latin typeface="+mj-lt"/>
              </a:rPr>
              <a:t>transactions are recognized when cash is exchanged.</a:t>
            </a:r>
            <a:endParaRPr lang="en-US" altLang="en-US" dirty="0">
              <a:latin typeface="+mj-lt"/>
            </a:endParaRPr>
          </a:p>
          <a:p>
            <a:pPr>
              <a:spcBef>
                <a:spcPct val="0"/>
              </a:spcBef>
            </a:pPr>
            <a:r>
              <a:rPr lang="en-CA" altLang="en-US" dirty="0">
                <a:latin typeface="+mj-lt"/>
              </a:rPr>
              <a:t>The transaction information is summarized in financial statements so it can be read most efficiently.</a:t>
            </a:r>
          </a:p>
          <a:p>
            <a:pPr>
              <a:spcBef>
                <a:spcPct val="0"/>
              </a:spcBef>
            </a:pPr>
            <a:r>
              <a:rPr lang="en-CA" altLang="en-US" dirty="0">
                <a:latin typeface="+mj-lt"/>
              </a:rPr>
              <a:t>The summary reports that are most useful that can be produced once all this information is recorded are: the</a:t>
            </a:r>
            <a:r>
              <a:rPr lang="en-CA" altLang="en-US" b="1" dirty="0">
                <a:latin typeface="+mj-lt"/>
              </a:rPr>
              <a:t> income statement</a:t>
            </a:r>
            <a:r>
              <a:rPr lang="en-CA" altLang="en-US" dirty="0">
                <a:latin typeface="+mj-lt"/>
              </a:rPr>
              <a:t>, the </a:t>
            </a:r>
            <a:r>
              <a:rPr lang="en-CA" altLang="en-US" b="1" dirty="0">
                <a:latin typeface="+mj-lt"/>
              </a:rPr>
              <a:t>cash flow statement</a:t>
            </a:r>
            <a:r>
              <a:rPr lang="en-CA" altLang="en-US" dirty="0">
                <a:latin typeface="+mj-lt"/>
              </a:rPr>
              <a:t>, and the </a:t>
            </a:r>
            <a:r>
              <a:rPr lang="en-CA" altLang="en-US" b="1" dirty="0">
                <a:latin typeface="+mj-lt"/>
              </a:rPr>
              <a:t>balance sheet</a:t>
            </a:r>
            <a:r>
              <a:rPr lang="en-CA" altLang="en-US" dirty="0">
                <a:latin typeface="+mj-lt"/>
              </a:rPr>
              <a:t>.</a:t>
            </a:r>
            <a:r>
              <a:rPr lang="en-CA" altLang="en-US" b="1" dirty="0">
                <a:latin typeface="+mj-lt"/>
              </a:rPr>
              <a:t> </a:t>
            </a:r>
          </a:p>
          <a:p>
            <a:pPr>
              <a:spcBef>
                <a:spcPct val="0"/>
              </a:spcBef>
            </a:pPr>
            <a:endParaRPr lang="en-US" altLang="en-US" dirty="0">
              <a:latin typeface="+mj-lt"/>
            </a:endParaRPr>
          </a:p>
          <a:p>
            <a:endParaRPr lang="en-CA" dirty="0">
              <a:latin typeface="+mj-lt"/>
            </a:endParaRPr>
          </a:p>
        </p:txBody>
      </p:sp>
      <p:sp>
        <p:nvSpPr>
          <p:cNvPr id="12" name="Text Placeholder 11"/>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1086" y="838048"/>
            <a:ext cx="7419405" cy="489013"/>
          </a:xfrm>
        </p:spPr>
        <p:txBody>
          <a:bodyPr>
            <a:normAutofit fontScale="90000"/>
          </a:bodyPr>
          <a:lstStyle/>
          <a:p>
            <a:r>
              <a:rPr lang="en-CA" dirty="0"/>
              <a:t>3.1 Accounting and Financial Statements</a:t>
            </a:r>
          </a:p>
        </p:txBody>
      </p:sp>
      <p:sp>
        <p:nvSpPr>
          <p:cNvPr id="5" name="Text Placeholder 4"/>
          <p:cNvSpPr>
            <a:spLocks noGrp="1"/>
          </p:cNvSpPr>
          <p:nvPr>
            <p:ph type="body" idx="1"/>
          </p:nvPr>
        </p:nvSpPr>
        <p:spPr>
          <a:xfrm>
            <a:off x="1410257" y="1535113"/>
            <a:ext cx="6963033" cy="429360"/>
          </a:xfrm>
        </p:spPr>
        <p:txBody>
          <a:bodyPr/>
          <a:lstStyle/>
          <a:p>
            <a:r>
              <a:rPr lang="en-CA" dirty="0">
                <a:cs typeface="Arial"/>
              </a:rPr>
              <a:t>Examples of accrual accounting</a:t>
            </a:r>
            <a:endParaRPr lang="en-US" dirty="0"/>
          </a:p>
          <a:p>
            <a:endParaRPr lang="en-CA" dirty="0"/>
          </a:p>
        </p:txBody>
      </p:sp>
      <p:sp>
        <p:nvSpPr>
          <p:cNvPr id="6" name="Content Placeholder 5"/>
          <p:cNvSpPr>
            <a:spLocks noGrp="1"/>
          </p:cNvSpPr>
          <p:nvPr>
            <p:ph sz="half" idx="2"/>
          </p:nvPr>
        </p:nvSpPr>
        <p:spPr>
          <a:xfrm>
            <a:off x="1404571" y="1972492"/>
            <a:ext cx="7425920" cy="3526971"/>
          </a:xfrm>
        </p:spPr>
        <p:txBody>
          <a:bodyPr>
            <a:noAutofit/>
          </a:bodyPr>
          <a:lstStyle/>
          <a:p>
            <a:r>
              <a:rPr lang="en-CA" dirty="0">
                <a:latin typeface="+mj-lt"/>
                <a:cs typeface="Arial"/>
              </a:rPr>
              <a:t>According to </a:t>
            </a:r>
            <a:r>
              <a:rPr lang="en-CA" dirty="0">
                <a:latin typeface="+mj-lt"/>
                <a:cs typeface="Arial"/>
                <a:hlinkClick r:id="rId2"/>
              </a:rPr>
              <a:t>Accounting Tools</a:t>
            </a:r>
            <a:r>
              <a:rPr lang="en-CA" dirty="0">
                <a:latin typeface="+mj-lt"/>
                <a:cs typeface="Arial"/>
              </a:rPr>
              <a:t> (2018), the following are examples of expenses that are commonly accrued even though invoices have not yet been received:</a:t>
            </a:r>
            <a:endParaRPr lang="en-US" dirty="0">
              <a:cs typeface="Arial"/>
            </a:endParaRPr>
          </a:p>
          <a:p>
            <a:r>
              <a:rPr lang="en-CA" dirty="0">
                <a:latin typeface="+mj-lt"/>
                <a:cs typeface="Arial"/>
              </a:rPr>
              <a:t>Interest on loans</a:t>
            </a:r>
            <a:endParaRPr lang="en-CA" dirty="0"/>
          </a:p>
          <a:p>
            <a:r>
              <a:rPr lang="en-CA" dirty="0">
                <a:latin typeface="+mj-lt"/>
                <a:cs typeface="Arial"/>
              </a:rPr>
              <a:t>Goods received and consumed or sold </a:t>
            </a:r>
            <a:endParaRPr lang="en-CA" dirty="0"/>
          </a:p>
          <a:p>
            <a:r>
              <a:rPr lang="en-CA" dirty="0">
                <a:latin typeface="+mj-lt"/>
                <a:cs typeface="Arial"/>
              </a:rPr>
              <a:t>Services received</a:t>
            </a:r>
            <a:endParaRPr lang="en-CA" dirty="0"/>
          </a:p>
          <a:p>
            <a:r>
              <a:rPr lang="en-CA" dirty="0">
                <a:latin typeface="+mj-lt"/>
                <a:cs typeface="Arial"/>
              </a:rPr>
              <a:t>Taxes incurred</a:t>
            </a:r>
            <a:endParaRPr lang="en-CA" dirty="0"/>
          </a:p>
          <a:p>
            <a:r>
              <a:rPr lang="en-CA" dirty="0">
                <a:latin typeface="+mj-lt"/>
                <a:cs typeface="Arial"/>
              </a:rPr>
              <a:t>Wages for employees that have not yet been paid</a:t>
            </a:r>
            <a:endParaRPr lang="en-CA" dirty="0"/>
          </a:p>
          <a:p>
            <a:pPr>
              <a:spcBef>
                <a:spcPct val="0"/>
              </a:spcBef>
            </a:pPr>
            <a:endParaRPr lang="en-CA" altLang="en-US" dirty="0">
              <a:latin typeface="+mj-lt"/>
            </a:endParaRPr>
          </a:p>
          <a:p>
            <a:pPr>
              <a:spcBef>
                <a:spcPct val="0"/>
              </a:spcBef>
            </a:pPr>
            <a:endParaRPr lang="en-US" altLang="en-US" dirty="0">
              <a:latin typeface="+mj-lt"/>
            </a:endParaRPr>
          </a:p>
          <a:p>
            <a:endParaRPr lang="en-CA" dirty="0">
              <a:latin typeface="+mj-lt"/>
            </a:endParaRPr>
          </a:p>
        </p:txBody>
      </p:sp>
      <p:sp>
        <p:nvSpPr>
          <p:cNvPr id="12" name="Text Placeholder 11"/>
          <p:cNvSpPr>
            <a:spLocks noGrp="1"/>
          </p:cNvSpPr>
          <p:nvPr>
            <p:ph type="body" idx="12"/>
          </p:nvPr>
        </p:nvSpPr>
        <p:spPr/>
        <p:txBody>
          <a:bodyPr/>
          <a:lstStyle/>
          <a:p>
            <a:pPr lvl="0"/>
            <a:r>
              <a:rPr lang="en-US" dirty="0"/>
              <a:t>CC-BY-NC-SA 4.0 INTERNATIONAL LICENSE</a:t>
            </a:r>
          </a:p>
          <a:p>
            <a:endParaRPr lang="en-CA" dirty="0"/>
          </a:p>
        </p:txBody>
      </p:sp>
    </p:spTree>
    <p:extLst>
      <p:ext uri="{BB962C8B-B14F-4D97-AF65-F5344CB8AC3E}">
        <p14:creationId xmlns:p14="http://schemas.microsoft.com/office/powerpoint/2010/main" val="441144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11086" y="838048"/>
            <a:ext cx="7419405" cy="489013"/>
          </a:xfrm>
        </p:spPr>
        <p:txBody>
          <a:bodyPr>
            <a:normAutofit fontScale="90000"/>
          </a:bodyPr>
          <a:lstStyle/>
          <a:p>
            <a:r>
              <a:rPr lang="en-CA" dirty="0"/>
              <a:t>3.1 Accounting and Financial Statements</a:t>
            </a:r>
          </a:p>
        </p:txBody>
      </p:sp>
      <p:sp>
        <p:nvSpPr>
          <p:cNvPr id="5" name="Text Placeholder 4"/>
          <p:cNvSpPr>
            <a:spLocks noGrp="1"/>
          </p:cNvSpPr>
          <p:nvPr>
            <p:ph type="body" idx="1"/>
          </p:nvPr>
        </p:nvSpPr>
        <p:spPr>
          <a:xfrm>
            <a:off x="1404571" y="1535113"/>
            <a:ext cx="6968719" cy="639762"/>
          </a:xfrm>
        </p:spPr>
        <p:txBody>
          <a:bodyPr/>
          <a:lstStyle/>
          <a:p>
            <a:r>
              <a:rPr lang="en-CA" dirty="0"/>
              <a:t>Examples of cash accounting</a:t>
            </a:r>
            <a:endParaRPr lang="en-CA" dirty="0">
              <a:solidFill>
                <a:srgbClr val="FF0000"/>
              </a:solidFill>
            </a:endParaRPr>
          </a:p>
        </p:txBody>
      </p:sp>
      <p:sp>
        <p:nvSpPr>
          <p:cNvPr id="6" name="Content Placeholder 5"/>
          <p:cNvSpPr>
            <a:spLocks noGrp="1"/>
          </p:cNvSpPr>
          <p:nvPr>
            <p:ph sz="half" idx="2"/>
          </p:nvPr>
        </p:nvSpPr>
        <p:spPr>
          <a:xfrm>
            <a:off x="1404571" y="1972492"/>
            <a:ext cx="7425920" cy="3526971"/>
          </a:xfrm>
        </p:spPr>
        <p:txBody>
          <a:bodyPr>
            <a:noAutofit/>
          </a:bodyPr>
          <a:lstStyle/>
          <a:p>
            <a:r>
              <a:rPr lang="en-CA" dirty="0">
                <a:latin typeface="+mj-lt"/>
                <a:cs typeface="Arial"/>
              </a:rPr>
              <a:t>Let’s say that Company Y has sold finished products of $100,000. </a:t>
            </a:r>
            <a:endParaRPr lang="en-US" dirty="0">
              <a:latin typeface="+mj-lt"/>
            </a:endParaRPr>
          </a:p>
          <a:p>
            <a:r>
              <a:rPr lang="en-CA" dirty="0">
                <a:latin typeface="+mj-lt"/>
                <a:cs typeface="Arial"/>
              </a:rPr>
              <a:t>Of this total $100,000, $50,000 has been paid for in cash and another $50,000 has been paid using credit.</a:t>
            </a:r>
            <a:endParaRPr lang="en-CA" dirty="0"/>
          </a:p>
          <a:p>
            <a:r>
              <a:rPr lang="en-CA" dirty="0">
                <a:latin typeface="+mj-lt"/>
                <a:cs typeface="Arial"/>
              </a:rPr>
              <a:t>According to cash accounting, only $50,000 would be recorded as cash revenue. </a:t>
            </a:r>
            <a:endParaRPr lang="en-CA" dirty="0">
              <a:cs typeface="Arial"/>
            </a:endParaRPr>
          </a:p>
          <a:p>
            <a:r>
              <a:rPr lang="en-CA" dirty="0">
                <a:latin typeface="+mj-lt"/>
                <a:cs typeface="Arial"/>
              </a:rPr>
              <a:t>The other $50,000, which was paid with credit, would not be recorded until the cash payments have been received.</a:t>
            </a:r>
            <a:endParaRPr lang="en-CA" dirty="0"/>
          </a:p>
          <a:p>
            <a:r>
              <a:rPr lang="en-CA" dirty="0">
                <a:latin typeface="+mj-lt"/>
                <a:cs typeface="Arial"/>
              </a:rPr>
              <a:t>If we look at accrual accounting, $100,000 would be recorded as the revenue of the company.</a:t>
            </a:r>
            <a:endParaRPr lang="en-CA" dirty="0"/>
          </a:p>
          <a:p>
            <a:pPr>
              <a:spcBef>
                <a:spcPct val="0"/>
              </a:spcBef>
            </a:pPr>
            <a:endParaRPr lang="en-CA" altLang="en-US" b="1" dirty="0"/>
          </a:p>
          <a:p>
            <a:pPr>
              <a:spcBef>
                <a:spcPct val="0"/>
              </a:spcBef>
            </a:pPr>
            <a:endParaRPr lang="en-US" altLang="en-US" dirty="0">
              <a:latin typeface="+mj-lt"/>
            </a:endParaRPr>
          </a:p>
          <a:p>
            <a:endParaRPr lang="en-CA" dirty="0">
              <a:latin typeface="+mj-lt"/>
            </a:endParaRPr>
          </a:p>
        </p:txBody>
      </p:sp>
      <p:sp>
        <p:nvSpPr>
          <p:cNvPr id="12" name="Text Placeholder 11"/>
          <p:cNvSpPr>
            <a:spLocks noGrp="1"/>
          </p:cNvSpPr>
          <p:nvPr>
            <p:ph type="body" idx="12"/>
          </p:nvPr>
        </p:nvSpPr>
        <p:spPr/>
        <p:txBody>
          <a:bodyPr/>
          <a:lstStyle/>
          <a:p>
            <a:pPr lvl="0"/>
            <a:r>
              <a:rPr lang="en-US" dirty="0"/>
              <a:t>CC-BY-NC-SA 4.0 INTERNATIONAL LICENSE</a:t>
            </a:r>
          </a:p>
          <a:p>
            <a:endParaRPr lang="en-CA" dirty="0"/>
          </a:p>
        </p:txBody>
      </p:sp>
    </p:spTree>
    <p:extLst>
      <p:ext uri="{BB962C8B-B14F-4D97-AF65-F5344CB8AC3E}">
        <p14:creationId xmlns:p14="http://schemas.microsoft.com/office/powerpoint/2010/main" val="357763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16648"/>
            <a:ext cx="3470090" cy="639762"/>
          </a:xfrm>
        </p:spPr>
        <p:txBody>
          <a:bodyPr/>
          <a:lstStyle/>
          <a:p>
            <a:r>
              <a:rPr lang="en-CA" dirty="0"/>
              <a:t>Income statement</a:t>
            </a:r>
          </a:p>
        </p:txBody>
      </p:sp>
      <p:sp>
        <p:nvSpPr>
          <p:cNvPr id="6" name="Content Placeholder 5"/>
          <p:cNvSpPr>
            <a:spLocks noGrp="1"/>
          </p:cNvSpPr>
          <p:nvPr>
            <p:ph sz="half" idx="2"/>
          </p:nvPr>
        </p:nvSpPr>
        <p:spPr>
          <a:xfrm>
            <a:off x="1404572" y="1456410"/>
            <a:ext cx="7034034" cy="3807921"/>
          </a:xfrm>
        </p:spPr>
        <p:txBody>
          <a:bodyPr>
            <a:normAutofit/>
          </a:bodyPr>
          <a:lstStyle/>
          <a:p>
            <a:pPr>
              <a:spcBef>
                <a:spcPct val="0"/>
              </a:spcBef>
            </a:pPr>
            <a:r>
              <a:rPr lang="en-CA" altLang="en-US" dirty="0"/>
              <a:t>The </a:t>
            </a:r>
            <a:r>
              <a:rPr lang="en-CA" altLang="en-US" b="1" dirty="0"/>
              <a:t>income statement </a:t>
            </a:r>
            <a:r>
              <a:rPr lang="en-CA" altLang="en-US" dirty="0"/>
              <a:t>provides a summary of incomes and expenses for a period of time. </a:t>
            </a:r>
          </a:p>
          <a:p>
            <a:pPr>
              <a:spcBef>
                <a:spcPct val="0"/>
              </a:spcBef>
            </a:pPr>
            <a:r>
              <a:rPr lang="en-CA" altLang="en-US" dirty="0"/>
              <a:t>In business, income is the value of whatever is sold, expenses are the costs of earning that income, and the difference is profit. </a:t>
            </a:r>
          </a:p>
          <a:p>
            <a:pPr>
              <a:spcBef>
                <a:spcPct val="0"/>
              </a:spcBef>
            </a:pPr>
            <a:r>
              <a:rPr lang="en-CA" altLang="en-US" dirty="0"/>
              <a:t>In personal finance, income is what is earned as wages or salary and as interest or dividends. Expenses are the costs of things consumed in the course of daily life.</a:t>
            </a:r>
          </a:p>
          <a:p>
            <a:pPr>
              <a:spcBef>
                <a:spcPct val="0"/>
              </a:spcBef>
            </a:pPr>
            <a:r>
              <a:rPr lang="en-CA" altLang="en-US" dirty="0"/>
              <a:t>Thus, the income statement is a measure of what you have earned and what your cost of living was while earning it. </a:t>
            </a:r>
          </a:p>
          <a:p>
            <a:pPr>
              <a:spcBef>
                <a:spcPct val="0"/>
              </a:spcBef>
            </a:pPr>
            <a:r>
              <a:rPr lang="en-CA" altLang="en-US" dirty="0"/>
              <a:t>The difference is personal profit, which, if accumulated as investment, becomes your wealth.</a:t>
            </a:r>
          </a:p>
          <a:p>
            <a:pPr>
              <a:spcBef>
                <a:spcPct val="0"/>
              </a:spcBef>
            </a:pPr>
            <a:endParaRPr lang="en-US" alt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34215"/>
            <a:ext cx="5352488" cy="639762"/>
          </a:xfrm>
        </p:spPr>
        <p:txBody>
          <a:bodyPr/>
          <a:lstStyle/>
          <a:p>
            <a:r>
              <a:rPr lang="en-CA" dirty="0"/>
              <a:t>Income statement (continued) </a:t>
            </a:r>
          </a:p>
        </p:txBody>
      </p:sp>
      <p:sp>
        <p:nvSpPr>
          <p:cNvPr id="6" name="Content Placeholder 5"/>
          <p:cNvSpPr>
            <a:spLocks noGrp="1"/>
          </p:cNvSpPr>
          <p:nvPr>
            <p:ph sz="half" idx="2"/>
          </p:nvPr>
        </p:nvSpPr>
        <p:spPr>
          <a:xfrm>
            <a:off x="1404572" y="1573977"/>
            <a:ext cx="7179592" cy="3742605"/>
          </a:xfrm>
        </p:spPr>
        <p:txBody>
          <a:bodyPr>
            <a:normAutofit/>
          </a:bodyPr>
          <a:lstStyle/>
          <a:p>
            <a:pPr>
              <a:spcBef>
                <a:spcPct val="0"/>
              </a:spcBef>
            </a:pPr>
            <a:r>
              <a:rPr lang="en-CA" altLang="en-US" dirty="0"/>
              <a:t>If income is greater than expenses, then you have a </a:t>
            </a:r>
            <a:r>
              <a:rPr lang="en-CA" altLang="en-US" b="1" dirty="0"/>
              <a:t>surplus</a:t>
            </a:r>
            <a:r>
              <a:rPr lang="en-CA" altLang="en-US" dirty="0"/>
              <a:t>. This surplus can be put into savings or invested. </a:t>
            </a:r>
          </a:p>
          <a:p>
            <a:pPr>
              <a:spcBef>
                <a:spcPct val="0"/>
              </a:spcBef>
            </a:pPr>
            <a:r>
              <a:rPr lang="en-CA" altLang="en-US" dirty="0"/>
              <a:t>If expenses are greater than income, you have a </a:t>
            </a:r>
            <a:r>
              <a:rPr lang="en-CA" altLang="en-US" b="1" dirty="0"/>
              <a:t>deficit</a:t>
            </a:r>
            <a:r>
              <a:rPr lang="en-CA" altLang="en-US" dirty="0"/>
              <a:t>.</a:t>
            </a:r>
          </a:p>
          <a:p>
            <a:pPr>
              <a:spcBef>
                <a:spcPct val="0"/>
              </a:spcBef>
            </a:pPr>
            <a:r>
              <a:rPr lang="en-CA" altLang="en-US" dirty="0"/>
              <a:t>The income statement provides a level of detail that allows you to see which expenses are consuming the greatest portion of your income or which expenses can be reduced to free up more income and put into savings or toward specific financial goals. </a:t>
            </a:r>
          </a:p>
          <a:p>
            <a:pPr>
              <a:spcBef>
                <a:spcPct val="0"/>
              </a:spcBef>
            </a:pPr>
            <a:r>
              <a:rPr lang="en-CA" altLang="en-US" b="1" dirty="0"/>
              <a:t>Disposable income </a:t>
            </a:r>
            <a:r>
              <a:rPr lang="en-CA" altLang="en-US" dirty="0"/>
              <a:t>is income to meet expenses after taxes, and</a:t>
            </a:r>
            <a:r>
              <a:rPr lang="en-CA" altLang="en-US" b="1" dirty="0"/>
              <a:t> net income </a:t>
            </a:r>
            <a:r>
              <a:rPr lang="en-CA" altLang="en-US" dirty="0"/>
              <a:t>is the remaining income after all other expenses have been deducted.</a:t>
            </a:r>
            <a:endParaRPr lang="en-CA" altLang="en-US" b="1" dirty="0"/>
          </a:p>
          <a:p>
            <a:pPr>
              <a:spcBef>
                <a:spcPct val="0"/>
              </a:spcBef>
            </a:pPr>
            <a:r>
              <a:rPr lang="en-CA" altLang="en-US" dirty="0"/>
              <a:t>Let’s look at Brittany’s situation!</a:t>
            </a:r>
          </a:p>
          <a:p>
            <a:pPr>
              <a:spcBef>
                <a:spcPct val="0"/>
              </a:spcBef>
            </a:pPr>
            <a:endParaRPr lang="en-US" altLang="en-US" sz="1800"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55837"/>
            <a:ext cx="7282227" cy="639762"/>
          </a:xfrm>
        </p:spPr>
        <p:txBody>
          <a:bodyPr/>
          <a:lstStyle/>
          <a:p>
            <a:r>
              <a:rPr lang="en-CA" dirty="0"/>
              <a:t>Cash flow statement</a:t>
            </a:r>
          </a:p>
        </p:txBody>
      </p:sp>
      <p:sp>
        <p:nvSpPr>
          <p:cNvPr id="6" name="Content Placeholder 5"/>
          <p:cNvSpPr>
            <a:spLocks noGrp="1"/>
          </p:cNvSpPr>
          <p:nvPr>
            <p:ph sz="half" idx="2"/>
          </p:nvPr>
        </p:nvSpPr>
        <p:spPr>
          <a:xfrm>
            <a:off x="1404572" y="1495599"/>
            <a:ext cx="7282226" cy="3886297"/>
          </a:xfrm>
        </p:spPr>
        <p:txBody>
          <a:bodyPr>
            <a:normAutofit/>
          </a:bodyPr>
          <a:lstStyle/>
          <a:p>
            <a:pPr>
              <a:spcBef>
                <a:spcPct val="0"/>
              </a:spcBef>
            </a:pPr>
            <a:r>
              <a:rPr lang="en-CA" altLang="en-US" dirty="0"/>
              <a:t>The </a:t>
            </a:r>
            <a:r>
              <a:rPr lang="en-CA" altLang="en-US" b="1" dirty="0"/>
              <a:t>cash flow statement </a:t>
            </a:r>
            <a:r>
              <a:rPr lang="en-CA" altLang="en-US" dirty="0"/>
              <a:t>shows how much cash came in and where it came from, and how much cash went out and where it went over a period of time. </a:t>
            </a:r>
          </a:p>
          <a:p>
            <a:pPr>
              <a:spcBef>
                <a:spcPct val="0"/>
              </a:spcBef>
            </a:pPr>
            <a:r>
              <a:rPr lang="en-CA" altLang="en-US" dirty="0"/>
              <a:t>This differs from the income statement because it may include cash flows that are not from income and expenses. </a:t>
            </a:r>
          </a:p>
          <a:p>
            <a:pPr>
              <a:spcBef>
                <a:spcPct val="0"/>
              </a:spcBef>
            </a:pPr>
            <a:r>
              <a:rPr lang="en-CA" altLang="en-US" dirty="0"/>
              <a:t>Examples of such cash flows would be receiving repayment of money that you loaned, repaying money that you borrowed, or using money in exchanges like buying or selling an asset.</a:t>
            </a:r>
          </a:p>
          <a:p>
            <a:pPr>
              <a:spcBef>
                <a:spcPct val="0"/>
              </a:spcBef>
            </a:pPr>
            <a:r>
              <a:rPr lang="en-CA" altLang="en-US" dirty="0"/>
              <a:t>The cash flow statement is important because it can show how well you are creating liquidity, as well as your net income.</a:t>
            </a:r>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19238</TotalTime>
  <Words>1201</Words>
  <Application>Microsoft Office PowerPoint</Application>
  <PresentationFormat>On-screen Show (4:3)</PresentationFormat>
  <Paragraphs>112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Naked PowerPoint Template</vt:lpstr>
      <vt:lpstr>Financial Statements  Chapter 3     </vt:lpstr>
      <vt:lpstr>Open License</vt:lpstr>
      <vt:lpstr>Introduction</vt:lpstr>
      <vt:lpstr>3.1 Accounting and Financial Statements</vt:lpstr>
      <vt:lpstr>3.1 Accounting and Financial Statements</vt:lpstr>
      <vt:lpstr>3.1 Accounting and Financial Statements</vt:lpstr>
      <vt:lpstr>PowerPoint Presentation</vt:lpstr>
      <vt:lpstr>PowerPoint Presentation</vt:lpstr>
      <vt:lpstr>PowerPoint Presentation</vt:lpstr>
      <vt:lpstr>PowerPoint Presentation</vt:lpstr>
      <vt:lpstr>PowerPoint Presentation</vt:lpstr>
      <vt:lpstr>PowerPoint Presentation</vt:lpstr>
      <vt:lpstr>3.2 Comparing and Analyzing Financial Statements</vt:lpstr>
      <vt:lpstr>PowerPoint Presentation</vt:lpstr>
      <vt:lpstr>3.3 Accounting Software: An Overview</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100</cp:revision>
  <dcterms:created xsi:type="dcterms:W3CDTF">2019-07-19T18:36:56Z</dcterms:created>
  <dcterms:modified xsi:type="dcterms:W3CDTF">2019-10-16T15:13:08Z</dcterms:modified>
</cp:coreProperties>
</file>