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handoutMasterIdLst>
    <p:handoutMasterId r:id="rId24"/>
  </p:handoutMasterIdLst>
  <p:sldIdLst>
    <p:sldId id="257" r:id="rId2"/>
    <p:sldId id="260" r:id="rId3"/>
    <p:sldId id="293" r:id="rId4"/>
    <p:sldId id="309" r:id="rId5"/>
    <p:sldId id="294" r:id="rId6"/>
    <p:sldId id="287" r:id="rId7"/>
    <p:sldId id="295" r:id="rId8"/>
    <p:sldId id="296" r:id="rId9"/>
    <p:sldId id="301" r:id="rId10"/>
    <p:sldId id="288" r:id="rId11"/>
    <p:sldId id="304" r:id="rId12"/>
    <p:sldId id="291" r:id="rId13"/>
    <p:sldId id="308" r:id="rId14"/>
    <p:sldId id="289" r:id="rId15"/>
    <p:sldId id="299" r:id="rId16"/>
    <p:sldId id="300" r:id="rId17"/>
    <p:sldId id="290" r:id="rId18"/>
    <p:sldId id="305" r:id="rId19"/>
    <p:sldId id="306" r:id="rId20"/>
    <p:sldId id="310" r:id="rId21"/>
    <p:sldId id="26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6" clrIdx="0"/>
  <p:cmAuthor id="1" name="Bettina Schneider" initials="BS"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2F6480-EBC8-4FEF-B65C-947C4F896CD3}" v="5" dt="2019-10-16T15:15:45.762"/>
    <p1510:client id="{5B544358-D999-4060-B023-0DC48A37B6AC}" v="31" dt="2019-10-06T22:45:31.154"/>
    <p1510:client id="{7F95FB0C-E3BF-4095-BE7C-1F93040EDAFA}" v="33" dt="2019-09-17T19:34:47.823"/>
    <p1510:client id="{CEE33389-E971-4E3F-98D3-0F668B5CC9B4}" v="73" dt="2019-09-16T03:41:40.299"/>
    <p1510:client id="{F2B89327-428B-43F8-8320-B354F695D5AB}" v="4" dt="2019-09-16T12:23:00.1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75" d="100"/>
          <a:sy n="75" d="100"/>
        </p:scale>
        <p:origin x="-105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7F95FB0C-E3BF-4095-BE7C-1F93040EDAFA}"/>
    <pc:docChg chg="modSld">
      <pc:chgData name="" userId="" providerId="" clId="Web-{7F95FB0C-E3BF-4095-BE7C-1F93040EDAFA}" dt="2019-09-17T19:34:47.823" v="31" actId="20577"/>
      <pc:docMkLst>
        <pc:docMk/>
      </pc:docMkLst>
      <pc:sldChg chg="modSp">
        <pc:chgData name="" userId="" providerId="" clId="Web-{7F95FB0C-E3BF-4095-BE7C-1F93040EDAFA}" dt="2019-09-17T19:32:58.307" v="9" actId="20577"/>
        <pc:sldMkLst>
          <pc:docMk/>
          <pc:sldMk cId="0" sldId="288"/>
        </pc:sldMkLst>
        <pc:spChg chg="mod">
          <ac:chgData name="" userId="" providerId="" clId="Web-{7F95FB0C-E3BF-4095-BE7C-1F93040EDAFA}" dt="2019-09-17T19:32:58.307" v="9" actId="20577"/>
          <ac:spMkLst>
            <pc:docMk/>
            <pc:sldMk cId="0" sldId="288"/>
            <ac:spMk id="5" creationId="{00000000-0000-0000-0000-000000000000}"/>
          </ac:spMkLst>
        </pc:spChg>
      </pc:sldChg>
      <pc:sldChg chg="modSp">
        <pc:chgData name="" userId="" providerId="" clId="Web-{7F95FB0C-E3BF-4095-BE7C-1F93040EDAFA}" dt="2019-09-17T19:34:18.791" v="29" actId="14100"/>
        <pc:sldMkLst>
          <pc:docMk/>
          <pc:sldMk cId="0" sldId="299"/>
        </pc:sldMkLst>
        <pc:spChg chg="mod">
          <ac:chgData name="" userId="" providerId="" clId="Web-{7F95FB0C-E3BF-4095-BE7C-1F93040EDAFA}" dt="2019-09-17T19:34:18.791" v="29" actId="14100"/>
          <ac:spMkLst>
            <pc:docMk/>
            <pc:sldMk cId="0" sldId="299"/>
            <ac:spMk id="24579" creationId="{74931DD9-12EA-4310-97E4-29D06AC5C92E}"/>
          </ac:spMkLst>
        </pc:spChg>
      </pc:sldChg>
      <pc:sldChg chg="modSp">
        <pc:chgData name="" userId="" providerId="" clId="Web-{7F95FB0C-E3BF-4095-BE7C-1F93040EDAFA}" dt="2019-09-17T19:34:47.823" v="31" actId="20577"/>
        <pc:sldMkLst>
          <pc:docMk/>
          <pc:sldMk cId="0" sldId="306"/>
        </pc:sldMkLst>
        <pc:spChg chg="mod">
          <ac:chgData name="" userId="" providerId="" clId="Web-{7F95FB0C-E3BF-4095-BE7C-1F93040EDAFA}" dt="2019-09-17T19:34:47.823" v="31" actId="20577"/>
          <ac:spMkLst>
            <pc:docMk/>
            <pc:sldMk cId="0" sldId="306"/>
            <ac:spMk id="28675" creationId="{59C627DE-BA59-4580-AB37-1FC95487E4E1}"/>
          </ac:spMkLst>
        </pc:spChg>
      </pc:sldChg>
      <pc:sldChg chg="modSp">
        <pc:chgData name="" userId="" providerId="" clId="Web-{7F95FB0C-E3BF-4095-BE7C-1F93040EDAFA}" dt="2019-09-17T19:34:04.370" v="28" actId="20577"/>
        <pc:sldMkLst>
          <pc:docMk/>
          <pc:sldMk cId="0" sldId="308"/>
        </pc:sldMkLst>
        <pc:spChg chg="mod">
          <ac:chgData name="" userId="" providerId="" clId="Web-{7F95FB0C-E3BF-4095-BE7C-1F93040EDAFA}" dt="2019-09-17T19:34:04.370" v="28" actId="20577"/>
          <ac:spMkLst>
            <pc:docMk/>
            <pc:sldMk cId="0" sldId="308"/>
            <ac:spMk id="6" creationId="{00000000-0000-0000-0000-000000000000}"/>
          </ac:spMkLst>
        </pc:spChg>
      </pc:sldChg>
    </pc:docChg>
  </pc:docChgLst>
  <pc:docChgLst>
    <pc:chgData clId="Web-{5B544358-D999-4060-B023-0DC48A37B6AC}"/>
    <pc:docChg chg="modSld">
      <pc:chgData name="" userId="" providerId="" clId="Web-{5B544358-D999-4060-B023-0DC48A37B6AC}" dt="2019-10-06T22:45:31.154" v="30"/>
      <pc:docMkLst>
        <pc:docMk/>
      </pc:docMkLst>
      <pc:sldChg chg="addCm">
        <pc:chgData name="" userId="" providerId="" clId="Web-{5B544358-D999-4060-B023-0DC48A37B6AC}" dt="2019-10-06T22:33:39.512" v="15"/>
        <pc:sldMkLst>
          <pc:docMk/>
          <pc:sldMk cId="0" sldId="287"/>
        </pc:sldMkLst>
      </pc:sldChg>
      <pc:sldChg chg="modSp addCm">
        <pc:chgData name="" userId="" providerId="" clId="Web-{5B544358-D999-4060-B023-0DC48A37B6AC}" dt="2019-10-06T22:44:28.732" v="29"/>
        <pc:sldMkLst>
          <pc:docMk/>
          <pc:sldMk cId="0" sldId="288"/>
        </pc:sldMkLst>
        <pc:spChg chg="mod">
          <ac:chgData name="" userId="" providerId="" clId="Web-{5B544358-D999-4060-B023-0DC48A37B6AC}" dt="2019-10-06T22:44:25.638" v="28" actId="20577"/>
          <ac:spMkLst>
            <pc:docMk/>
            <pc:sldMk cId="0" sldId="288"/>
            <ac:spMk id="6" creationId="{00000000-0000-0000-0000-000000000000}"/>
          </ac:spMkLst>
        </pc:spChg>
      </pc:sldChg>
      <pc:sldChg chg="modSp addCm">
        <pc:chgData name="" userId="" providerId="" clId="Web-{5B544358-D999-4060-B023-0DC48A37B6AC}" dt="2019-10-06T22:41:38.294" v="22"/>
        <pc:sldMkLst>
          <pc:docMk/>
          <pc:sldMk cId="0" sldId="294"/>
        </pc:sldMkLst>
        <pc:spChg chg="mod">
          <ac:chgData name="" userId="" providerId="" clId="Web-{5B544358-D999-4060-B023-0DC48A37B6AC}" dt="2019-10-06T22:41:33.810" v="21" actId="20577"/>
          <ac:spMkLst>
            <pc:docMk/>
            <pc:sldMk cId="0" sldId="294"/>
            <ac:spMk id="6" creationId="{00000000-0000-0000-0000-000000000000}"/>
          </ac:spMkLst>
        </pc:spChg>
      </pc:sldChg>
      <pc:sldChg chg="addCm">
        <pc:chgData name="" userId="" providerId="" clId="Web-{5B544358-D999-4060-B023-0DC48A37B6AC}" dt="2019-10-06T22:45:31.154" v="30"/>
        <pc:sldMkLst>
          <pc:docMk/>
          <pc:sldMk cId="0" sldId="304"/>
        </pc:sldMkLst>
      </pc:sldChg>
      <pc:sldChg chg="modSp addCm">
        <pc:chgData name="" userId="" providerId="" clId="Web-{5B544358-D999-4060-B023-0DC48A37B6AC}" dt="2019-10-06T22:27:18.098" v="3" actId="20577"/>
        <pc:sldMkLst>
          <pc:docMk/>
          <pc:sldMk cId="792541929" sldId="309"/>
        </pc:sldMkLst>
        <pc:spChg chg="mod">
          <ac:chgData name="" userId="" providerId="" clId="Web-{5B544358-D999-4060-B023-0DC48A37B6AC}" dt="2019-10-06T22:27:18.098" v="3" actId="20577"/>
          <ac:spMkLst>
            <pc:docMk/>
            <pc:sldMk cId="792541929" sldId="309"/>
            <ac:spMk id="6" creationId="{00000000-0000-0000-0000-000000000000}"/>
          </ac:spMkLst>
        </pc:spChg>
      </pc:sldChg>
    </pc:docChg>
  </pc:docChgLst>
  <pc:docChgLst>
    <pc:chgData clId="Web-{F2B89327-428B-43F8-8320-B354F695D5AB}"/>
    <pc:docChg chg="modSld">
      <pc:chgData name="" userId="" providerId="" clId="Web-{F2B89327-428B-43F8-8320-B354F695D5AB}" dt="2019-09-16T12:23:00.179" v="3" actId="20577"/>
      <pc:docMkLst>
        <pc:docMk/>
      </pc:docMkLst>
      <pc:sldChg chg="modSp">
        <pc:chgData name="" userId="" providerId="" clId="Web-{F2B89327-428B-43F8-8320-B354F695D5AB}" dt="2019-09-16T12:20:29.803" v="1" actId="20577"/>
        <pc:sldMkLst>
          <pc:docMk/>
          <pc:sldMk cId="0" sldId="291"/>
        </pc:sldMkLst>
        <pc:spChg chg="mod">
          <ac:chgData name="" userId="" providerId="" clId="Web-{F2B89327-428B-43F8-8320-B354F695D5AB}" dt="2019-09-16T12:20:29.803" v="1" actId="20577"/>
          <ac:spMkLst>
            <pc:docMk/>
            <pc:sldMk cId="0" sldId="291"/>
            <ac:spMk id="6" creationId="{00000000-0000-0000-0000-000000000000}"/>
          </ac:spMkLst>
        </pc:spChg>
      </pc:sldChg>
      <pc:sldChg chg="modSp">
        <pc:chgData name="" userId="" providerId="" clId="Web-{F2B89327-428B-43F8-8320-B354F695D5AB}" dt="2019-09-16T12:23:00.179" v="3" actId="20577"/>
        <pc:sldMkLst>
          <pc:docMk/>
          <pc:sldMk cId="0" sldId="308"/>
        </pc:sldMkLst>
        <pc:spChg chg="mod">
          <ac:chgData name="" userId="" providerId="" clId="Web-{F2B89327-428B-43F8-8320-B354F695D5AB}" dt="2019-09-16T12:23:00.179" v="3" actId="20577"/>
          <ac:spMkLst>
            <pc:docMk/>
            <pc:sldMk cId="0" sldId="308"/>
            <ac:spMk id="5" creationId="{00000000-0000-0000-0000-000000000000}"/>
          </ac:spMkLst>
        </pc:spChg>
      </pc:sldChg>
    </pc:docChg>
  </pc:docChgLst>
  <pc:docChgLst>
    <pc:chgData clId="Web-{CEE33389-E971-4E3F-98D3-0F668B5CC9B4}"/>
    <pc:docChg chg="modSld">
      <pc:chgData name="" userId="" providerId="" clId="Web-{CEE33389-E971-4E3F-98D3-0F668B5CC9B4}" dt="2019-09-16T03:41:35.205" v="63" actId="20577"/>
      <pc:docMkLst>
        <pc:docMk/>
      </pc:docMkLst>
      <pc:sldChg chg="modSp">
        <pc:chgData name="" userId="" providerId="" clId="Web-{CEE33389-E971-4E3F-98D3-0F668B5CC9B4}" dt="2019-09-16T03:15:23.649" v="6" actId="14100"/>
        <pc:sldMkLst>
          <pc:docMk/>
          <pc:sldMk cId="0" sldId="287"/>
        </pc:sldMkLst>
        <pc:spChg chg="mod">
          <ac:chgData name="" userId="" providerId="" clId="Web-{CEE33389-E971-4E3F-98D3-0F668B5CC9B4}" dt="2019-09-16T03:15:23.649" v="6" actId="14100"/>
          <ac:spMkLst>
            <pc:docMk/>
            <pc:sldMk cId="0" sldId="287"/>
            <ac:spMk id="6" creationId="{00000000-0000-0000-0000-000000000000}"/>
          </ac:spMkLst>
        </pc:spChg>
      </pc:sldChg>
      <pc:sldChg chg="modSp">
        <pc:chgData name="" userId="" providerId="" clId="Web-{CEE33389-E971-4E3F-98D3-0F668B5CC9B4}" dt="2019-09-16T03:30:39.324" v="22" actId="20577"/>
        <pc:sldMkLst>
          <pc:docMk/>
          <pc:sldMk cId="0" sldId="288"/>
        </pc:sldMkLst>
        <pc:spChg chg="mod">
          <ac:chgData name="" userId="" providerId="" clId="Web-{CEE33389-E971-4E3F-98D3-0F668B5CC9B4}" dt="2019-09-16T03:30:39.324" v="22" actId="20577"/>
          <ac:spMkLst>
            <pc:docMk/>
            <pc:sldMk cId="0" sldId="288"/>
            <ac:spMk id="5" creationId="{00000000-0000-0000-0000-000000000000}"/>
          </ac:spMkLst>
        </pc:spChg>
      </pc:sldChg>
      <pc:sldChg chg="modSp">
        <pc:chgData name="" userId="" providerId="" clId="Web-{CEE33389-E971-4E3F-98D3-0F668B5CC9B4}" dt="2019-09-16T03:35:19.481" v="34" actId="20577"/>
        <pc:sldMkLst>
          <pc:docMk/>
          <pc:sldMk cId="0" sldId="289"/>
        </pc:sldMkLst>
        <pc:spChg chg="mod">
          <ac:chgData name="" userId="" providerId="" clId="Web-{CEE33389-E971-4E3F-98D3-0F668B5CC9B4}" dt="2019-09-16T03:35:19.481" v="34" actId="20577"/>
          <ac:spMkLst>
            <pc:docMk/>
            <pc:sldMk cId="0" sldId="289"/>
            <ac:spMk id="4" creationId="{00000000-0000-0000-0000-000000000000}"/>
          </ac:spMkLst>
        </pc:spChg>
      </pc:sldChg>
      <pc:sldChg chg="modSp">
        <pc:chgData name="" userId="" providerId="" clId="Web-{CEE33389-E971-4E3F-98D3-0F668B5CC9B4}" dt="2019-09-16T03:41:23.439" v="62" actId="20577"/>
        <pc:sldMkLst>
          <pc:docMk/>
          <pc:sldMk cId="0" sldId="290"/>
        </pc:sldMkLst>
        <pc:spChg chg="mod">
          <ac:chgData name="" userId="" providerId="" clId="Web-{CEE33389-E971-4E3F-98D3-0F668B5CC9B4}" dt="2019-09-16T03:41:23.439" v="62" actId="20577"/>
          <ac:spMkLst>
            <pc:docMk/>
            <pc:sldMk cId="0" sldId="290"/>
            <ac:spMk id="4" creationId="{00000000-0000-0000-0000-000000000000}"/>
          </ac:spMkLst>
        </pc:spChg>
        <pc:spChg chg="mod">
          <ac:chgData name="" userId="" providerId="" clId="Web-{CEE33389-E971-4E3F-98D3-0F668B5CC9B4}" dt="2019-09-16T03:33:14.168" v="30" actId="20577"/>
          <ac:spMkLst>
            <pc:docMk/>
            <pc:sldMk cId="0" sldId="290"/>
            <ac:spMk id="26627" creationId="{C3094E53-1C55-4C30-8A6F-6341DC5E2826}"/>
          </ac:spMkLst>
        </pc:spChg>
      </pc:sldChg>
      <pc:sldChg chg="modSp">
        <pc:chgData name="" userId="" providerId="" clId="Web-{CEE33389-E971-4E3F-98D3-0F668B5CC9B4}" dt="2019-09-16T03:12:49.945" v="1" actId="20577"/>
        <pc:sldMkLst>
          <pc:docMk/>
          <pc:sldMk cId="0" sldId="293"/>
        </pc:sldMkLst>
        <pc:spChg chg="mod">
          <ac:chgData name="" userId="" providerId="" clId="Web-{CEE33389-E971-4E3F-98D3-0F668B5CC9B4}" dt="2019-09-16T03:12:49.945" v="1" actId="20577"/>
          <ac:spMkLst>
            <pc:docMk/>
            <pc:sldMk cId="0" sldId="293"/>
            <ac:spMk id="6" creationId="{00000000-0000-0000-0000-000000000000}"/>
          </ac:spMkLst>
        </pc:spChg>
      </pc:sldChg>
      <pc:sldChg chg="modSp">
        <pc:chgData name="" userId="" providerId="" clId="Web-{CEE33389-E971-4E3F-98D3-0F668B5CC9B4}" dt="2019-09-16T03:13:57.008" v="2" actId="20577"/>
        <pc:sldMkLst>
          <pc:docMk/>
          <pc:sldMk cId="0" sldId="294"/>
        </pc:sldMkLst>
        <pc:spChg chg="mod">
          <ac:chgData name="" userId="" providerId="" clId="Web-{CEE33389-E971-4E3F-98D3-0F668B5CC9B4}" dt="2019-09-16T03:13:57.008" v="2" actId="20577"/>
          <ac:spMkLst>
            <pc:docMk/>
            <pc:sldMk cId="0" sldId="294"/>
            <ac:spMk id="5" creationId="{00000000-0000-0000-0000-000000000000}"/>
          </ac:spMkLst>
        </pc:spChg>
      </pc:sldChg>
      <pc:sldChg chg="modSp">
        <pc:chgData name="" userId="" providerId="" clId="Web-{CEE33389-E971-4E3F-98D3-0F668B5CC9B4}" dt="2019-09-16T03:16:02.540" v="11" actId="20577"/>
        <pc:sldMkLst>
          <pc:docMk/>
          <pc:sldMk cId="0" sldId="296"/>
        </pc:sldMkLst>
        <pc:spChg chg="mod">
          <ac:chgData name="" userId="" providerId="" clId="Web-{CEE33389-E971-4E3F-98D3-0F668B5CC9B4}" dt="2019-09-16T03:16:02.540" v="11" actId="20577"/>
          <ac:spMkLst>
            <pc:docMk/>
            <pc:sldMk cId="0" sldId="296"/>
            <ac:spMk id="6" creationId="{00000000-0000-0000-0000-000000000000}"/>
          </ac:spMkLst>
        </pc:spChg>
      </pc:sldChg>
      <pc:sldChg chg="modSp">
        <pc:chgData name="" userId="" providerId="" clId="Web-{CEE33389-E971-4E3F-98D3-0F668B5CC9B4}" dt="2019-09-16T03:41:14.221" v="61" actId="20577"/>
        <pc:sldMkLst>
          <pc:docMk/>
          <pc:sldMk cId="0" sldId="299"/>
        </pc:sldMkLst>
        <pc:spChg chg="mod">
          <ac:chgData name="" userId="" providerId="" clId="Web-{CEE33389-E971-4E3F-98D3-0F668B5CC9B4}" dt="2019-09-16T03:41:14.221" v="61" actId="20577"/>
          <ac:spMkLst>
            <pc:docMk/>
            <pc:sldMk cId="0" sldId="299"/>
            <ac:spMk id="4" creationId="{00000000-0000-0000-0000-000000000000}"/>
          </ac:spMkLst>
        </pc:spChg>
      </pc:sldChg>
      <pc:sldChg chg="modSp">
        <pc:chgData name="" userId="" providerId="" clId="Web-{CEE33389-E971-4E3F-98D3-0F668B5CC9B4}" dt="2019-09-16T03:30:27.058" v="20" actId="20577"/>
        <pc:sldMkLst>
          <pc:docMk/>
          <pc:sldMk cId="0" sldId="301"/>
        </pc:sldMkLst>
        <pc:spChg chg="mod">
          <ac:chgData name="" userId="" providerId="" clId="Web-{CEE33389-E971-4E3F-98D3-0F668B5CC9B4}" dt="2019-09-16T03:30:27.058" v="20" actId="20577"/>
          <ac:spMkLst>
            <pc:docMk/>
            <pc:sldMk cId="0" sldId="301"/>
            <ac:spMk id="18435" creationId="{3ECA18D3-CDDE-49BC-BACC-1A10D14A4567}"/>
          </ac:spMkLst>
        </pc:spChg>
      </pc:sldChg>
      <pc:sldChg chg="modSp">
        <pc:chgData name="" userId="" providerId="" clId="Web-{CEE33389-E971-4E3F-98D3-0F668B5CC9B4}" dt="2019-09-16T03:40:56" v="60" actId="20577"/>
        <pc:sldMkLst>
          <pc:docMk/>
          <pc:sldMk cId="0" sldId="304"/>
        </pc:sldMkLst>
        <pc:spChg chg="mod">
          <ac:chgData name="" userId="" providerId="" clId="Web-{CEE33389-E971-4E3F-98D3-0F668B5CC9B4}" dt="2019-09-16T03:32:17.621" v="24" actId="20577"/>
          <ac:spMkLst>
            <pc:docMk/>
            <pc:sldMk cId="0" sldId="304"/>
            <ac:spMk id="6" creationId="{00000000-0000-0000-0000-000000000000}"/>
          </ac:spMkLst>
        </pc:spChg>
        <pc:spChg chg="mod">
          <ac:chgData name="" userId="" providerId="" clId="Web-{CEE33389-E971-4E3F-98D3-0F668B5CC9B4}" dt="2019-09-16T03:40:56" v="60" actId="20577"/>
          <ac:spMkLst>
            <pc:docMk/>
            <pc:sldMk cId="0" sldId="304"/>
            <ac:spMk id="7" creationId="{00000000-0000-0000-0000-000000000000}"/>
          </ac:spMkLst>
        </pc:spChg>
      </pc:sldChg>
      <pc:sldChg chg="modSp">
        <pc:chgData name="" userId="" providerId="" clId="Web-{CEE33389-E971-4E3F-98D3-0F668B5CC9B4}" dt="2019-09-16T03:41:35.205" v="63" actId="20577"/>
        <pc:sldMkLst>
          <pc:docMk/>
          <pc:sldMk cId="0" sldId="305"/>
        </pc:sldMkLst>
        <pc:spChg chg="mod">
          <ac:chgData name="" userId="" providerId="" clId="Web-{CEE33389-E971-4E3F-98D3-0F668B5CC9B4}" dt="2019-09-16T03:41:35.205" v="63" actId="20577"/>
          <ac:spMkLst>
            <pc:docMk/>
            <pc:sldMk cId="0" sldId="305"/>
            <ac:spMk id="4" creationId="{00000000-0000-0000-0000-000000000000}"/>
          </ac:spMkLst>
        </pc:spChg>
      </pc:sldChg>
    </pc:docChg>
  </pc:docChgLst>
  <pc:docChgLst>
    <pc:chgData clId="Web-{552F6480-EBC8-4FEF-B65C-947C4F896CD3}"/>
    <pc:docChg chg="modSld">
      <pc:chgData name="" userId="" providerId="" clId="Web-{552F6480-EBC8-4FEF-B65C-947C4F896CD3}" dt="2019-10-16T15:15:45.762" v="3" actId="20577"/>
      <pc:docMkLst>
        <pc:docMk/>
      </pc:docMkLst>
      <pc:sldChg chg="modSp">
        <pc:chgData name="" userId="" providerId="" clId="Web-{552F6480-EBC8-4FEF-B65C-947C4F896CD3}" dt="2019-10-16T15:15:01.231" v="1" actId="20577"/>
        <pc:sldMkLst>
          <pc:docMk/>
          <pc:sldMk cId="2212586328" sldId="260"/>
        </pc:sldMkLst>
        <pc:spChg chg="mod">
          <ac:chgData name="" userId="" providerId="" clId="Web-{552F6480-EBC8-4FEF-B65C-947C4F896CD3}" dt="2019-10-16T15:15:01.231" v="1" actId="20577"/>
          <ac:spMkLst>
            <pc:docMk/>
            <pc:sldMk cId="2212586328" sldId="260"/>
            <ac:spMk id="3" creationId="{00000000-0000-0000-0000-000000000000}"/>
          </ac:spMkLst>
        </pc:spChg>
      </pc:sldChg>
      <pc:sldChg chg="modSp">
        <pc:chgData name="" userId="" providerId="" clId="Web-{552F6480-EBC8-4FEF-B65C-947C4F896CD3}" dt="2019-10-16T15:15:45.762" v="3" actId="20577"/>
        <pc:sldMkLst>
          <pc:docMk/>
          <pc:sldMk cId="3123078384" sldId="310"/>
        </pc:sldMkLst>
        <pc:spChg chg="mod">
          <ac:chgData name="" userId="" providerId="" clId="Web-{552F6480-EBC8-4FEF-B65C-947C4F896CD3}" dt="2019-10-16T15:15:45.762" v="3" actId="20577"/>
          <ac:spMkLst>
            <pc:docMk/>
            <pc:sldMk cId="3123078384" sldId="310"/>
            <ac:spMk id="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A823083E-610C-4022-B844-99DF26C1274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D65209A-4A7A-4674-AE12-0D8AE65133A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3A092CC-E2CA-4EAD-AE0D-D49ACE879022}"/>
              </a:ext>
            </a:extLst>
          </p:cNvPr>
          <p:cNvSpPr>
            <a:spLocks noGrp="1" noChangeArrowheads="1"/>
          </p:cNvSpPr>
          <p:nvPr>
            <p:ph type="sldNum" sz="quarter" idx="12"/>
          </p:nvPr>
        </p:nvSpPr>
        <p:spPr>
          <a:ln/>
        </p:spPr>
        <p:txBody>
          <a:bodyPr/>
          <a:lstStyle>
            <a:lvl1pPr>
              <a:defRPr/>
            </a:lvl1pPr>
          </a:lstStyle>
          <a:p>
            <a:pPr>
              <a:defRPr/>
            </a:pPr>
            <a:fld id="{5BB1C960-408E-4852-A4CB-4F6A72BB3910}" type="slidenum">
              <a:rPr lang="en-US" altLang="en-US"/>
              <a:pPr>
                <a:defRPr/>
              </a:pPr>
              <a:t>‹#›</a:t>
            </a:fld>
            <a:endParaRPr lang="en-US" altLang="en-US" dirty="0"/>
          </a:p>
        </p:txBody>
      </p:sp>
    </p:spTree>
    <p:extLst>
      <p:ext uri="{BB962C8B-B14F-4D97-AF65-F5344CB8AC3E}">
        <p14:creationId xmlns:p14="http://schemas.microsoft.com/office/powerpoint/2010/main" val="2075622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C294B17-C9CC-4E6D-AFA3-062C77D10CA7}"/>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8126FB74-A851-44FA-9544-5033677CA21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4FAEA5A0-CF87-4CFC-88A4-C9D2443B5E42}"/>
              </a:ext>
            </a:extLst>
          </p:cNvPr>
          <p:cNvSpPr>
            <a:spLocks noGrp="1" noChangeArrowheads="1"/>
          </p:cNvSpPr>
          <p:nvPr>
            <p:ph type="sldNum" sz="quarter" idx="12"/>
          </p:nvPr>
        </p:nvSpPr>
        <p:spPr>
          <a:ln/>
        </p:spPr>
        <p:txBody>
          <a:bodyPr/>
          <a:lstStyle>
            <a:lvl1pPr>
              <a:defRPr/>
            </a:lvl1pPr>
          </a:lstStyle>
          <a:p>
            <a:pPr>
              <a:defRPr/>
            </a:pPr>
            <a:fld id="{DAFABB0E-315B-4D58-A57E-7BE489215C7A}" type="slidenum">
              <a:rPr lang="en-US" altLang="en-US"/>
              <a:pPr>
                <a:defRPr/>
              </a:pPr>
              <a:t>‹#›</a:t>
            </a:fld>
            <a:endParaRPr lang="en-US" altLang="en-US" dirty="0"/>
          </a:p>
        </p:txBody>
      </p:sp>
    </p:spTree>
    <p:extLst>
      <p:ext uri="{BB962C8B-B14F-4D97-AF65-F5344CB8AC3E}">
        <p14:creationId xmlns:p14="http://schemas.microsoft.com/office/powerpoint/2010/main" val="4114920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 id="2147483711" r:id="rId15"/>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firstnations.org/knowledge-center/financial-education/bnc"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Arial" pitchFamily="34" charset="0"/>
                <a:cs typeface="Arial" pitchFamily="34" charset="0"/>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Arial" pitchFamily="34" charset="0"/>
                <a:cs typeface="Arial" pitchFamily="34" charset="0"/>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Arial" pitchFamily="34" charset="0"/>
                <a:cs typeface="Arial" pitchFamily="34" charset="0"/>
              </a:rPr>
              <a:t>Creative commons attribution non-commercial </a:t>
            </a:r>
            <a:r>
              <a:rPr lang="en-US" dirty="0" err="1">
                <a:latin typeface="Arial" pitchFamily="34" charset="0"/>
                <a:cs typeface="Arial" pitchFamily="34" charset="0"/>
              </a:rPr>
              <a:t>sharealike</a:t>
            </a:r>
            <a:r>
              <a:rPr lang="en-US" dirty="0">
                <a:latin typeface="Arial" pitchFamily="34" charset="0"/>
                <a:cs typeface="Arial" pitchFamily="34" charset="0"/>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Arial" pitchFamily="34" charset="0"/>
                <a:cs typeface="Arial" pitchFamily="34" charset="0"/>
              </a:rPr>
              <a:t>September 2019</a:t>
            </a:r>
            <a:endParaRPr lang="en-US" dirty="0">
              <a:latin typeface="Arial" pitchFamily="34" charset="0"/>
              <a:cs typeface="Arial" pitchFamily="34" charset="0"/>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Financial Plans: Budgets</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5</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69994"/>
            <a:ext cx="6733588" cy="639762"/>
          </a:xfrm>
        </p:spPr>
        <p:txBody>
          <a:bodyPr/>
          <a:lstStyle/>
          <a:p>
            <a:r>
              <a:rPr lang="en-CA" dirty="0">
                <a:latin typeface="Arial"/>
                <a:cs typeface="Arial"/>
              </a:rPr>
              <a:t>Capital budget: expenditures and investments</a:t>
            </a:r>
            <a:endParaRPr lang="en-CA" dirty="0">
              <a:solidFill>
                <a:schemeClr val="tx1"/>
              </a:solidFill>
              <a:latin typeface="Arial"/>
              <a:cs typeface="Arial"/>
            </a:endParaRPr>
          </a:p>
        </p:txBody>
      </p:sp>
      <p:sp>
        <p:nvSpPr>
          <p:cNvPr id="6" name="Content Placeholder 5"/>
          <p:cNvSpPr>
            <a:spLocks noGrp="1"/>
          </p:cNvSpPr>
          <p:nvPr>
            <p:ph sz="half" idx="2"/>
          </p:nvPr>
        </p:nvSpPr>
        <p:spPr>
          <a:xfrm>
            <a:off x="1404572" y="1509756"/>
            <a:ext cx="6733588" cy="3535924"/>
          </a:xfrm>
        </p:spPr>
        <p:txBody>
          <a:bodyPr>
            <a:noAutofit/>
          </a:bodyPr>
          <a:lstStyle/>
          <a:p>
            <a:r>
              <a:rPr lang="en-CA" altLang="en-US" dirty="0">
                <a:latin typeface="Arial"/>
                <a:cs typeface="Arial"/>
              </a:rPr>
              <a:t>Free cash flow is the income remaining after the deduction of living and debt expenses.</a:t>
            </a:r>
          </a:p>
          <a:p>
            <a:r>
              <a:rPr lang="en-CA" altLang="en-US" dirty="0">
                <a:latin typeface="Arial"/>
                <a:cs typeface="Arial"/>
              </a:rPr>
              <a:t>Free cash flow can be used for capital expenditures (funds to acquire or upgrade assets) or investments. </a:t>
            </a:r>
            <a:endParaRPr lang="en-CA" altLang="en-US" dirty="0">
              <a:latin typeface="Arial" pitchFamily="34" charset="0"/>
              <a:cs typeface="Arial" pitchFamily="34" charset="0"/>
            </a:endParaRPr>
          </a:p>
          <a:p>
            <a:r>
              <a:rPr lang="en-CA" altLang="en-US" dirty="0">
                <a:latin typeface="Arial" pitchFamily="34" charset="0"/>
                <a:cs typeface="Arial" pitchFamily="34" charset="0"/>
              </a:rPr>
              <a:t>Capital expenditures and investments are usually part of a long-term plan of building an asset base. </a:t>
            </a:r>
          </a:p>
          <a:p>
            <a:r>
              <a:rPr lang="en-CA" altLang="en-US" dirty="0">
                <a:latin typeface="Arial" pitchFamily="34" charset="0"/>
                <a:cs typeface="Arial" pitchFamily="34" charset="0"/>
              </a:rPr>
              <a:t>Investment may also be part of a longer-term plan to achieve a specific goal such as financing education or retirement. </a:t>
            </a:r>
          </a:p>
          <a:p>
            <a:pPr>
              <a:spcBef>
                <a:spcPct val="0"/>
              </a:spcBef>
            </a:pPr>
            <a:endParaRPr lang="en-US" altLang="en-US" dirty="0">
              <a:latin typeface="Arial" pitchFamily="34" charset="0"/>
              <a:cs typeface="Arial" pitchFamily="34" charset="0"/>
            </a:endParaRPr>
          </a:p>
          <a:p>
            <a:endParaRPr lang="en-CA" dirty="0">
              <a:latin typeface="Arial" pitchFamily="34" charset="0"/>
              <a:cs typeface="Arial" pitchFamily="34" charset="0"/>
            </a:endParaRPr>
          </a:p>
        </p:txBody>
      </p:sp>
      <p:sp>
        <p:nvSpPr>
          <p:cNvPr id="13" name="Text Placeholder 12"/>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a:extLst>
              <a:ext uri="{FF2B5EF4-FFF2-40B4-BE49-F238E27FC236}">
                <a16:creationId xmlns:a16="http://schemas.microsoft.com/office/drawing/2014/main" id="{076A4152-C7F5-43F3-A4C7-D37B7167EC70}"/>
              </a:ext>
            </a:extLst>
          </p:cNvPr>
          <p:cNvSpPr>
            <a:spLocks noChangeArrowheads="1"/>
          </p:cNvSpPr>
          <p:nvPr/>
        </p:nvSpPr>
        <p:spPr bwMode="auto">
          <a:xfrm>
            <a:off x="228600" y="2209800"/>
            <a:ext cx="876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pPr>
            <a:endParaRPr lang="en-US" altLang="en-US"/>
          </a:p>
        </p:txBody>
      </p:sp>
      <p:sp>
        <p:nvSpPr>
          <p:cNvPr id="6" name="Text Placeholder 5"/>
          <p:cNvSpPr>
            <a:spLocks noGrp="1"/>
          </p:cNvSpPr>
          <p:nvPr>
            <p:ph type="body" idx="1"/>
          </p:nvPr>
        </p:nvSpPr>
        <p:spPr>
          <a:xfrm>
            <a:off x="1404570" y="880180"/>
            <a:ext cx="7587029" cy="639762"/>
          </a:xfrm>
        </p:spPr>
        <p:txBody>
          <a:bodyPr/>
          <a:lstStyle/>
          <a:p>
            <a:r>
              <a:rPr lang="en-CA" dirty="0">
                <a:latin typeface="Arial"/>
                <a:cs typeface="Arial"/>
              </a:rPr>
              <a:t>Capital budget: macro factors and importance of TVM </a:t>
            </a:r>
            <a:endParaRPr lang="en-CA" dirty="0">
              <a:solidFill>
                <a:srgbClr val="FF0000"/>
              </a:solidFill>
              <a:latin typeface="Arial"/>
              <a:cs typeface="Arial"/>
            </a:endParaRPr>
          </a:p>
        </p:txBody>
      </p:sp>
      <p:sp>
        <p:nvSpPr>
          <p:cNvPr id="7" name="Content Placeholder 6"/>
          <p:cNvSpPr>
            <a:spLocks noGrp="1"/>
          </p:cNvSpPr>
          <p:nvPr>
            <p:ph sz="half" idx="2"/>
          </p:nvPr>
        </p:nvSpPr>
        <p:spPr>
          <a:xfrm>
            <a:off x="1297998" y="1469889"/>
            <a:ext cx="7138916" cy="3370219"/>
          </a:xfrm>
        </p:spPr>
        <p:txBody>
          <a:bodyPr>
            <a:noAutofit/>
          </a:bodyPr>
          <a:lstStyle/>
          <a:p>
            <a:pPr marL="342900" indent="-342900">
              <a:buFont typeface="Arial" panose="020B0604020202020204" pitchFamily="34" charset="0"/>
              <a:buChar char="•"/>
              <a:defRPr/>
            </a:pPr>
            <a:r>
              <a:rPr lang="en-CA" dirty="0">
                <a:latin typeface="Arial" pitchFamily="34" charset="0"/>
                <a:cs typeface="Arial" pitchFamily="34" charset="0"/>
              </a:rPr>
              <a:t>Macro factors become more influential in the assessment of your financial goals as you get closer to achieving them. </a:t>
            </a:r>
          </a:p>
          <a:p>
            <a:pPr marL="342900" indent="-342900">
              <a:buFont typeface="Arial" panose="020B0604020202020204" pitchFamily="34" charset="0"/>
              <a:buChar char="•"/>
              <a:defRPr/>
            </a:pPr>
            <a:r>
              <a:rPr lang="en-CA" dirty="0" err="1">
                <a:latin typeface="Arial" pitchFamily="34" charset="0"/>
                <a:cs typeface="Arial" pitchFamily="34" charset="0"/>
              </a:rPr>
              <a:t>TVM</a:t>
            </a:r>
            <a:r>
              <a:rPr lang="en-CA" dirty="0">
                <a:latin typeface="Arial" pitchFamily="34" charset="0"/>
                <a:cs typeface="Arial" pitchFamily="34" charset="0"/>
              </a:rPr>
              <a:t> can help you to calculate capital expenditures and progress toward long-term goals.</a:t>
            </a:r>
          </a:p>
          <a:p>
            <a:pPr marL="342900" indent="-342900">
              <a:buFont typeface="Arial" panose="020B0604020202020204" pitchFamily="34" charset="0"/>
              <a:buChar char="•"/>
              <a:defRPr/>
            </a:pPr>
            <a:r>
              <a:rPr lang="en-CA" dirty="0">
                <a:latin typeface="Arial"/>
                <a:cs typeface="Arial"/>
              </a:rPr>
              <a:t>For example, by knowing how much time there is and how much compounding there can be to turn your account balance (the present value) into your savings goal (its future value), you can calculate the amount of deposits. </a:t>
            </a:r>
          </a:p>
          <a:p>
            <a:pPr marL="342900" indent="-342900">
              <a:buFont typeface="Arial" panose="020B0604020202020204" pitchFamily="34" charset="0"/>
              <a:buChar char="•"/>
              <a:defRPr/>
            </a:pPr>
            <a:r>
              <a:rPr lang="en-CA" dirty="0">
                <a:latin typeface="Arial"/>
                <a:cs typeface="Arial"/>
              </a:rPr>
              <a:t>You can then compare your projected free cash flow to the amount of deposits needed to see what is possible.</a:t>
            </a:r>
            <a:endParaRPr lang="en-CA" dirty="0"/>
          </a:p>
        </p:txBody>
      </p:sp>
      <p:sp>
        <p:nvSpPr>
          <p:cNvPr id="10" name="Text Placeholder 9"/>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918280"/>
            <a:ext cx="7561629" cy="639762"/>
          </a:xfrm>
        </p:spPr>
        <p:txBody>
          <a:bodyPr/>
          <a:lstStyle/>
          <a:p>
            <a:r>
              <a:rPr lang="en-CA" dirty="0">
                <a:latin typeface="Arial" pitchFamily="34" charset="0"/>
                <a:cs typeface="Arial" pitchFamily="34" charset="0"/>
              </a:rPr>
              <a:t>Key takeaways: budgets, incomes, and expenses</a:t>
            </a:r>
            <a:endParaRPr lang="en-CA" dirty="0">
              <a:solidFill>
                <a:srgbClr val="FF0000"/>
              </a:solidFill>
              <a:latin typeface="Arial" pitchFamily="34" charset="0"/>
              <a:cs typeface="Arial" pitchFamily="34" charset="0"/>
            </a:endParaRPr>
          </a:p>
        </p:txBody>
      </p:sp>
      <p:sp>
        <p:nvSpPr>
          <p:cNvPr id="6" name="Content Placeholder 5"/>
          <p:cNvSpPr>
            <a:spLocks noGrp="1"/>
          </p:cNvSpPr>
          <p:nvPr>
            <p:ph sz="half" idx="2"/>
          </p:nvPr>
        </p:nvSpPr>
        <p:spPr>
          <a:xfrm>
            <a:off x="1404572" y="1397000"/>
            <a:ext cx="6890342" cy="3541997"/>
          </a:xfrm>
        </p:spPr>
        <p:txBody>
          <a:bodyPr>
            <a:noAutofit/>
          </a:bodyPr>
          <a:lstStyle/>
          <a:p>
            <a:pPr>
              <a:spcBef>
                <a:spcPct val="0"/>
              </a:spcBef>
            </a:pPr>
            <a:r>
              <a:rPr lang="en-CA" altLang="en-US" dirty="0">
                <a:latin typeface="Arial" pitchFamily="34" charset="0"/>
                <a:cs typeface="Arial" pitchFamily="34" charset="0"/>
              </a:rPr>
              <a:t>A comprehensive budget consists of an operating budget and a capital budget.</a:t>
            </a:r>
          </a:p>
          <a:p>
            <a:pPr>
              <a:spcBef>
                <a:spcPct val="0"/>
              </a:spcBef>
              <a:buFont typeface="Arial" panose="020B0604020202020204" pitchFamily="34" charset="0"/>
              <a:buChar char="•"/>
            </a:pPr>
            <a:r>
              <a:rPr lang="en-CA" altLang="en-US" dirty="0">
                <a:latin typeface="Arial"/>
                <a:cs typeface="Arial"/>
              </a:rPr>
              <a:t>The operating budget accounts for recurring incomes and expenses.</a:t>
            </a:r>
          </a:p>
          <a:p>
            <a:pPr>
              <a:spcBef>
                <a:spcPct val="0"/>
              </a:spcBef>
            </a:pPr>
            <a:r>
              <a:rPr lang="en-CA" altLang="en-US" dirty="0">
                <a:latin typeface="Arial" pitchFamily="34" charset="0"/>
                <a:cs typeface="Arial" pitchFamily="34" charset="0"/>
              </a:rPr>
              <a:t>Recurring incomes result from selling labour and/or liquidity.</a:t>
            </a:r>
          </a:p>
          <a:p>
            <a:pPr>
              <a:spcBef>
                <a:spcPct val="0"/>
              </a:spcBef>
              <a:buFontTx/>
              <a:buNone/>
            </a:pPr>
            <a:r>
              <a:rPr lang="en-CA" altLang="en-US" dirty="0">
                <a:solidFill>
                  <a:schemeClr val="tx2">
                    <a:lumMod val="50000"/>
                    <a:lumOff val="50000"/>
                  </a:schemeClr>
                </a:solidFill>
                <a:latin typeface="Arial" pitchFamily="34" charset="0"/>
                <a:cs typeface="Arial" pitchFamily="34" charset="0"/>
              </a:rPr>
              <a:t>•</a:t>
            </a:r>
            <a:r>
              <a:rPr lang="en-CA" altLang="en-US" dirty="0">
                <a:latin typeface="Arial" pitchFamily="34" charset="0"/>
                <a:cs typeface="Arial" pitchFamily="34" charset="0"/>
              </a:rPr>
              <a:t>   Recurring expenses result from consumption of goods and/or services.</a:t>
            </a:r>
          </a:p>
          <a:p>
            <a:pPr>
              <a:spcBef>
                <a:spcPct val="0"/>
              </a:spcBef>
              <a:buFontTx/>
              <a:buNone/>
            </a:pPr>
            <a:r>
              <a:rPr lang="en-CA" altLang="en-US" dirty="0">
                <a:solidFill>
                  <a:schemeClr val="tx2">
                    <a:lumMod val="50000"/>
                    <a:lumOff val="50000"/>
                  </a:schemeClr>
                </a:solidFill>
                <a:latin typeface="Arial" pitchFamily="34" charset="0"/>
                <a:cs typeface="Arial" pitchFamily="34" charset="0"/>
              </a:rPr>
              <a:t>•</a:t>
            </a:r>
            <a:r>
              <a:rPr lang="en-CA" altLang="en-US" dirty="0">
                <a:latin typeface="Arial" pitchFamily="34" charset="0"/>
                <a:cs typeface="Arial" pitchFamily="34" charset="0"/>
              </a:rPr>
              <a:t>   Recurring incomes and expenses satisfy short-term, lifestyle goals, creating free cash flow for capital expenditures.</a:t>
            </a:r>
          </a:p>
          <a:p>
            <a:pPr>
              <a:spcBef>
                <a:spcPct val="0"/>
              </a:spcBef>
              <a:buFontTx/>
              <a:buNone/>
            </a:pPr>
            <a:r>
              <a:rPr lang="en-CA" altLang="en-US" dirty="0">
                <a:solidFill>
                  <a:schemeClr val="tx2">
                    <a:lumMod val="50000"/>
                    <a:lumOff val="50000"/>
                  </a:schemeClr>
                </a:solidFill>
                <a:latin typeface="Arial" pitchFamily="34" charset="0"/>
                <a:cs typeface="Arial" pitchFamily="34" charset="0"/>
              </a:rPr>
              <a:t>•</a:t>
            </a:r>
            <a:r>
              <a:rPr lang="en-CA" altLang="en-US" dirty="0">
                <a:latin typeface="Arial" pitchFamily="34" charset="0"/>
                <a:cs typeface="Arial" pitchFamily="34" charset="0"/>
              </a:rPr>
              <a:t>   The capital budget accounts for capital expenditures or nonrecurring items.</a:t>
            </a:r>
          </a:p>
          <a:p>
            <a:pPr>
              <a:spcBef>
                <a:spcPct val="0"/>
              </a:spcBef>
              <a:buFontTx/>
              <a:buNone/>
            </a:pPr>
            <a:endParaRPr lang="en-CA" altLang="en-US" dirty="0">
              <a:latin typeface="Arial" pitchFamily="34" charset="0"/>
              <a:cs typeface="Arial" pitchFamily="34" charset="0"/>
            </a:endParaRPr>
          </a:p>
          <a:p>
            <a:endParaRPr lang="en-CA"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901548"/>
            <a:ext cx="7132400" cy="639762"/>
          </a:xfrm>
        </p:spPr>
        <p:txBody>
          <a:bodyPr/>
          <a:lstStyle/>
          <a:p>
            <a:r>
              <a:rPr lang="en-CA" dirty="0">
                <a:latin typeface="Arial"/>
                <a:cs typeface="Arial"/>
              </a:rPr>
              <a:t>Key takeaways: capital expenditures </a:t>
            </a:r>
            <a:endParaRPr lang="en-CA" dirty="0">
              <a:solidFill>
                <a:srgbClr val="FF0000"/>
              </a:solidFill>
              <a:latin typeface="Arial"/>
              <a:cs typeface="Arial"/>
            </a:endParaRPr>
          </a:p>
        </p:txBody>
      </p:sp>
      <p:sp>
        <p:nvSpPr>
          <p:cNvPr id="6" name="Content Placeholder 5"/>
          <p:cNvSpPr>
            <a:spLocks noGrp="1"/>
          </p:cNvSpPr>
          <p:nvPr>
            <p:ph sz="half" idx="2"/>
          </p:nvPr>
        </p:nvSpPr>
        <p:spPr>
          <a:xfrm>
            <a:off x="1404571" y="1427011"/>
            <a:ext cx="7138915" cy="3971216"/>
          </a:xfrm>
        </p:spPr>
        <p:txBody>
          <a:bodyPr>
            <a:noAutofit/>
          </a:bodyPr>
          <a:lstStyle/>
          <a:p>
            <a:pPr>
              <a:spcBef>
                <a:spcPct val="0"/>
              </a:spcBef>
            </a:pPr>
            <a:r>
              <a:rPr lang="en-CA" altLang="en-US" dirty="0">
                <a:latin typeface="Arial" pitchFamily="34" charset="0"/>
                <a:cs typeface="Arial" pitchFamily="34" charset="0"/>
              </a:rPr>
              <a:t>Capital expenditures are usually part of a longer-term plan or goal.</a:t>
            </a:r>
          </a:p>
          <a:p>
            <a:pPr>
              <a:spcBef>
                <a:spcPct val="0"/>
              </a:spcBef>
            </a:pPr>
            <a:r>
              <a:rPr lang="en-CA" altLang="en-US" dirty="0">
                <a:latin typeface="Arial"/>
                <a:cs typeface="Arial"/>
              </a:rPr>
              <a:t>Projecting recurring incomes and expenses involves using financial history, new information, and micro and macroeconomic factors.</a:t>
            </a:r>
          </a:p>
          <a:p>
            <a:pPr>
              <a:spcBef>
                <a:spcPct val="0"/>
              </a:spcBef>
            </a:pPr>
            <a:r>
              <a:rPr lang="en-CA" altLang="en-US" dirty="0">
                <a:latin typeface="Arial"/>
                <a:cs typeface="Arial"/>
              </a:rPr>
              <a:t>Different methods may be used to project different incomes and expenses depending on the probability, volatility, and predictability of quantity and price.</a:t>
            </a:r>
            <a:endParaRPr lang="en-CA" dirty="0">
              <a:latin typeface="Arial"/>
              <a:cs typeface="Arial"/>
            </a:endParaRPr>
          </a:p>
          <a:p>
            <a:pPr>
              <a:spcBef>
                <a:spcPct val="0"/>
              </a:spcBef>
            </a:pPr>
            <a:r>
              <a:rPr lang="en-CA" altLang="en-US" dirty="0">
                <a:latin typeface="Arial"/>
                <a:cs typeface="Arial"/>
              </a:rPr>
              <a:t>Projecting capital expenditures involves using the following:</a:t>
            </a:r>
            <a:endParaRPr lang="en-CA" dirty="0">
              <a:latin typeface="Arial"/>
              <a:cs typeface="Arial"/>
            </a:endParaRPr>
          </a:p>
          <a:p>
            <a:pPr lvl="2">
              <a:spcBef>
                <a:spcPct val="0"/>
              </a:spcBef>
              <a:buFont typeface="Wingdings" panose="05000000000000000000" pitchFamily="2" charset="2"/>
              <a:buChar char="Ø"/>
            </a:pPr>
            <a:r>
              <a:rPr lang="en-CA" altLang="en-US" dirty="0">
                <a:latin typeface="Arial" pitchFamily="34" charset="0"/>
                <a:cs typeface="Arial" pitchFamily="34" charset="0"/>
              </a:rPr>
              <a:t>New information and microeconomic factors</a:t>
            </a:r>
          </a:p>
          <a:p>
            <a:pPr marL="1236980" lvl="2" indent="-342900">
              <a:spcBef>
                <a:spcPct val="0"/>
              </a:spcBef>
              <a:buFont typeface="Wingdings" panose="05000000000000000000" pitchFamily="2" charset="2"/>
              <a:buChar char="Ø"/>
            </a:pPr>
            <a:r>
              <a:rPr lang="en-CA" altLang="en-US" dirty="0">
                <a:latin typeface="Arial"/>
                <a:cs typeface="Arial"/>
              </a:rPr>
              <a:t>Macroeconomic factors, although these are harder to predict for a longer period, and therefore are less relevant.</a:t>
            </a:r>
            <a:endParaRPr lang="en-CA" altLang="en-US" dirty="0">
              <a:latin typeface="Arial" pitchFamily="34" charset="0"/>
              <a:cs typeface="Arial" pitchFamily="34" charset="0"/>
            </a:endParaRPr>
          </a:p>
          <a:p>
            <a:endParaRPr lang="en-CA"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89CCF7D9-69C2-4446-81FE-10198C19DFD0}"/>
              </a:ext>
            </a:extLst>
          </p:cNvPr>
          <p:cNvSpPr>
            <a:spLocks noGrp="1" noChangeArrowheads="1"/>
          </p:cNvSpPr>
          <p:nvPr>
            <p:ph type="title"/>
          </p:nvPr>
        </p:nvSpPr>
        <p:spPr/>
        <p:txBody>
          <a:bodyPr>
            <a:noAutofit/>
          </a:bodyPr>
          <a:lstStyle/>
          <a:p>
            <a:r>
              <a:rPr lang="en-CA" altLang="en-US" b="1" dirty="0">
                <a:latin typeface="Arial" pitchFamily="34" charset="0"/>
                <a:cs typeface="Arial" pitchFamily="34" charset="0"/>
              </a:rPr>
              <a:t>5.3 </a:t>
            </a:r>
            <a:r>
              <a:rPr lang="en-CA" altLang="en-US" dirty="0">
                <a:latin typeface="Arial" pitchFamily="34" charset="0"/>
                <a:cs typeface="Arial" pitchFamily="34" charset="0"/>
              </a:rPr>
              <a:t>The </a:t>
            </a:r>
            <a:r>
              <a:rPr lang="en-CA" altLang="en-US" b="1" dirty="0">
                <a:latin typeface="Arial" pitchFamily="34" charset="0"/>
                <a:cs typeface="Arial" pitchFamily="34" charset="0"/>
              </a:rPr>
              <a:t>Cash Budget and Other Specialized Budgets</a:t>
            </a:r>
          </a:p>
        </p:txBody>
      </p:sp>
      <p:sp>
        <p:nvSpPr>
          <p:cNvPr id="4" name="Text Placeholder 3"/>
          <p:cNvSpPr>
            <a:spLocks noGrp="1"/>
          </p:cNvSpPr>
          <p:nvPr>
            <p:ph type="body" idx="1"/>
          </p:nvPr>
        </p:nvSpPr>
        <p:spPr>
          <a:xfrm>
            <a:off x="1404571" y="1928813"/>
            <a:ext cx="7321418" cy="639762"/>
          </a:xfrm>
        </p:spPr>
        <p:txBody>
          <a:bodyPr/>
          <a:lstStyle/>
          <a:p>
            <a:r>
              <a:rPr lang="en-CA" dirty="0">
                <a:latin typeface="Arial"/>
                <a:cs typeface="Arial"/>
              </a:rPr>
              <a:t>Cash flow </a:t>
            </a:r>
            <a:endParaRPr lang="en-CA" dirty="0">
              <a:solidFill>
                <a:srgbClr val="FF0000"/>
              </a:solidFill>
              <a:latin typeface="Arial"/>
              <a:cs typeface="Arial"/>
            </a:endParaRPr>
          </a:p>
        </p:txBody>
      </p:sp>
      <p:sp>
        <p:nvSpPr>
          <p:cNvPr id="23555" name="Content Placeholder 2">
            <a:extLst>
              <a:ext uri="{FF2B5EF4-FFF2-40B4-BE49-F238E27FC236}">
                <a16:creationId xmlns:a16="http://schemas.microsoft.com/office/drawing/2014/main" id="{132557EE-8263-47DF-BF0A-AF866C80A408}"/>
              </a:ext>
            </a:extLst>
          </p:cNvPr>
          <p:cNvSpPr>
            <a:spLocks noGrp="1" noChangeArrowheads="1"/>
          </p:cNvSpPr>
          <p:nvPr>
            <p:ph sz="half" idx="2"/>
          </p:nvPr>
        </p:nvSpPr>
        <p:spPr>
          <a:xfrm>
            <a:off x="1404571" y="2352674"/>
            <a:ext cx="6838091" cy="2870805"/>
          </a:xfrm>
        </p:spPr>
        <p:txBody>
          <a:bodyPr>
            <a:normAutofit/>
          </a:bodyPr>
          <a:lstStyle/>
          <a:p>
            <a:r>
              <a:rPr lang="en-CA" altLang="en-US" dirty="0">
                <a:latin typeface="Arial" pitchFamily="34" charset="0"/>
                <a:cs typeface="Arial" pitchFamily="34" charset="0"/>
              </a:rPr>
              <a:t>When it comes to cash flow, timing is everything.</a:t>
            </a:r>
          </a:p>
          <a:p>
            <a:r>
              <a:rPr lang="en-CA" altLang="en-US" dirty="0">
                <a:latin typeface="Arial" pitchFamily="34" charset="0"/>
                <a:cs typeface="Arial" pitchFamily="34" charset="0"/>
              </a:rPr>
              <a:t>Cash flow may be regular or seasonal. When cash flow is not regular, a closer look at cash flow management is necessary. </a:t>
            </a:r>
          </a:p>
          <a:p>
            <a:r>
              <a:rPr lang="en-CA" altLang="en-US" dirty="0">
                <a:latin typeface="Arial" pitchFamily="34" charset="0"/>
                <a:cs typeface="Arial" pitchFamily="34" charset="0"/>
              </a:rPr>
              <a:t>Most expenses must be paid on a monthly basis, and if some income is irregularly received (e.g., seasonal), there is a risk of running out of cash in a specific month. </a:t>
            </a: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849313"/>
            <a:ext cx="6838091" cy="639762"/>
          </a:xfrm>
        </p:spPr>
        <p:txBody>
          <a:bodyPr/>
          <a:lstStyle/>
          <a:p>
            <a:r>
              <a:rPr lang="en-CA" dirty="0">
                <a:latin typeface="Arial"/>
                <a:cs typeface="Arial"/>
              </a:rPr>
              <a:t>Cash budget example: Jeff’s cash flow </a:t>
            </a:r>
            <a:endParaRPr lang="en-CA" dirty="0">
              <a:solidFill>
                <a:srgbClr val="FF0000"/>
              </a:solidFill>
              <a:latin typeface="Arial"/>
              <a:cs typeface="Arial"/>
            </a:endParaRPr>
          </a:p>
        </p:txBody>
      </p:sp>
      <p:sp>
        <p:nvSpPr>
          <p:cNvPr id="24579" name="Content Placeholder 2">
            <a:extLst>
              <a:ext uri="{FF2B5EF4-FFF2-40B4-BE49-F238E27FC236}">
                <a16:creationId xmlns:a16="http://schemas.microsoft.com/office/drawing/2014/main" id="{74931DD9-12EA-4310-97E4-29D06AC5C92E}"/>
              </a:ext>
            </a:extLst>
          </p:cNvPr>
          <p:cNvSpPr>
            <a:spLocks noGrp="1" noChangeArrowheads="1"/>
          </p:cNvSpPr>
          <p:nvPr>
            <p:ph sz="half" idx="2"/>
          </p:nvPr>
        </p:nvSpPr>
        <p:spPr>
          <a:xfrm>
            <a:off x="1404571" y="1498600"/>
            <a:ext cx="6838091" cy="3547079"/>
          </a:xfrm>
        </p:spPr>
        <p:txBody>
          <a:bodyPr>
            <a:normAutofit/>
          </a:bodyPr>
          <a:lstStyle/>
          <a:p>
            <a:r>
              <a:rPr lang="en-CA" altLang="en-US" dirty="0">
                <a:latin typeface="Arial" pitchFamily="34" charset="0"/>
                <a:cs typeface="Arial" pitchFamily="34" charset="0"/>
              </a:rPr>
              <a:t>Let’s look at Jeff’s cash flow. </a:t>
            </a:r>
          </a:p>
          <a:p>
            <a:r>
              <a:rPr lang="en-CA" altLang="en-US" dirty="0">
                <a:latin typeface="Arial" pitchFamily="34" charset="0"/>
                <a:cs typeface="Arial" pitchFamily="34" charset="0"/>
              </a:rPr>
              <a:t>As the text points out, the monthly cash budget shows a different story than the annual budget because of the seasonal nature of Jeff’s incomes. </a:t>
            </a:r>
          </a:p>
          <a:p>
            <a:r>
              <a:rPr lang="en-CA" altLang="en-US" dirty="0">
                <a:latin typeface="Arial" pitchFamily="34" charset="0"/>
                <a:cs typeface="Arial" pitchFamily="34" charset="0"/>
              </a:rPr>
              <a:t>Since Jeff is planning his capital expenditures before he begins to earn income from painting, he actually has to borrow more—and assume more risk.</a:t>
            </a:r>
          </a:p>
          <a:p>
            <a:r>
              <a:rPr lang="en-CA" altLang="en-US" dirty="0">
                <a:latin typeface="Arial" pitchFamily="34" charset="0"/>
                <a:cs typeface="Arial" pitchFamily="34" charset="0"/>
              </a:rPr>
              <a:t>If he delays the new roof until October, he will borrow less and will therefore pay less. </a:t>
            </a:r>
          </a:p>
          <a:p>
            <a:endParaRPr lang="en-CA" altLang="en-US" dirty="0">
              <a:latin typeface="Arial" pitchFamily="34" charset="0"/>
              <a:cs typeface="Arial" pitchFamily="34" charset="0"/>
            </a:endParaRP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874713"/>
            <a:ext cx="6075729" cy="639762"/>
          </a:xfrm>
        </p:spPr>
        <p:txBody>
          <a:bodyPr/>
          <a:lstStyle/>
          <a:p>
            <a:r>
              <a:rPr lang="en-CA" dirty="0">
                <a:latin typeface="Arial" pitchFamily="34" charset="0"/>
                <a:cs typeface="Arial" pitchFamily="34" charset="0"/>
              </a:rPr>
              <a:t>Key takeaways</a:t>
            </a:r>
          </a:p>
          <a:p>
            <a:r>
              <a:rPr lang="en-CA" dirty="0"/>
              <a:t> </a:t>
            </a:r>
          </a:p>
        </p:txBody>
      </p:sp>
      <p:sp>
        <p:nvSpPr>
          <p:cNvPr id="25603" name="Content Placeholder 2">
            <a:extLst>
              <a:ext uri="{FF2B5EF4-FFF2-40B4-BE49-F238E27FC236}">
                <a16:creationId xmlns:a16="http://schemas.microsoft.com/office/drawing/2014/main" id="{64D348E0-3D62-4167-8CD5-10A6F6F8358C}"/>
              </a:ext>
            </a:extLst>
          </p:cNvPr>
          <p:cNvSpPr>
            <a:spLocks noGrp="1" noChangeArrowheads="1"/>
          </p:cNvSpPr>
          <p:nvPr>
            <p:ph sz="half" idx="2"/>
          </p:nvPr>
        </p:nvSpPr>
        <p:spPr>
          <a:xfrm>
            <a:off x="1404571" y="1351280"/>
            <a:ext cx="7040929" cy="3296920"/>
          </a:xfrm>
        </p:spPr>
        <p:txBody>
          <a:bodyPr>
            <a:normAutofit/>
          </a:bodyPr>
          <a:lstStyle/>
          <a:p>
            <a:r>
              <a:rPr lang="en-CA" altLang="en-US" dirty="0">
                <a:latin typeface="Arial" pitchFamily="34" charset="0"/>
                <a:cs typeface="Arial" pitchFamily="34" charset="0"/>
              </a:rPr>
              <a:t>The cash flow budget is an alternative format used as a cash management tool that provides more detailed information about the timing and amounts of cash flows, a clearer view of risks and opportunities.</a:t>
            </a:r>
          </a:p>
          <a:p>
            <a:r>
              <a:rPr lang="en-CA" altLang="en-US" dirty="0">
                <a:latin typeface="Arial" pitchFamily="34" charset="0"/>
                <a:cs typeface="Arial" pitchFamily="34" charset="0"/>
              </a:rPr>
              <a:t>Specialized budgets focus on a specific asset or activity.</a:t>
            </a:r>
          </a:p>
          <a:p>
            <a:r>
              <a:rPr lang="en-CA" altLang="en-US" dirty="0">
                <a:latin typeface="Arial" pitchFamily="34" charset="0"/>
                <a:cs typeface="Arial" pitchFamily="34" charset="0"/>
              </a:rPr>
              <a:t>A tax budget is commonly used to track taxable activities.</a:t>
            </a:r>
          </a:p>
          <a:p>
            <a:r>
              <a:rPr lang="en-CA" altLang="en-US" dirty="0">
                <a:latin typeface="Arial" pitchFamily="34" charset="0"/>
                <a:cs typeface="Arial" pitchFamily="34" charset="0"/>
              </a:rPr>
              <a:t>Eventually, in order to have a complete perspective, specialized budgets need to be included in the comprehensive budget.</a:t>
            </a:r>
          </a:p>
          <a:p>
            <a:endParaRPr lang="en-CA" altLang="en-US" dirty="0">
              <a:latin typeface="Arial" pitchFamily="34" charset="0"/>
              <a:cs typeface="Arial" pitchFamily="34" charset="0"/>
            </a:endParaRP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D652E958-D384-413D-9480-CDC1ECD25100}"/>
              </a:ext>
            </a:extLst>
          </p:cNvPr>
          <p:cNvSpPr>
            <a:spLocks noGrp="1" noChangeArrowheads="1"/>
          </p:cNvSpPr>
          <p:nvPr>
            <p:ph type="title"/>
          </p:nvPr>
        </p:nvSpPr>
        <p:spPr>
          <a:xfrm>
            <a:off x="1411086" y="850748"/>
            <a:ext cx="7132401" cy="489013"/>
          </a:xfrm>
        </p:spPr>
        <p:txBody>
          <a:bodyPr>
            <a:noAutofit/>
          </a:bodyPr>
          <a:lstStyle/>
          <a:p>
            <a:r>
              <a:rPr lang="en-CA" altLang="en-US" b="1" dirty="0">
                <a:solidFill>
                  <a:schemeClr val="tx1"/>
                </a:solidFill>
                <a:latin typeface="Arial" pitchFamily="34" charset="0"/>
                <a:cs typeface="Arial" pitchFamily="34" charset="0"/>
              </a:rPr>
              <a:t>5.4</a:t>
            </a:r>
            <a:r>
              <a:rPr lang="en-CA" altLang="en-US" b="1" dirty="0">
                <a:solidFill>
                  <a:srgbClr val="FF0000"/>
                </a:solidFill>
                <a:latin typeface="Arial" pitchFamily="34" charset="0"/>
                <a:cs typeface="Arial" pitchFamily="34" charset="0"/>
              </a:rPr>
              <a:t> </a:t>
            </a:r>
            <a:r>
              <a:rPr lang="en-CA" altLang="en-US" b="1" dirty="0">
                <a:latin typeface="Arial" pitchFamily="34" charset="0"/>
                <a:cs typeface="Arial" pitchFamily="34" charset="0"/>
              </a:rPr>
              <a:t>Budget Variances</a:t>
            </a:r>
          </a:p>
        </p:txBody>
      </p:sp>
      <p:sp>
        <p:nvSpPr>
          <p:cNvPr id="4" name="Text Placeholder 3"/>
          <p:cNvSpPr>
            <a:spLocks noGrp="1"/>
          </p:cNvSpPr>
          <p:nvPr>
            <p:ph type="body" idx="1"/>
          </p:nvPr>
        </p:nvSpPr>
        <p:spPr>
          <a:xfrm>
            <a:off x="1404572" y="1535113"/>
            <a:ext cx="6844078" cy="639762"/>
          </a:xfrm>
        </p:spPr>
        <p:txBody>
          <a:bodyPr/>
          <a:lstStyle/>
          <a:p>
            <a:r>
              <a:rPr lang="en-CA" dirty="0">
                <a:latin typeface="Arial"/>
                <a:cs typeface="Arial"/>
              </a:rPr>
              <a:t>Causes of a budget variance </a:t>
            </a:r>
            <a:endParaRPr lang="en-CA" dirty="0">
              <a:solidFill>
                <a:srgbClr val="FF0000"/>
              </a:solidFill>
              <a:latin typeface="Arial"/>
              <a:cs typeface="Arial"/>
            </a:endParaRPr>
          </a:p>
        </p:txBody>
      </p:sp>
      <p:sp>
        <p:nvSpPr>
          <p:cNvPr id="26627" name="Content Placeholder 2">
            <a:extLst>
              <a:ext uri="{FF2B5EF4-FFF2-40B4-BE49-F238E27FC236}">
                <a16:creationId xmlns:a16="http://schemas.microsoft.com/office/drawing/2014/main" id="{C3094E53-1C55-4C30-8A6F-6341DC5E2826}"/>
              </a:ext>
            </a:extLst>
          </p:cNvPr>
          <p:cNvSpPr>
            <a:spLocks noGrp="1" noChangeArrowheads="1"/>
          </p:cNvSpPr>
          <p:nvPr>
            <p:ph sz="half" idx="2"/>
          </p:nvPr>
        </p:nvSpPr>
        <p:spPr>
          <a:xfrm>
            <a:off x="1404572" y="2174876"/>
            <a:ext cx="6844078" cy="2870804"/>
          </a:xfrm>
        </p:spPr>
        <p:txBody>
          <a:bodyPr>
            <a:normAutofit/>
          </a:bodyPr>
          <a:lstStyle/>
          <a:p>
            <a:r>
              <a:rPr lang="en-CA" altLang="en-US" sz="2000" b="1" dirty="0">
                <a:latin typeface="Arial"/>
                <a:cs typeface="Arial"/>
              </a:rPr>
              <a:t>Budget variance </a:t>
            </a:r>
            <a:r>
              <a:rPr lang="en-CA" altLang="en-US" sz="2000" dirty="0">
                <a:latin typeface="Arial"/>
                <a:cs typeface="Arial"/>
              </a:rPr>
              <a:t>occurs when the actual results of your financial activity differ from your budgeted projections</a:t>
            </a:r>
            <a:r>
              <a:rPr lang="en-CA" altLang="en-US" dirty="0">
                <a:latin typeface="Arial"/>
                <a:cs typeface="Arial"/>
              </a:rPr>
              <a:t>.</a:t>
            </a:r>
            <a:endParaRPr lang="en-CA" altLang="en-US" sz="2000" dirty="0">
              <a:solidFill>
                <a:srgbClr val="FF0000"/>
              </a:solidFill>
              <a:latin typeface="Arial"/>
              <a:cs typeface="Arial"/>
            </a:endParaRPr>
          </a:p>
          <a:p>
            <a:r>
              <a:rPr lang="en-CA" altLang="en-US" sz="2000" dirty="0">
                <a:latin typeface="Arial" pitchFamily="34" charset="0"/>
                <a:cs typeface="Arial" pitchFamily="34" charset="0"/>
              </a:rPr>
              <a:t>Variances alert you to the fact that adjustments are needed and they provide new information with which to assess your situation.</a:t>
            </a:r>
          </a:p>
          <a:p>
            <a:r>
              <a:rPr lang="en-CA" altLang="en-US" sz="2000" dirty="0">
                <a:latin typeface="Arial" pitchFamily="34" charset="0"/>
                <a:cs typeface="Arial" pitchFamily="34" charset="0"/>
              </a:rPr>
              <a:t>Variances occur either because your estimate was inaccurate or because certain macro and micro factors changed unexpectedly.</a:t>
            </a:r>
          </a:p>
          <a:p>
            <a:endParaRPr lang="en-CA" altLang="en-US" sz="2000" dirty="0">
              <a:latin typeface="Arial" pitchFamily="34" charset="0"/>
              <a:cs typeface="Arial" pitchFamily="34" charset="0"/>
            </a:endParaRPr>
          </a:p>
          <a:p>
            <a:endParaRPr lang="en-CA" altLang="en-US" sz="2000" dirty="0">
              <a:latin typeface="Arial" pitchFamily="34" charset="0"/>
              <a:cs typeface="Arial" pitchFamily="34" charset="0"/>
            </a:endParaRP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925513"/>
            <a:ext cx="6342428" cy="639762"/>
          </a:xfrm>
        </p:spPr>
        <p:txBody>
          <a:bodyPr/>
          <a:lstStyle/>
          <a:p>
            <a:r>
              <a:rPr lang="en-CA" dirty="0">
                <a:latin typeface="Arial"/>
                <a:cs typeface="Arial"/>
              </a:rPr>
              <a:t>Correcting a budget variance </a:t>
            </a:r>
            <a:endParaRPr lang="en-CA" dirty="0">
              <a:solidFill>
                <a:srgbClr val="FF0000"/>
              </a:solidFill>
              <a:latin typeface="Arial"/>
              <a:cs typeface="Arial"/>
            </a:endParaRPr>
          </a:p>
        </p:txBody>
      </p:sp>
      <p:sp>
        <p:nvSpPr>
          <p:cNvPr id="27651" name="Content Placeholder 2">
            <a:extLst>
              <a:ext uri="{FF2B5EF4-FFF2-40B4-BE49-F238E27FC236}">
                <a16:creationId xmlns:a16="http://schemas.microsoft.com/office/drawing/2014/main" id="{506A29D9-71DD-4002-BF3A-507FB8BC031B}"/>
              </a:ext>
            </a:extLst>
          </p:cNvPr>
          <p:cNvSpPr>
            <a:spLocks noGrp="1" noChangeArrowheads="1"/>
          </p:cNvSpPr>
          <p:nvPr>
            <p:ph sz="half" idx="2"/>
          </p:nvPr>
        </p:nvSpPr>
        <p:spPr>
          <a:xfrm>
            <a:off x="1404572" y="1450974"/>
            <a:ext cx="6647228" cy="3730626"/>
          </a:xfrm>
        </p:spPr>
        <p:txBody>
          <a:bodyPr>
            <a:noAutofit/>
          </a:bodyPr>
          <a:lstStyle/>
          <a:p>
            <a:r>
              <a:rPr lang="en-CA" altLang="en-US" dirty="0">
                <a:latin typeface="Arial" pitchFamily="34" charset="0"/>
                <a:cs typeface="Arial" pitchFamily="34" charset="0"/>
              </a:rPr>
              <a:t>Eventually, data replaces projections and constant monitoring and comparing to actual activities is needed. </a:t>
            </a:r>
          </a:p>
          <a:p>
            <a:r>
              <a:rPr lang="en-CA" altLang="en-US" dirty="0">
                <a:latin typeface="Arial" pitchFamily="34" charset="0"/>
                <a:cs typeface="Arial" pitchFamily="34" charset="0"/>
              </a:rPr>
              <a:t>Once you discover a budget variance, you need to analyze the variance to determine what caused it and then adjust. </a:t>
            </a:r>
          </a:p>
          <a:p>
            <a:r>
              <a:rPr lang="en-CA" altLang="en-US" dirty="0">
                <a:latin typeface="Arial" pitchFamily="34" charset="0"/>
                <a:cs typeface="Arial" pitchFamily="34" charset="0"/>
              </a:rPr>
              <a:t>If the price of gas dramatically increases, you will need to adjust accordingly. You might:</a:t>
            </a:r>
          </a:p>
          <a:p>
            <a:pPr lvl="1">
              <a:buFont typeface="Wingdings" panose="05000000000000000000" pitchFamily="2" charset="2"/>
              <a:buChar char="Ø"/>
            </a:pPr>
            <a:r>
              <a:rPr lang="en-CA" altLang="en-US" dirty="0">
                <a:latin typeface="Arial" pitchFamily="34" charset="0"/>
                <a:cs typeface="Arial" pitchFamily="34" charset="0"/>
              </a:rPr>
              <a:t>spend less for other expenses in order to keep your total expenses within your budget;</a:t>
            </a:r>
          </a:p>
          <a:p>
            <a:pPr lvl="1">
              <a:buFont typeface="Wingdings" panose="05000000000000000000" pitchFamily="2" charset="2"/>
              <a:buChar char="Ø"/>
            </a:pPr>
            <a:r>
              <a:rPr lang="en-CA" altLang="en-US" dirty="0">
                <a:latin typeface="Arial" pitchFamily="34" charset="0"/>
                <a:cs typeface="Arial" pitchFamily="34" charset="0"/>
              </a:rPr>
              <a:t>lower your gas expense by driving less; and/or</a:t>
            </a:r>
          </a:p>
          <a:p>
            <a:pPr lvl="1">
              <a:buFont typeface="Wingdings" panose="05000000000000000000" pitchFamily="2" charset="2"/>
              <a:buChar char="Ø"/>
            </a:pPr>
            <a:r>
              <a:rPr lang="en-CA" altLang="en-US" dirty="0">
                <a:latin typeface="Arial" pitchFamily="34" charset="0"/>
                <a:cs typeface="Arial" pitchFamily="34" charset="0"/>
              </a:rPr>
              <a:t>increase your income.</a:t>
            </a:r>
          </a:p>
          <a:p>
            <a:endParaRPr lang="en-CA" altLang="en-US" dirty="0">
              <a:latin typeface="Arial" pitchFamily="34" charset="0"/>
              <a:cs typeface="Arial" pitchFamily="34" charset="0"/>
            </a:endParaRPr>
          </a:p>
          <a:p>
            <a:endParaRPr lang="en-CA" altLang="en-US" dirty="0">
              <a:latin typeface="Arial" pitchFamily="34" charset="0"/>
              <a:cs typeface="Arial" pitchFamily="34" charset="0"/>
            </a:endParaRPr>
          </a:p>
          <a:p>
            <a:endParaRPr lang="en-CA" altLang="en-US" dirty="0">
              <a:latin typeface="Arial" pitchFamily="34" charset="0"/>
              <a:cs typeface="Arial" pitchFamily="34" charset="0"/>
            </a:endParaRP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925513"/>
            <a:ext cx="3470090" cy="639762"/>
          </a:xfrm>
        </p:spPr>
        <p:txBody>
          <a:bodyPr/>
          <a:lstStyle/>
          <a:p>
            <a:r>
              <a:rPr lang="en-CA" dirty="0">
                <a:latin typeface="Arial" pitchFamily="34" charset="0"/>
                <a:cs typeface="Arial" pitchFamily="34" charset="0"/>
              </a:rPr>
              <a:t>Key takeaways</a:t>
            </a:r>
          </a:p>
        </p:txBody>
      </p:sp>
      <p:sp>
        <p:nvSpPr>
          <p:cNvPr id="28675" name="Content Placeholder 2">
            <a:extLst>
              <a:ext uri="{FF2B5EF4-FFF2-40B4-BE49-F238E27FC236}">
                <a16:creationId xmlns:a16="http://schemas.microsoft.com/office/drawing/2014/main" id="{59C627DE-BA59-4580-AB37-1FC95487E4E1}"/>
              </a:ext>
            </a:extLst>
          </p:cNvPr>
          <p:cNvSpPr>
            <a:spLocks noGrp="1" noChangeArrowheads="1"/>
          </p:cNvSpPr>
          <p:nvPr>
            <p:ph sz="half" idx="2"/>
          </p:nvPr>
        </p:nvSpPr>
        <p:spPr>
          <a:xfrm>
            <a:off x="1404572" y="1409700"/>
            <a:ext cx="6723428" cy="3302000"/>
          </a:xfrm>
        </p:spPr>
        <p:txBody>
          <a:bodyPr lIns="0" tIns="0" bIns="0" anchor="t" anchorCtr="0">
            <a:noAutofit/>
          </a:bodyPr>
          <a:lstStyle/>
          <a:p>
            <a:r>
              <a:rPr lang="en-CA" altLang="en-US" dirty="0">
                <a:latin typeface="Arial"/>
                <a:cs typeface="Arial"/>
              </a:rPr>
              <a:t>Recognizing and analyzing variances between actual results and budget expectations identifies potential problems and identifies potential remedies.</a:t>
            </a:r>
          </a:p>
          <a:p>
            <a:r>
              <a:rPr lang="en-CA" altLang="en-US" dirty="0">
                <a:latin typeface="Arial"/>
                <a:cs typeface="Arial"/>
              </a:rPr>
              <a:t>The more frequently the budget is monitored, generally the sooner adjustments may be made, the less costly adjustments are to make.</a:t>
            </a:r>
          </a:p>
          <a:p>
            <a:r>
              <a:rPr lang="en-CA" altLang="en-US" dirty="0">
                <a:latin typeface="Arial"/>
                <a:cs typeface="Arial"/>
              </a:rPr>
              <a:t>Budget variances for incomes and expenses should be analyzed to see if they are caused by a difference in actual quantity, actual price, both actual quantity and actual price.</a:t>
            </a:r>
          </a:p>
          <a:p>
            <a:r>
              <a:rPr lang="en-CA" altLang="en-US" dirty="0">
                <a:latin typeface="Arial"/>
                <a:cs typeface="Arial"/>
              </a:rPr>
              <a:t>Variances also need to be analyzed in the context of micro and macro factors that may change.</a:t>
            </a:r>
          </a:p>
          <a:p>
            <a:endParaRPr lang="en-CA" altLang="en-US" dirty="0">
              <a:latin typeface="Arial" pitchFamily="34" charset="0"/>
              <a:cs typeface="Arial" pitchFamily="34" charset="0"/>
            </a:endParaRP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Open License</a:t>
            </a:r>
          </a:p>
        </p:txBody>
      </p:sp>
      <p:sp>
        <p:nvSpPr>
          <p:cNvPr id="3" name="Content Placeholder 2"/>
          <p:cNvSpPr>
            <a:spLocks noGrp="1"/>
          </p:cNvSpPr>
          <p:nvPr>
            <p:ph idx="1"/>
          </p:nvPr>
        </p:nvSpPr>
        <p:spPr/>
        <p:txBody>
          <a:bodyPr vert="horz" lIns="0" tIns="0" rIns="0" bIns="0" rtlCol="0" anchor="t">
            <a:noAutofit/>
          </a:bodyPr>
          <a:lstStyle/>
          <a:p>
            <a:pPr marL="0" indent="0">
              <a:lnSpc>
                <a:spcPct val="150000"/>
              </a:lnSpc>
              <a:spcBef>
                <a:spcPts val="0"/>
              </a:spcBef>
              <a:buNone/>
            </a:pPr>
            <a:r>
              <a:rPr lang="en-CA" sz="1200" dirty="0">
                <a:latin typeface="Arial"/>
                <a:cs typeface="Arial"/>
                <a:hlinkClick r:id="rId2"/>
              </a:rPr>
              <a:t>Financial Empowerment</a:t>
            </a:r>
            <a:r>
              <a:rPr lang="en-CA" sz="1200" dirty="0">
                <a:latin typeface="Arial"/>
                <a:cs typeface="Arial"/>
              </a:rPr>
              <a:t> by Bettina Schneider and Saylor Academy is licensed under a </a:t>
            </a:r>
            <a:r>
              <a:rPr lang="en-CA" sz="1200" dirty="0">
                <a:latin typeface="Arial"/>
                <a:cs typeface="Arial"/>
                <a:hlinkClick r:id="rId3"/>
              </a:rPr>
              <a:t>Creative Commons Attribution-NonCommercial-ShareAlike 4.0 International License</a:t>
            </a:r>
            <a:r>
              <a:rPr lang="en-CA" sz="1200" dirty="0">
                <a:latin typeface="Arial"/>
                <a:cs typeface="Arial"/>
              </a:rPr>
              <a:t>, except where otherwise noted. Under the terms of the </a:t>
            </a:r>
            <a:r>
              <a:rPr lang="en-CA" sz="1200" dirty="0">
                <a:latin typeface="Arial"/>
                <a:cs typeface="Arial"/>
                <a:hlinkClick r:id="rId4"/>
              </a:rPr>
              <a:t>CC BY-NC-SA 4.0 International License</a:t>
            </a:r>
            <a:r>
              <a:rPr lang="en-CA" sz="1200" dirty="0">
                <a:latin typeface="Arial"/>
                <a:cs typeface="Arial"/>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Arial"/>
                <a:cs typeface="Arial"/>
              </a:rPr>
              <a:t>Financial Empowerment: Personal Finance for Indigenous and Non-Indigenous People </a:t>
            </a:r>
            <a:r>
              <a:rPr lang="en-CA" sz="1200" dirty="0">
                <a:latin typeface="Arial"/>
                <a:cs typeface="Arial"/>
              </a:rPr>
              <a:t>adapted by Bettina Schneider from </a:t>
            </a:r>
            <a:r>
              <a:rPr lang="en-CA" sz="1200" i="1" dirty="0">
                <a:latin typeface="Arial"/>
                <a:cs typeface="Arial"/>
              </a:rPr>
              <a:t>Personal Finance, v. 1.0</a:t>
            </a:r>
            <a:r>
              <a:rPr lang="en-CA" sz="1200" dirty="0">
                <a:latin typeface="Arial"/>
                <a:cs typeface="Arial"/>
              </a:rPr>
              <a:t> by Saylor Academy for free at </a:t>
            </a:r>
            <a:r>
              <a:rPr lang="en-CA" sz="1200" dirty="0">
                <a:latin typeface="Arial"/>
                <a:cs typeface="Arial"/>
                <a:hlinkClick r:id="rId5"/>
              </a:rPr>
              <a:t>www.uregina.ca/open-access/open-textbooks</a:t>
            </a:r>
            <a:r>
              <a:rPr lang="en-CA" sz="1200" dirty="0">
                <a:latin typeface="Arial"/>
                <a:cs typeface="Arial"/>
              </a:rPr>
              <a:t>. For questions about this publication, contact: </a:t>
            </a:r>
            <a:r>
              <a:rPr lang="en-CA" sz="1200" dirty="0">
                <a:latin typeface="Arial"/>
                <a:cs typeface="Arial"/>
                <a:hlinkClick r:id="rId6"/>
              </a:rPr>
              <a:t>open.textbooks@uregina.ca</a:t>
            </a:r>
            <a:r>
              <a:rPr lang="en-CA" sz="1200" dirty="0">
                <a:latin typeface="Arial"/>
                <a:cs typeface="Arial"/>
              </a:rPr>
              <a:t>. </a:t>
            </a:r>
            <a:endParaRPr lang="en-CA" sz="1200" dirty="0">
              <a:latin typeface="Arial" pitchFamily="34" charset="0"/>
              <a:cs typeface="Arial" pitchFamily="34" charset="0"/>
            </a:endParaRPr>
          </a:p>
          <a:p>
            <a:pPr marL="0" lvl="0" indent="0">
              <a:lnSpc>
                <a:spcPct val="150000"/>
              </a:lnSpc>
              <a:spcBef>
                <a:spcPts val="0"/>
              </a:spcBef>
              <a:buNone/>
            </a:pPr>
            <a:endParaRPr lang="en-CA" sz="1200" dirty="0">
              <a:solidFill>
                <a:schemeClr val="tx1"/>
              </a:solidFill>
              <a:latin typeface="Arial" pitchFamily="34" charset="0"/>
              <a:cs typeface="Arial" pitchFamily="34" charset="0"/>
            </a:endParaRPr>
          </a:p>
          <a:p>
            <a:pPr marL="0" indent="0">
              <a:lnSpc>
                <a:spcPct val="150000"/>
              </a:lnSpc>
              <a:spcBef>
                <a:spcPts val="0"/>
              </a:spcBef>
              <a:buNone/>
            </a:pPr>
            <a:r>
              <a:rPr lang="en-CA" sz="1200" dirty="0">
                <a:solidFill>
                  <a:schemeClr val="tx1"/>
                </a:solidFill>
                <a:latin typeface="Arial"/>
                <a:cs typeface="Arial"/>
              </a:rPr>
              <a:t>PowerPoint template designed by </a:t>
            </a:r>
            <a:r>
              <a:rPr lang="en-CA" sz="1200" dirty="0">
                <a:solidFill>
                  <a:schemeClr val="tx1"/>
                </a:solidFill>
                <a:latin typeface="Arial"/>
                <a:cs typeface="Arial"/>
                <a:hlinkClick r:id="rId7"/>
              </a:rPr>
              <a:t>JVDW Designs</a:t>
            </a:r>
            <a:r>
              <a:rPr lang="en-CA" sz="1200" dirty="0">
                <a:solidFill>
                  <a:schemeClr val="tx1"/>
                </a:solidFill>
                <a:latin typeface="Arial"/>
                <a:cs typeface="Arial"/>
              </a:rPr>
              <a:t> is released under a CC BY-NC-SA 4.0 International License, except University of Regina and First Nations University of Canada logos, which are registered trademarks. </a:t>
            </a:r>
            <a:endParaRPr lang="en-CA" sz="1200" dirty="0">
              <a:solidFill>
                <a:schemeClr val="tx1"/>
              </a:solidFill>
              <a:latin typeface="Arial" pitchFamily="34" charset="0"/>
              <a:cs typeface="Arial" pitchFamily="34" charset="0"/>
            </a:endParaRPr>
          </a:p>
          <a:p>
            <a:pPr marL="0" indent="0">
              <a:lnSpc>
                <a:spcPct val="150000"/>
              </a:lnSpc>
              <a:spcBef>
                <a:spcPts val="0"/>
              </a:spcBef>
              <a:buNone/>
            </a:pPr>
            <a:endParaRPr lang="ro-RO" sz="1200" dirty="0">
              <a:latin typeface="Arial" pitchFamily="34" charset="0"/>
              <a:cs typeface="Arial" pitchFamily="34" charset="0"/>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Arial" pitchFamily="34" charset="0"/>
                <a:cs typeface="Arial" pitchFamily="34" charset="0"/>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Arial" panose="020B0604020202020204" pitchFamily="34" charset="0"/>
                <a:cs typeface="Arial" panose="020B0604020202020204" pitchFamily="34" charset="0"/>
              </a:rPr>
              <a:t>References</a:t>
            </a:r>
            <a:r>
              <a:rPr lang="en-CA" dirty="0"/>
              <a:t> </a:t>
            </a:r>
          </a:p>
        </p:txBody>
      </p:sp>
      <p:sp>
        <p:nvSpPr>
          <p:cNvPr id="3" name="Content Placeholder 2"/>
          <p:cNvSpPr>
            <a:spLocks noGrp="1"/>
          </p:cNvSpPr>
          <p:nvPr>
            <p:ph idx="1"/>
          </p:nvPr>
        </p:nvSpPr>
        <p:spPr/>
        <p:txBody>
          <a:bodyPr/>
          <a:lstStyle/>
          <a:p>
            <a:pPr marL="0" indent="0">
              <a:buNone/>
            </a:pPr>
            <a:r>
              <a:rPr lang="en-CA" b="1" dirty="0">
                <a:solidFill>
                  <a:srgbClr val="0A3E28"/>
                </a:solidFill>
                <a:latin typeface="Arial" panose="020B0604020202020204" pitchFamily="34" charset="0"/>
                <a:cs typeface="Arial" panose="020B0604020202020204" pitchFamily="34" charset="0"/>
              </a:rPr>
              <a:t>Chapter 5: Financial Plans: Budgets </a:t>
            </a:r>
          </a:p>
          <a:p>
            <a:pPr lvl="0">
              <a:buClr>
                <a:srgbClr val="D84B26"/>
              </a:buClr>
              <a:defRPr/>
            </a:pPr>
            <a:r>
              <a:rPr lang="en-CA" sz="2000" dirty="0">
                <a:latin typeface="Arial" panose="020B0604020202020204" pitchFamily="34" charset="0"/>
              </a:rPr>
              <a:t>First Nations </a:t>
            </a:r>
            <a:r>
              <a:rPr lang="en-CA" sz="2000" dirty="0" err="1">
                <a:latin typeface="Arial" panose="020B0604020202020204" pitchFamily="34" charset="0"/>
              </a:rPr>
              <a:t>Oweesta</a:t>
            </a:r>
            <a:r>
              <a:rPr lang="en-CA" sz="2000" dirty="0">
                <a:latin typeface="Arial" panose="020B0604020202020204" pitchFamily="34" charset="0"/>
              </a:rPr>
              <a:t> Corporation and First Nations Development Institute. (2016). </a:t>
            </a:r>
            <a:r>
              <a:rPr lang="en-CA" sz="2000" i="1" dirty="0">
                <a:latin typeface="Arial" panose="020B0604020202020204" pitchFamily="34" charset="0"/>
              </a:rPr>
              <a:t>Building Native Communities</a:t>
            </a:r>
            <a:r>
              <a:rPr lang="en-CA" sz="2000" dirty="0">
                <a:latin typeface="Arial" panose="020B0604020202020204" pitchFamily="34" charset="0"/>
              </a:rPr>
              <a:t> (5th Ed). Retrieved from: </a:t>
            </a:r>
            <a:r>
              <a:rPr lang="en-CA" sz="2000" dirty="0">
                <a:latin typeface="Arial" panose="020B0604020202020204" pitchFamily="34" charset="0"/>
                <a:hlinkClick r:id="rId2"/>
              </a:rPr>
              <a:t>https://firstnations.org/knowledge-center/financial-education/bnc</a:t>
            </a:r>
            <a:r>
              <a:rPr lang="en-CA" sz="2000" dirty="0">
                <a:latin typeface="Arial" panose="020B0604020202020204" pitchFamily="34" charset="0"/>
              </a:rPr>
              <a:t>. </a:t>
            </a:r>
          </a:p>
          <a:p>
            <a:pPr marL="0" indent="0">
              <a:buNone/>
            </a:pPr>
            <a:endParaRPr lang="en-CA" b="1" dirty="0">
              <a:solidFill>
                <a:srgbClr val="0A3E28"/>
              </a:solidFill>
              <a:latin typeface="Arial" panose="020B0604020202020204" pitchFamily="34" charset="0"/>
              <a:cs typeface="Arial" panose="020B0604020202020204" pitchFamily="34" charset="0"/>
            </a:endParaRPr>
          </a:p>
        </p:txBody>
      </p:sp>
      <p:sp>
        <p:nvSpPr>
          <p:cNvPr id="4" name="Text Placeholder 3"/>
          <p:cNvSpPr>
            <a:spLocks noGrp="1"/>
          </p:cNvSpPr>
          <p:nvPr>
            <p:ph type="body" idx="12"/>
          </p:nvPr>
        </p:nvSpPr>
        <p:spPr/>
        <p:txBody>
          <a:bodyPr vert="horz" lIns="0" tIns="0" rIns="0" bIns="0" anchor="t"/>
          <a:lstStyle/>
          <a:p>
            <a:r>
              <a:rPr lang="en-US" dirty="0">
                <a:latin typeface="Arial"/>
                <a:cs typeface="Times New Roman"/>
              </a:rPr>
              <a:t>CC-BY-NC-SA 4.0 INTERNATIONAL LICENSE</a:t>
            </a: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20</a:t>
            </a:fld>
            <a:endParaRPr lang="en-US" dirty="0"/>
          </a:p>
        </p:txBody>
      </p:sp>
    </p:spTree>
    <p:extLst>
      <p:ext uri="{BB962C8B-B14F-4D97-AF65-F5344CB8AC3E}">
        <p14:creationId xmlns:p14="http://schemas.microsoft.com/office/powerpoint/2010/main" val="3123078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Bettina Schneider, PhD</a:t>
            </a:r>
          </a:p>
        </p:txBody>
      </p:sp>
      <p:sp>
        <p:nvSpPr>
          <p:cNvPr id="3" name="Content Placeholder 2"/>
          <p:cNvSpPr>
            <a:spLocks noGrp="1"/>
          </p:cNvSpPr>
          <p:nvPr>
            <p:ph idx="1"/>
          </p:nvPr>
        </p:nvSpPr>
        <p:spPr/>
        <p:txBody>
          <a:bodyPr/>
          <a:lstStyle/>
          <a:p>
            <a:r>
              <a:rPr lang="en-US" dirty="0">
                <a:latin typeface="Arial" pitchFamily="34" charset="0"/>
                <a:cs typeface="Arial" pitchFamily="34" charset="0"/>
              </a:rPr>
              <a:t>Presented by</a:t>
            </a:r>
          </a:p>
        </p:txBody>
      </p:sp>
      <p:sp>
        <p:nvSpPr>
          <p:cNvPr id="4" name="Content Placeholder 3"/>
          <p:cNvSpPr>
            <a:spLocks noGrp="1"/>
          </p:cNvSpPr>
          <p:nvPr>
            <p:ph idx="10"/>
          </p:nvPr>
        </p:nvSpPr>
        <p:spPr/>
        <p:txBody>
          <a:bodyPr/>
          <a:lstStyle/>
          <a:p>
            <a:r>
              <a:rPr lang="en-US" dirty="0">
                <a:latin typeface="Arial" pitchFamily="34" charset="0"/>
                <a:cs typeface="Arial" pitchFamily="34" charset="0"/>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Arial" pitchFamily="34" charset="0"/>
                <a:cs typeface="Arial" pitchFamily="34" charset="0"/>
              </a:rPr>
              <a:t>Creative commons attribution non-commercial </a:t>
            </a:r>
            <a:r>
              <a:rPr lang="en-CA" dirty="0" err="1">
                <a:solidFill>
                  <a:srgbClr val="F5BB34"/>
                </a:solidFill>
                <a:latin typeface="Arial" pitchFamily="34" charset="0"/>
                <a:cs typeface="Arial" pitchFamily="34" charset="0"/>
              </a:rPr>
              <a:t>sharealike</a:t>
            </a:r>
            <a:r>
              <a:rPr lang="en-CA" dirty="0">
                <a:solidFill>
                  <a:srgbClr val="F5BB34"/>
                </a:solidFill>
                <a:latin typeface="Arial" pitchFamily="34" charset="0"/>
                <a:cs typeface="Arial" pitchFamily="34" charset="0"/>
              </a:rPr>
              <a:t> 4.0 international license</a:t>
            </a:r>
            <a:endParaRPr lang="en-US" dirty="0">
              <a:solidFill>
                <a:srgbClr val="F5BB34"/>
              </a:solidFill>
              <a:latin typeface="Arial" pitchFamily="34" charset="0"/>
              <a:cs typeface="Arial" pitchFamily="34" charset="0"/>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Arial" pitchFamily="34" charset="0"/>
                <a:cs typeface="Arial" pitchFamily="34"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Arial" pitchFamily="34" charset="0"/>
                <a:cs typeface="Arial" pitchFamily="34" charset="0"/>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latin typeface="Arial" pitchFamily="34" charset="0"/>
                <a:cs typeface="Arial" pitchFamily="34" charset="0"/>
              </a:rPr>
              <a:t>Introduction</a:t>
            </a:r>
          </a:p>
        </p:txBody>
      </p:sp>
      <p:sp>
        <p:nvSpPr>
          <p:cNvPr id="5" name="Text Placeholder 4"/>
          <p:cNvSpPr>
            <a:spLocks noGrp="1"/>
          </p:cNvSpPr>
          <p:nvPr>
            <p:ph type="body" idx="1"/>
          </p:nvPr>
        </p:nvSpPr>
        <p:spPr/>
        <p:txBody>
          <a:bodyPr/>
          <a:lstStyle/>
          <a:p>
            <a:r>
              <a:rPr lang="en-CA" dirty="0">
                <a:latin typeface="Arial" pitchFamily="34" charset="0"/>
                <a:cs typeface="Arial" pitchFamily="34" charset="0"/>
              </a:rPr>
              <a:t>Budgets</a:t>
            </a:r>
          </a:p>
        </p:txBody>
      </p:sp>
      <p:sp>
        <p:nvSpPr>
          <p:cNvPr id="6" name="Content Placeholder 5"/>
          <p:cNvSpPr>
            <a:spLocks noGrp="1"/>
          </p:cNvSpPr>
          <p:nvPr>
            <p:ph sz="half" idx="2"/>
          </p:nvPr>
        </p:nvSpPr>
        <p:spPr>
          <a:xfrm>
            <a:off x="1404572" y="2011680"/>
            <a:ext cx="6916468" cy="3060126"/>
          </a:xfrm>
        </p:spPr>
        <p:txBody>
          <a:bodyPr>
            <a:noAutofit/>
          </a:bodyPr>
          <a:lstStyle/>
          <a:p>
            <a:r>
              <a:rPr lang="en-CA" altLang="en-US" dirty="0">
                <a:latin typeface="Arial" pitchFamily="34" charset="0"/>
                <a:cs typeface="Arial" pitchFamily="34" charset="0"/>
              </a:rPr>
              <a:t>Budgets lay out a plan and usually have a specific goal in mind: to cut living expenses, to increase savings, or to save for a specific purpose (e.g., education or retirement). </a:t>
            </a:r>
          </a:p>
          <a:p>
            <a:r>
              <a:rPr lang="en-CA" altLang="en-US" dirty="0">
                <a:latin typeface="Arial" pitchFamily="34" charset="0"/>
                <a:cs typeface="Arial" pitchFamily="34" charset="0"/>
              </a:rPr>
              <a:t>The </a:t>
            </a:r>
            <a:r>
              <a:rPr lang="en-CA" altLang="en-US" b="1" dirty="0">
                <a:latin typeface="Arial" pitchFamily="34" charset="0"/>
                <a:cs typeface="Arial" pitchFamily="34" charset="0"/>
              </a:rPr>
              <a:t>budget</a:t>
            </a:r>
            <a:r>
              <a:rPr lang="en-CA" altLang="en-US" dirty="0">
                <a:latin typeface="Arial" pitchFamily="34" charset="0"/>
                <a:cs typeface="Arial" pitchFamily="34" charset="0"/>
              </a:rPr>
              <a:t> is more a document of action while financial statements are more reflective of what has already happened and the results of financial decisions.</a:t>
            </a:r>
          </a:p>
          <a:p>
            <a:r>
              <a:rPr lang="en-CA" altLang="en-US" dirty="0">
                <a:solidFill>
                  <a:schemeClr val="tx1"/>
                </a:solidFill>
                <a:latin typeface="Arial"/>
                <a:cs typeface="Arial"/>
              </a:rPr>
              <a:t>A</a:t>
            </a:r>
            <a:r>
              <a:rPr lang="en-CA" altLang="en-US" dirty="0">
                <a:latin typeface="Arial"/>
                <a:cs typeface="Arial"/>
              </a:rPr>
              <a:t> budget is meant to be a reconciliation of “facts on the ground” and “castles in the air” and must be constantly revised to reflect new information.</a:t>
            </a:r>
            <a:endParaRPr lang="en-CA" dirty="0">
              <a:latin typeface="Arial"/>
              <a:cs typeface="Arial"/>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12813"/>
            <a:ext cx="3470090" cy="639762"/>
          </a:xfrm>
        </p:spPr>
        <p:txBody>
          <a:bodyPr/>
          <a:lstStyle/>
          <a:p>
            <a:r>
              <a:rPr lang="en-CA" dirty="0">
                <a:latin typeface="Arial" pitchFamily="34" charset="0"/>
                <a:cs typeface="Arial" pitchFamily="34" charset="0"/>
              </a:rPr>
              <a:t>Budgeting and savings</a:t>
            </a:r>
          </a:p>
        </p:txBody>
      </p:sp>
      <p:sp>
        <p:nvSpPr>
          <p:cNvPr id="6" name="Content Placeholder 5"/>
          <p:cNvSpPr>
            <a:spLocks noGrp="1"/>
          </p:cNvSpPr>
          <p:nvPr>
            <p:ph sz="half" idx="2"/>
          </p:nvPr>
        </p:nvSpPr>
        <p:spPr>
          <a:xfrm>
            <a:off x="1404572" y="1552576"/>
            <a:ext cx="6916468" cy="3519230"/>
          </a:xfrm>
        </p:spPr>
        <p:txBody>
          <a:bodyPr>
            <a:normAutofit/>
          </a:bodyPr>
          <a:lstStyle/>
          <a:p>
            <a:r>
              <a:rPr lang="en-CA" dirty="0">
                <a:latin typeface="Arial" pitchFamily="34" charset="0"/>
                <a:cs typeface="Arial" pitchFamily="34" charset="0"/>
              </a:rPr>
              <a:t>According to First Nations Development Institute and First Nations </a:t>
            </a:r>
            <a:r>
              <a:rPr lang="en-CA" dirty="0" err="1">
                <a:latin typeface="Arial" pitchFamily="34" charset="0"/>
                <a:cs typeface="Arial" pitchFamily="34" charset="0"/>
              </a:rPr>
              <a:t>Oweesta</a:t>
            </a:r>
            <a:r>
              <a:rPr lang="en-CA" dirty="0">
                <a:latin typeface="Arial" pitchFamily="34" charset="0"/>
                <a:cs typeface="Arial" pitchFamily="34" charset="0"/>
              </a:rPr>
              <a:t> Corporation (2016), Indigenous peoples managed their resources “through conservation so that they lasted throughout the year by saving additional supplies for future use.”</a:t>
            </a:r>
          </a:p>
          <a:p>
            <a:r>
              <a:rPr lang="en-CA" dirty="0">
                <a:latin typeface="Arial" pitchFamily="34" charset="0"/>
                <a:cs typeface="Arial" pitchFamily="34" charset="0"/>
              </a:rPr>
              <a:t>Through traditional resource management, resources were saved and budgeted for a variety of purposes. </a:t>
            </a:r>
          </a:p>
          <a:p>
            <a:r>
              <a:rPr lang="en-CA" dirty="0">
                <a:latin typeface="Arial"/>
                <a:cs typeface="Arial"/>
              </a:rPr>
              <a:t>Budgeting and saving have always been core skills that allowed individuals and families to contribute to the economy and the community. </a:t>
            </a:r>
            <a:endParaRPr lang="en-CA" altLang="en-US" dirty="0">
              <a:latin typeface="Arial" pitchFamily="34" charset="0"/>
              <a:cs typeface="Arial" pitchFamily="34" charset="0"/>
            </a:endParaRPr>
          </a:p>
          <a:p>
            <a:pPr marL="0" indent="0">
              <a:buNone/>
            </a:pPr>
            <a:endParaRPr lang="en-CA" altLang="en-US" dirty="0">
              <a:latin typeface="Arial" pitchFamily="34" charset="0"/>
              <a:cs typeface="Arial" pitchFamily="34" charset="0"/>
            </a:endParaRPr>
          </a:p>
          <a:p>
            <a:endParaRPr lang="en-CA" altLang="en-US" b="1" dirty="0">
              <a:latin typeface="Arial" pitchFamily="34" charset="0"/>
              <a:cs typeface="Arial" pitchFamily="34" charset="0"/>
            </a:endParaRPr>
          </a:p>
          <a:p>
            <a:endParaRPr lang="en-CA"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extLst>
      <p:ext uri="{BB962C8B-B14F-4D97-AF65-F5344CB8AC3E}">
        <p14:creationId xmlns:p14="http://schemas.microsoft.com/office/powerpoint/2010/main" val="792541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latin typeface="Arial" pitchFamily="34" charset="0"/>
                <a:cs typeface="Arial" pitchFamily="34" charset="0"/>
              </a:rPr>
              <a:t>5.1 The Budget Process</a:t>
            </a:r>
          </a:p>
        </p:txBody>
      </p:sp>
      <p:sp>
        <p:nvSpPr>
          <p:cNvPr id="5" name="Text Placeholder 4"/>
          <p:cNvSpPr>
            <a:spLocks noGrp="1"/>
          </p:cNvSpPr>
          <p:nvPr>
            <p:ph type="body" idx="1"/>
          </p:nvPr>
        </p:nvSpPr>
        <p:spPr>
          <a:xfrm>
            <a:off x="1404571" y="1430609"/>
            <a:ext cx="7138915" cy="639762"/>
          </a:xfrm>
        </p:spPr>
        <p:txBody>
          <a:bodyPr/>
          <a:lstStyle/>
          <a:p>
            <a:r>
              <a:rPr lang="en-CA" dirty="0">
                <a:latin typeface="Arial"/>
                <a:cs typeface="Arial"/>
              </a:rPr>
              <a:t>Understanding the budget process </a:t>
            </a:r>
            <a:endParaRPr lang="en-CA" dirty="0">
              <a:solidFill>
                <a:srgbClr val="FF0000"/>
              </a:solidFill>
              <a:latin typeface="Arial"/>
              <a:cs typeface="Arial"/>
            </a:endParaRPr>
          </a:p>
        </p:txBody>
      </p:sp>
      <p:sp>
        <p:nvSpPr>
          <p:cNvPr id="6" name="Content Placeholder 5"/>
          <p:cNvSpPr>
            <a:spLocks noGrp="1"/>
          </p:cNvSpPr>
          <p:nvPr>
            <p:ph sz="half" idx="2"/>
          </p:nvPr>
        </p:nvSpPr>
        <p:spPr>
          <a:xfrm>
            <a:off x="1404572" y="1802675"/>
            <a:ext cx="6825028" cy="3553096"/>
          </a:xfrm>
        </p:spPr>
        <p:txBody>
          <a:bodyPr>
            <a:noAutofit/>
          </a:bodyPr>
          <a:lstStyle/>
          <a:p>
            <a:pPr>
              <a:defRPr/>
            </a:pPr>
            <a:r>
              <a:rPr lang="en-CA" dirty="0">
                <a:latin typeface="Arial"/>
                <a:cs typeface="Arial"/>
              </a:rPr>
              <a:t>The budget process involves:</a:t>
            </a:r>
          </a:p>
          <a:p>
            <a:pPr marL="800100" lvl="1" indent="-342900">
              <a:buFont typeface="Wingdings" panose="05000000000000000000" pitchFamily="2" charset="2"/>
              <a:buChar char="Ø"/>
              <a:defRPr/>
            </a:pPr>
            <a:r>
              <a:rPr lang="en-CA" dirty="0">
                <a:latin typeface="Arial"/>
                <a:cs typeface="Arial"/>
              </a:rPr>
              <a:t>defining goals and gathering data;</a:t>
            </a:r>
          </a:p>
          <a:p>
            <a:pPr marL="800100" lvl="1" indent="-342900">
              <a:buFont typeface="Wingdings" panose="05000000000000000000" pitchFamily="2" charset="2"/>
              <a:buChar char="Ø"/>
              <a:defRPr/>
            </a:pPr>
            <a:r>
              <a:rPr lang="en-CA" dirty="0">
                <a:latin typeface="Arial"/>
                <a:cs typeface="Arial"/>
              </a:rPr>
              <a:t>forming expectations and reconciling goals and data;</a:t>
            </a:r>
          </a:p>
          <a:p>
            <a:pPr marL="800100" lvl="1" indent="-342900">
              <a:buFont typeface="Wingdings" panose="05000000000000000000" pitchFamily="2" charset="2"/>
              <a:buChar char="Ø"/>
              <a:defRPr/>
            </a:pPr>
            <a:r>
              <a:rPr lang="en-CA" dirty="0">
                <a:latin typeface="Arial"/>
                <a:cs typeface="Arial"/>
              </a:rPr>
              <a:t>creating the budget; </a:t>
            </a:r>
          </a:p>
          <a:p>
            <a:pPr marL="800100" lvl="1" indent="-342900">
              <a:buFont typeface="Wingdings" panose="05000000000000000000" pitchFamily="2" charset="2"/>
              <a:buChar char="Ø"/>
              <a:defRPr/>
            </a:pPr>
            <a:r>
              <a:rPr lang="en-CA" dirty="0">
                <a:latin typeface="Arial"/>
                <a:cs typeface="Arial"/>
              </a:rPr>
              <a:t>monitoring actual outcomes and analyzing variances; and</a:t>
            </a:r>
          </a:p>
          <a:p>
            <a:pPr marL="800100" lvl="1" indent="-342900">
              <a:buFont typeface="Wingdings" panose="05000000000000000000" pitchFamily="2" charset="2"/>
              <a:buChar char="Ø"/>
              <a:defRPr/>
            </a:pPr>
            <a:r>
              <a:rPr lang="en-CA" dirty="0">
                <a:latin typeface="Arial"/>
                <a:cs typeface="Arial"/>
              </a:rPr>
              <a:t>adjusting budget, expectations, or goals.</a:t>
            </a:r>
          </a:p>
          <a:p>
            <a:pPr>
              <a:defRPr/>
            </a:pPr>
            <a:r>
              <a:rPr lang="en-CA" dirty="0">
                <a:latin typeface="Arial"/>
                <a:cs typeface="Arial"/>
              </a:rPr>
              <a:t>Budget projections must be realistic, </a:t>
            </a:r>
            <a:r>
              <a:rPr lang="en-CA" b="1" dirty="0">
                <a:latin typeface="Arial"/>
                <a:cs typeface="Arial"/>
              </a:rPr>
              <a:t>conservative</a:t>
            </a:r>
            <a:r>
              <a:rPr lang="en-CA" dirty="0">
                <a:latin typeface="Arial"/>
                <a:cs typeface="Arial"/>
              </a:rPr>
              <a:t>, and a constant compromise between one’s financial realities and goals.</a:t>
            </a:r>
          </a:p>
          <a:p>
            <a:pPr lvl="1">
              <a:defRPr/>
            </a:pPr>
            <a:endParaRPr lang="en-CA" sz="1700" dirty="0">
              <a:latin typeface="Arial" pitchFamily="34" charset="0"/>
              <a:cs typeface="Arial" pitchFamily="34" charset="0"/>
            </a:endParaRPr>
          </a:p>
          <a:p>
            <a:endParaRPr lang="en-CA" sz="1700"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92880"/>
            <a:ext cx="3470090" cy="639762"/>
          </a:xfrm>
        </p:spPr>
        <p:txBody>
          <a:bodyPr/>
          <a:lstStyle/>
          <a:p>
            <a:r>
              <a:rPr lang="en-CA" dirty="0">
                <a:latin typeface="Arial" pitchFamily="34" charset="0"/>
                <a:cs typeface="Arial" pitchFamily="34" charset="0"/>
              </a:rPr>
              <a:t>Key takeaways</a:t>
            </a:r>
          </a:p>
        </p:txBody>
      </p:sp>
      <p:sp>
        <p:nvSpPr>
          <p:cNvPr id="6" name="Content Placeholder 5"/>
          <p:cNvSpPr>
            <a:spLocks noGrp="1"/>
          </p:cNvSpPr>
          <p:nvPr>
            <p:ph sz="half" idx="2"/>
          </p:nvPr>
        </p:nvSpPr>
        <p:spPr>
          <a:xfrm>
            <a:off x="1404570" y="1328082"/>
            <a:ext cx="6877279" cy="3639733"/>
          </a:xfrm>
        </p:spPr>
        <p:txBody>
          <a:bodyPr>
            <a:noAutofit/>
          </a:bodyPr>
          <a:lstStyle/>
          <a:p>
            <a:pPr>
              <a:defRPr/>
            </a:pPr>
            <a:r>
              <a:rPr lang="en-CA" dirty="0">
                <a:latin typeface="Arial"/>
                <a:cs typeface="Arial"/>
              </a:rPr>
              <a:t>The budget</a:t>
            </a:r>
            <a:r>
              <a:rPr lang="en-CA" dirty="0">
                <a:solidFill>
                  <a:schemeClr val="tx1"/>
                </a:solidFill>
                <a:latin typeface="Arial"/>
                <a:cs typeface="Arial"/>
              </a:rPr>
              <a:t> process </a:t>
            </a:r>
            <a:r>
              <a:rPr lang="en-CA" dirty="0">
                <a:latin typeface="Arial"/>
                <a:cs typeface="Arial"/>
              </a:rPr>
              <a:t>mirrors the financial planning process.</a:t>
            </a:r>
          </a:p>
          <a:p>
            <a:pPr>
              <a:defRPr/>
            </a:pPr>
            <a:r>
              <a:rPr lang="en-CA" dirty="0">
                <a:latin typeface="Arial" pitchFamily="34" charset="0"/>
                <a:cs typeface="Arial" pitchFamily="34" charset="0"/>
              </a:rPr>
              <a:t>The process of creating a budget can suggest goals, behaviours, and limitations.</a:t>
            </a:r>
          </a:p>
          <a:p>
            <a:pPr>
              <a:defRPr/>
            </a:pPr>
            <a:r>
              <a:rPr lang="en-CA" dirty="0">
                <a:latin typeface="Arial" pitchFamily="34" charset="0"/>
                <a:cs typeface="Arial" pitchFamily="34" charset="0"/>
              </a:rPr>
              <a:t>For the budget to succeed, goals and behaviours must be reconciled.</a:t>
            </a:r>
          </a:p>
          <a:p>
            <a:pPr>
              <a:defRPr/>
            </a:pPr>
            <a:r>
              <a:rPr lang="en-CA" dirty="0">
                <a:latin typeface="Arial" pitchFamily="34" charset="0"/>
                <a:cs typeface="Arial" pitchFamily="34" charset="0"/>
              </a:rPr>
              <a:t>Budgets should be prepared conservatively: overestimate costs, underestimate earnings.</a:t>
            </a:r>
          </a:p>
          <a:p>
            <a:pPr>
              <a:defRPr/>
            </a:pPr>
            <a:r>
              <a:rPr lang="en-CA" dirty="0">
                <a:latin typeface="Arial" pitchFamily="34" charset="0"/>
                <a:cs typeface="Arial" pitchFamily="34" charset="0"/>
              </a:rPr>
              <a:t>The appropriate time period is short enough to limit the amount of data, but long enough to capture meaningful data.</a:t>
            </a: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latin typeface="Arial" pitchFamily="34" charset="0"/>
                <a:cs typeface="Arial" pitchFamily="34" charset="0"/>
              </a:rPr>
              <a:t>5.2 Creating the Comprehensive Budget</a:t>
            </a:r>
          </a:p>
        </p:txBody>
      </p:sp>
      <p:sp>
        <p:nvSpPr>
          <p:cNvPr id="5" name="Text Placeholder 4"/>
          <p:cNvSpPr>
            <a:spLocks noGrp="1"/>
          </p:cNvSpPr>
          <p:nvPr>
            <p:ph type="body" idx="1"/>
          </p:nvPr>
        </p:nvSpPr>
        <p:spPr>
          <a:xfrm>
            <a:off x="1404571" y="1535113"/>
            <a:ext cx="6791637" cy="639762"/>
          </a:xfrm>
        </p:spPr>
        <p:txBody>
          <a:bodyPr/>
          <a:lstStyle/>
          <a:p>
            <a:r>
              <a:rPr lang="en-CA" dirty="0">
                <a:latin typeface="Arial" pitchFamily="34" charset="0"/>
                <a:cs typeface="Arial" pitchFamily="34" charset="0"/>
              </a:rPr>
              <a:t>The comprehensive budget</a:t>
            </a:r>
          </a:p>
        </p:txBody>
      </p:sp>
      <p:sp>
        <p:nvSpPr>
          <p:cNvPr id="6" name="Content Placeholder 5"/>
          <p:cNvSpPr>
            <a:spLocks noGrp="1"/>
          </p:cNvSpPr>
          <p:nvPr>
            <p:ph sz="half" idx="2"/>
          </p:nvPr>
        </p:nvSpPr>
        <p:spPr>
          <a:xfrm>
            <a:off x="1404571" y="1985554"/>
            <a:ext cx="7138915" cy="3060126"/>
          </a:xfrm>
        </p:spPr>
        <p:txBody>
          <a:bodyPr>
            <a:normAutofit/>
          </a:bodyPr>
          <a:lstStyle/>
          <a:p>
            <a:r>
              <a:rPr lang="en-CA" altLang="en-US" dirty="0">
                <a:latin typeface="Arial" pitchFamily="34" charset="0"/>
                <a:cs typeface="Arial" pitchFamily="34" charset="0"/>
              </a:rPr>
              <a:t>A </a:t>
            </a:r>
            <a:r>
              <a:rPr lang="en-CA" altLang="en-US" b="1" dirty="0">
                <a:latin typeface="Arial" pitchFamily="34" charset="0"/>
                <a:cs typeface="Arial" pitchFamily="34" charset="0"/>
              </a:rPr>
              <a:t>comprehensive budget </a:t>
            </a:r>
            <a:r>
              <a:rPr lang="en-CA" altLang="en-US" dirty="0">
                <a:latin typeface="Arial" pitchFamily="34" charset="0"/>
                <a:cs typeface="Arial" pitchFamily="34" charset="0"/>
              </a:rPr>
              <a:t>covers all aspects of financial life and should include a projection of recurring incomes and expenses and of nonrecurring expenditures. </a:t>
            </a:r>
          </a:p>
          <a:p>
            <a:r>
              <a:rPr lang="en-CA" altLang="en-US" dirty="0">
                <a:latin typeface="Arial" pitchFamily="34" charset="0"/>
                <a:cs typeface="Arial" pitchFamily="34" charset="0"/>
              </a:rPr>
              <a:t>Recurring incomes would be earnings from wages, interest, or dividends. </a:t>
            </a:r>
          </a:p>
          <a:p>
            <a:r>
              <a:rPr lang="en-CA" altLang="en-US" dirty="0">
                <a:latin typeface="Arial" pitchFamily="34" charset="0"/>
                <a:cs typeface="Arial" pitchFamily="34" charset="0"/>
              </a:rPr>
              <a:t>Recurring expenditures may include living expenses, loan repayments, and regular savings or investment deposits.</a:t>
            </a:r>
          </a:p>
          <a:p>
            <a:r>
              <a:rPr lang="en-CA" altLang="en-US" dirty="0">
                <a:latin typeface="Arial" pitchFamily="34" charset="0"/>
                <a:cs typeface="Arial" pitchFamily="34" charset="0"/>
              </a:rPr>
              <a:t>Nonrecurring expenditures might be the purchase of a new fridge or perhaps the replacement of your roof.</a:t>
            </a:r>
            <a:endParaRPr lang="en-US" altLang="en-US" dirty="0">
              <a:latin typeface="Arial" pitchFamily="34" charset="0"/>
              <a:cs typeface="Arial" pitchFamily="34" charset="0"/>
            </a:endParaRPr>
          </a:p>
          <a:p>
            <a:endParaRPr lang="en-CA"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3470090" cy="639762"/>
          </a:xfrm>
        </p:spPr>
        <p:txBody>
          <a:bodyPr/>
          <a:lstStyle/>
          <a:p>
            <a:r>
              <a:rPr lang="en-CA" dirty="0">
                <a:latin typeface="Arial" pitchFamily="34" charset="0"/>
                <a:cs typeface="Arial" pitchFamily="34" charset="0"/>
              </a:rPr>
              <a:t>Operating budgets</a:t>
            </a:r>
          </a:p>
        </p:txBody>
      </p:sp>
      <p:sp>
        <p:nvSpPr>
          <p:cNvPr id="6" name="Content Placeholder 5"/>
          <p:cNvSpPr>
            <a:spLocks noGrp="1"/>
          </p:cNvSpPr>
          <p:nvPr>
            <p:ph sz="half" idx="2"/>
          </p:nvPr>
        </p:nvSpPr>
        <p:spPr>
          <a:xfrm>
            <a:off x="1404571" y="1280160"/>
            <a:ext cx="6929531" cy="3765519"/>
          </a:xfrm>
        </p:spPr>
        <p:txBody>
          <a:bodyPr>
            <a:normAutofit/>
          </a:bodyPr>
          <a:lstStyle/>
          <a:p>
            <a:r>
              <a:rPr lang="en-CA" altLang="en-US" dirty="0">
                <a:latin typeface="Arial" pitchFamily="34" charset="0"/>
                <a:cs typeface="Arial" pitchFamily="34" charset="0"/>
              </a:rPr>
              <a:t>An</a:t>
            </a:r>
            <a:r>
              <a:rPr lang="en-CA" altLang="en-US" b="1" dirty="0">
                <a:latin typeface="Arial" pitchFamily="34" charset="0"/>
                <a:cs typeface="Arial" pitchFamily="34" charset="0"/>
              </a:rPr>
              <a:t> operating budget </a:t>
            </a:r>
            <a:r>
              <a:rPr lang="en-CA" altLang="en-US" dirty="0">
                <a:latin typeface="Arial" pitchFamily="34" charset="0"/>
                <a:cs typeface="Arial" pitchFamily="34" charset="0"/>
              </a:rPr>
              <a:t>is for short-term goals involving recurring items and a </a:t>
            </a:r>
            <a:r>
              <a:rPr lang="en-CA" altLang="en-US" b="1" dirty="0">
                <a:latin typeface="Arial" pitchFamily="34" charset="0"/>
                <a:cs typeface="Arial" pitchFamily="34" charset="0"/>
              </a:rPr>
              <a:t>capital budget</a:t>
            </a:r>
            <a:r>
              <a:rPr lang="en-CA" altLang="en-US" dirty="0">
                <a:latin typeface="Arial" pitchFamily="34" charset="0"/>
                <a:cs typeface="Arial" pitchFamily="34" charset="0"/>
              </a:rPr>
              <a:t> is for long-term goals involving nonrecurring items.</a:t>
            </a:r>
          </a:p>
          <a:p>
            <a:r>
              <a:rPr lang="en-CA" altLang="en-US" dirty="0">
                <a:latin typeface="Arial" pitchFamily="34" charset="0"/>
                <a:cs typeface="Arial" pitchFamily="34" charset="0"/>
              </a:rPr>
              <a:t>An income statement shows incomes and expenses; cash flow statements show actual cash expenditures. </a:t>
            </a:r>
          </a:p>
          <a:p>
            <a:r>
              <a:rPr lang="en-CA" altLang="en-US" dirty="0">
                <a:latin typeface="Arial" pitchFamily="34" charset="0"/>
                <a:cs typeface="Arial" pitchFamily="34" charset="0"/>
              </a:rPr>
              <a:t>It is important to note which incomes and expenditures recur reliably but only periodically or seasonally. </a:t>
            </a:r>
          </a:p>
          <a:p>
            <a:r>
              <a:rPr lang="en-CA" altLang="en-US" dirty="0">
                <a:latin typeface="Arial"/>
                <a:cs typeface="Arial"/>
              </a:rPr>
              <a:t>For personal budgets, a month is the most common budget period to use, however, a year of data is preferred in order to account for seasonal and periodic income and expenses.</a:t>
            </a:r>
            <a:endParaRPr lang="en-CA" altLang="en-US" dirty="0">
              <a:solidFill>
                <a:srgbClr val="FF0000"/>
              </a:solidFill>
              <a:latin typeface="Arial"/>
              <a:cs typeface="Arial"/>
            </a:endParaRPr>
          </a:p>
          <a:p>
            <a:pPr>
              <a:spcBef>
                <a:spcPct val="0"/>
              </a:spcBef>
            </a:pPr>
            <a:endParaRPr lang="en-CA" altLang="en-US" dirty="0">
              <a:latin typeface="Arial" pitchFamily="34" charset="0"/>
              <a:cs typeface="Arial" pitchFamily="34" charset="0"/>
            </a:endParaRPr>
          </a:p>
          <a:p>
            <a:pPr>
              <a:spcBef>
                <a:spcPct val="0"/>
              </a:spcBef>
            </a:pPr>
            <a:endParaRPr lang="en-CA" altLang="en-US" dirty="0">
              <a:latin typeface="Arial" pitchFamily="34" charset="0"/>
              <a:cs typeface="Arial" pitchFamily="34" charset="0"/>
            </a:endParaRPr>
          </a:p>
          <a:p>
            <a:pPr>
              <a:spcBef>
                <a:spcPct val="0"/>
              </a:spcBef>
            </a:pPr>
            <a:endParaRPr lang="en-US" altLang="en-US" dirty="0">
              <a:latin typeface="Arial" pitchFamily="34" charset="0"/>
              <a:cs typeface="Arial" pitchFamily="34" charset="0"/>
            </a:endParaRPr>
          </a:p>
          <a:p>
            <a:endParaRPr lang="en-CA" dirty="0">
              <a:latin typeface="Arial" pitchFamily="34" charset="0"/>
              <a:cs typeface="Arial" pitchFamily="34" charset="0"/>
            </a:endParaRPr>
          </a:p>
        </p:txBody>
      </p:sp>
      <p:sp>
        <p:nvSpPr>
          <p:cNvPr id="9" name="Text Placeholder 8"/>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868900"/>
            <a:ext cx="4552091" cy="639762"/>
          </a:xfrm>
        </p:spPr>
        <p:txBody>
          <a:bodyPr/>
          <a:lstStyle/>
          <a:p>
            <a:r>
              <a:rPr lang="en-CA" dirty="0">
                <a:latin typeface="Arial" pitchFamily="34" charset="0"/>
                <a:cs typeface="Arial" pitchFamily="34" charset="0"/>
              </a:rPr>
              <a:t>Using micro and macro factors</a:t>
            </a:r>
          </a:p>
        </p:txBody>
      </p:sp>
      <p:sp>
        <p:nvSpPr>
          <p:cNvPr id="18435" name="Content Placeholder 2">
            <a:extLst>
              <a:ext uri="{FF2B5EF4-FFF2-40B4-BE49-F238E27FC236}">
                <a16:creationId xmlns:a16="http://schemas.microsoft.com/office/drawing/2014/main" id="{3ECA18D3-CDDE-49BC-BACC-1A10D14A4567}"/>
              </a:ext>
            </a:extLst>
          </p:cNvPr>
          <p:cNvSpPr>
            <a:spLocks noGrp="1" noChangeArrowheads="1"/>
          </p:cNvSpPr>
          <p:nvPr>
            <p:ph sz="half" idx="2"/>
          </p:nvPr>
        </p:nvSpPr>
        <p:spPr>
          <a:xfrm>
            <a:off x="1404571" y="1345474"/>
            <a:ext cx="6864217" cy="3700205"/>
          </a:xfrm>
        </p:spPr>
        <p:txBody>
          <a:bodyPr>
            <a:noAutofit/>
          </a:bodyPr>
          <a:lstStyle/>
          <a:p>
            <a:r>
              <a:rPr lang="en-CA" altLang="en-US" dirty="0">
                <a:latin typeface="Arial" pitchFamily="34" charset="0"/>
                <a:cs typeface="Arial" pitchFamily="34" charset="0"/>
              </a:rPr>
              <a:t>Individual factors, such as the growth of your family, must be taken into consideration when creating a budget.</a:t>
            </a:r>
          </a:p>
          <a:p>
            <a:r>
              <a:rPr lang="en-CA" altLang="en-US" dirty="0">
                <a:latin typeface="Arial" pitchFamily="34" charset="0"/>
                <a:cs typeface="Arial" pitchFamily="34" charset="0"/>
              </a:rPr>
              <a:t>Macro factors, such as unemployment (impact on wages), inflation, deflation, and economic cycles must also be factored into budgeting.</a:t>
            </a:r>
          </a:p>
          <a:p>
            <a:r>
              <a:rPr lang="en-CA" altLang="en-US" dirty="0">
                <a:latin typeface="Arial"/>
                <a:cs typeface="Arial"/>
              </a:rPr>
              <a:t>If you have a variable rate loan—a loan for which the interest rate may be adjusted periodically—you are susceptible to interest rate volatility.</a:t>
            </a:r>
            <a:endParaRPr lang="en-CA" altLang="en-US" dirty="0">
              <a:solidFill>
                <a:srgbClr val="FF0000"/>
              </a:solidFill>
              <a:latin typeface="Arial"/>
              <a:cs typeface="Arial"/>
            </a:endParaRPr>
          </a:p>
          <a:p>
            <a:r>
              <a:rPr lang="en-CA" altLang="en-US" dirty="0">
                <a:latin typeface="Arial" pitchFamily="34" charset="0"/>
                <a:cs typeface="Arial" pitchFamily="34" charset="0"/>
              </a:rPr>
              <a:t>Let’s take a look at Jeff and his budgeting process.</a:t>
            </a:r>
          </a:p>
        </p:txBody>
      </p:sp>
      <p:sp>
        <p:nvSpPr>
          <p:cNvPr id="7" name="Text Placeholder 6"/>
          <p:cNvSpPr>
            <a:spLocks noGrp="1"/>
          </p:cNvSpPr>
          <p:nvPr>
            <p:ph type="body" idx="12"/>
          </p:nvPr>
        </p:nvSpPr>
        <p:spPr/>
        <p:txBody>
          <a:bodyPr/>
          <a:lstStyle/>
          <a:p>
            <a:r>
              <a:rPr lang="en-US" dirty="0">
                <a:latin typeface="Arial" pitchFamily="34" charset="0"/>
                <a:cs typeface="Arial" pitchFamily="34" charset="0"/>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Custom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21275</TotalTime>
  <Words>1578</Words>
  <Application>Microsoft Office PowerPoint</Application>
  <PresentationFormat>On-screen Show (4:3)</PresentationFormat>
  <Paragraphs>139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Naked PowerPoint Template</vt:lpstr>
      <vt:lpstr>PowerPoint Presentation</vt:lpstr>
      <vt:lpstr>Open License</vt:lpstr>
      <vt:lpstr>Introduction</vt:lpstr>
      <vt:lpstr>PowerPoint Presentation</vt:lpstr>
      <vt:lpstr>5.1 The Budget Process</vt:lpstr>
      <vt:lpstr>PowerPoint Presentation</vt:lpstr>
      <vt:lpstr>5.2 Creating the Comprehensive Budget</vt:lpstr>
      <vt:lpstr>PowerPoint Presentation</vt:lpstr>
      <vt:lpstr>PowerPoint Presentation</vt:lpstr>
      <vt:lpstr>PowerPoint Presentation</vt:lpstr>
      <vt:lpstr>PowerPoint Presentation</vt:lpstr>
      <vt:lpstr>PowerPoint Presentation</vt:lpstr>
      <vt:lpstr>PowerPoint Presentation</vt:lpstr>
      <vt:lpstr>5.3 The Cash Budget and Other Specialized Budgets</vt:lpstr>
      <vt:lpstr>PowerPoint Presentation</vt:lpstr>
      <vt:lpstr>PowerPoint Presentation</vt:lpstr>
      <vt:lpstr>5.4 Budget Variances</vt:lpstr>
      <vt:lpstr>PowerPoint Presentation</vt:lpstr>
      <vt:lpstr>PowerPoint Presentation</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137</cp:revision>
  <dcterms:created xsi:type="dcterms:W3CDTF">2019-07-19T18:36:56Z</dcterms:created>
  <dcterms:modified xsi:type="dcterms:W3CDTF">2019-10-16T15:15:49Z</dcterms:modified>
</cp:coreProperties>
</file>