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6"/>
  </p:notesMasterIdLst>
  <p:handoutMasterIdLst>
    <p:handoutMasterId r:id="rId17"/>
  </p:handoutMasterIdLst>
  <p:sldIdLst>
    <p:sldId id="257" r:id="rId2"/>
    <p:sldId id="260" r:id="rId3"/>
    <p:sldId id="261" r:id="rId4"/>
    <p:sldId id="275" r:id="rId5"/>
    <p:sldId id="313" r:id="rId6"/>
    <p:sldId id="293" r:id="rId7"/>
    <p:sldId id="294" r:id="rId8"/>
    <p:sldId id="287" r:id="rId9"/>
    <p:sldId id="295" r:id="rId10"/>
    <p:sldId id="296" r:id="rId11"/>
    <p:sldId id="301" r:id="rId12"/>
    <p:sldId id="311" r:id="rId13"/>
    <p:sldId id="312" r:id="rId14"/>
    <p:sldId id="264"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yan" initials="R" lastIdx="6" clrIdx="0"/>
  <p:cmAuthor id="1" name="Bettina Schneider" initials="BS"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BB34"/>
    <a:srgbClr val="0A3E28"/>
    <a:srgbClr val="00261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DAC290-75A1-4D84-AA03-52CD5D32748A}" v="138" dt="2019-09-15T17:34:03.660"/>
    <p1510:client id="{D3E16044-3F2F-46D5-8F34-5E9249A8662F}" v="24" dt="2019-10-06T20:32:58.420"/>
    <p1510:client id="{D618FF12-11E1-4B4C-9177-03C3A6525ED9}" v="3" dt="2019-09-17T19:14:49.699"/>
    <p1510:client id="{F7BAE3B7-00F2-4E5B-972B-8BEB8F3889D3}" v="7" dt="2019-10-16T15:09:22.1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0029" autoAdjust="0"/>
    <p:restoredTop sz="94661" autoAdjust="0"/>
  </p:normalViewPr>
  <p:slideViewPr>
    <p:cSldViewPr snapToGrid="0" snapToObjects="1">
      <p:cViewPr>
        <p:scale>
          <a:sx n="90" d="100"/>
          <a:sy n="90" d="100"/>
        </p:scale>
        <p:origin x="-1452" y="4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D3E16044-3F2F-46D5-8F34-5E9249A8662F}"/>
    <pc:docChg chg="modSld">
      <pc:chgData name="" userId="" providerId="" clId="Web-{D3E16044-3F2F-46D5-8F34-5E9249A8662F}" dt="2019-10-06T20:32:58.420" v="23" actId="20577"/>
      <pc:docMkLst>
        <pc:docMk/>
      </pc:docMkLst>
      <pc:sldChg chg="modSp addCm">
        <pc:chgData name="" userId="" providerId="" clId="Web-{D3E16044-3F2F-46D5-8F34-5E9249A8662F}" dt="2019-10-06T20:32:58.420" v="22" actId="20577"/>
        <pc:sldMkLst>
          <pc:docMk/>
          <pc:sldMk cId="0" sldId="287"/>
        </pc:sldMkLst>
        <pc:spChg chg="mod">
          <ac:chgData name="" userId="" providerId="" clId="Web-{D3E16044-3F2F-46D5-8F34-5E9249A8662F}" dt="2019-10-06T20:32:58.420" v="22" actId="20577"/>
          <ac:spMkLst>
            <pc:docMk/>
            <pc:sldMk cId="0" sldId="287"/>
            <ac:spMk id="6" creationId="{00000000-0000-0000-0000-000000000000}"/>
          </ac:spMkLst>
        </pc:spChg>
      </pc:sldChg>
      <pc:sldChg chg="addCm">
        <pc:chgData name="" userId="" providerId="" clId="Web-{D3E16044-3F2F-46D5-8F34-5E9249A8662F}" dt="2019-10-06T20:20:45.263" v="3"/>
        <pc:sldMkLst>
          <pc:docMk/>
          <pc:sldMk cId="0" sldId="295"/>
        </pc:sldMkLst>
      </pc:sldChg>
      <pc:sldChg chg="addCm modCm">
        <pc:chgData name="" userId="" providerId="" clId="Web-{D3E16044-3F2F-46D5-8F34-5E9249A8662F}" dt="2019-10-06T20:19:31.575" v="2"/>
        <pc:sldMkLst>
          <pc:docMk/>
          <pc:sldMk cId="0" sldId="313"/>
        </pc:sldMkLst>
      </pc:sldChg>
    </pc:docChg>
  </pc:docChgLst>
  <pc:docChgLst>
    <pc:chgData clId="Web-{01DAC290-75A1-4D84-AA03-52CD5D32748A}"/>
    <pc:docChg chg="modSld">
      <pc:chgData name="" userId="" providerId="" clId="Web-{01DAC290-75A1-4D84-AA03-52CD5D32748A}" dt="2019-09-15T17:34:03.660" v="132" actId="20577"/>
      <pc:docMkLst>
        <pc:docMk/>
      </pc:docMkLst>
      <pc:sldChg chg="modSp">
        <pc:chgData name="" userId="" providerId="" clId="Web-{01DAC290-75A1-4D84-AA03-52CD5D32748A}" dt="2019-09-15T17:31:40.582" v="53" actId="20577"/>
        <pc:sldMkLst>
          <pc:docMk/>
          <pc:sldMk cId="0" sldId="296"/>
        </pc:sldMkLst>
        <pc:spChg chg="mod">
          <ac:chgData name="" userId="" providerId="" clId="Web-{01DAC290-75A1-4D84-AA03-52CD5D32748A}" dt="2019-09-15T17:31:40.582" v="53" actId="20577"/>
          <ac:spMkLst>
            <pc:docMk/>
            <pc:sldMk cId="0" sldId="296"/>
            <ac:spMk id="6" creationId="{00000000-0000-0000-0000-000000000000}"/>
          </ac:spMkLst>
        </pc:spChg>
      </pc:sldChg>
      <pc:sldChg chg="modSp">
        <pc:chgData name="" userId="" providerId="" clId="Web-{01DAC290-75A1-4D84-AA03-52CD5D32748A}" dt="2019-09-15T17:32:39.832" v="82" actId="20577"/>
        <pc:sldMkLst>
          <pc:docMk/>
          <pc:sldMk cId="0" sldId="301"/>
        </pc:sldMkLst>
        <pc:spChg chg="mod">
          <ac:chgData name="" userId="" providerId="" clId="Web-{01DAC290-75A1-4D84-AA03-52CD5D32748A}" dt="2019-09-15T17:24:21.612" v="5" actId="20577"/>
          <ac:spMkLst>
            <pc:docMk/>
            <pc:sldMk cId="0" sldId="301"/>
            <ac:spMk id="4" creationId="{00000000-0000-0000-0000-000000000000}"/>
          </ac:spMkLst>
        </pc:spChg>
        <pc:spChg chg="mod">
          <ac:chgData name="" userId="" providerId="" clId="Web-{01DAC290-75A1-4D84-AA03-52CD5D32748A}" dt="2019-09-15T17:32:39.832" v="82" actId="20577"/>
          <ac:spMkLst>
            <pc:docMk/>
            <pc:sldMk cId="0" sldId="301"/>
            <ac:spMk id="16387" creationId="{45900A99-96B7-4E55-8052-5FA70E2050C3}"/>
          </ac:spMkLst>
        </pc:spChg>
      </pc:sldChg>
      <pc:sldChg chg="modSp">
        <pc:chgData name="" userId="" providerId="" clId="Web-{01DAC290-75A1-4D84-AA03-52CD5D32748A}" dt="2019-09-15T17:34:03.660" v="131" actId="20577"/>
        <pc:sldMkLst>
          <pc:docMk/>
          <pc:sldMk cId="0" sldId="311"/>
        </pc:sldMkLst>
        <pc:spChg chg="mod">
          <ac:chgData name="" userId="" providerId="" clId="Web-{01DAC290-75A1-4D84-AA03-52CD5D32748A}" dt="2019-09-15T17:26:15.940" v="19" actId="20577"/>
          <ac:spMkLst>
            <pc:docMk/>
            <pc:sldMk cId="0" sldId="311"/>
            <ac:spMk id="4" creationId="{00000000-0000-0000-0000-000000000000}"/>
          </ac:spMkLst>
        </pc:spChg>
        <pc:spChg chg="mod">
          <ac:chgData name="" userId="" providerId="" clId="Web-{01DAC290-75A1-4D84-AA03-52CD5D32748A}" dt="2019-09-15T17:34:03.660" v="131" actId="20577"/>
          <ac:spMkLst>
            <pc:docMk/>
            <pc:sldMk cId="0" sldId="311"/>
            <ac:spMk id="17411" creationId="{23C943ED-78B9-463C-8295-E88310A68F16}"/>
          </ac:spMkLst>
        </pc:spChg>
      </pc:sldChg>
    </pc:docChg>
  </pc:docChgLst>
  <pc:docChgLst>
    <pc:chgData clId="Web-{F7BAE3B7-00F2-4E5B-972B-8BEB8F3889D3}"/>
    <pc:docChg chg="modSld">
      <pc:chgData name="" userId="" providerId="" clId="Web-{F7BAE3B7-00F2-4E5B-972B-8BEB8F3889D3}" dt="2019-10-16T15:09:21.894" v="5" actId="20577"/>
      <pc:docMkLst>
        <pc:docMk/>
      </pc:docMkLst>
      <pc:sldChg chg="modSp">
        <pc:chgData name="" userId="" providerId="" clId="Web-{F7BAE3B7-00F2-4E5B-972B-8BEB8F3889D3}" dt="2019-10-16T15:09:21.894" v="4" actId="20577"/>
        <pc:sldMkLst>
          <pc:docMk/>
          <pc:sldMk cId="2212586328" sldId="260"/>
        </pc:sldMkLst>
        <pc:spChg chg="mod">
          <ac:chgData name="" userId="" providerId="" clId="Web-{F7BAE3B7-00F2-4E5B-972B-8BEB8F3889D3}" dt="2019-10-16T15:09:21.894" v="4" actId="20577"/>
          <ac:spMkLst>
            <pc:docMk/>
            <pc:sldMk cId="2212586328" sldId="260"/>
            <ac:spMk id="3" creationId="{00000000-0000-0000-0000-000000000000}"/>
          </ac:spMkLst>
        </pc:spChg>
      </pc:sldChg>
    </pc:docChg>
  </pc:docChgLst>
  <pc:docChgLst>
    <pc:chgData clId="Web-{D618FF12-11E1-4B4C-9177-03C3A6525ED9}"/>
    <pc:docChg chg="modSld">
      <pc:chgData name="" userId="" providerId="" clId="Web-{D618FF12-11E1-4B4C-9177-03C3A6525ED9}" dt="2019-09-17T19:14:49.699" v="2" actId="14100"/>
      <pc:docMkLst>
        <pc:docMk/>
      </pc:docMkLst>
      <pc:sldChg chg="modSp">
        <pc:chgData name="" userId="" providerId="" clId="Web-{D618FF12-11E1-4B4C-9177-03C3A6525ED9}" dt="2019-09-17T19:14:49.699" v="2" actId="14100"/>
        <pc:sldMkLst>
          <pc:docMk/>
          <pc:sldMk cId="0" sldId="311"/>
        </pc:sldMkLst>
        <pc:spChg chg="mod">
          <ac:chgData name="" userId="" providerId="" clId="Web-{D618FF12-11E1-4B4C-9177-03C3A6525ED9}" dt="2019-09-17T19:14:42.574" v="1" actId="20577"/>
          <ac:spMkLst>
            <pc:docMk/>
            <pc:sldMk cId="0" sldId="311"/>
            <ac:spMk id="4" creationId="{00000000-0000-0000-0000-000000000000}"/>
          </ac:spMkLst>
        </pc:spChg>
        <pc:spChg chg="mod">
          <ac:chgData name="" userId="" providerId="" clId="Web-{D618FF12-11E1-4B4C-9177-03C3A6525ED9}" dt="2019-09-17T19:14:49.699" v="2" actId="14100"/>
          <ac:spMkLst>
            <pc:docMk/>
            <pc:sldMk cId="0" sldId="311"/>
            <ac:spMk id="17411" creationId="{23C943ED-78B9-463C-8295-E88310A68F16}"/>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FC472E-393E-2448-AD5D-0C8FB18E8A77}" type="datetimeFigureOut">
              <a:rPr lang="en-US" smtClean="0"/>
              <a:pPr/>
              <a:t>10/16/2019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1917F7-83E4-C149-9F24-86C875F684DA}" type="slidenum">
              <a:rPr lang="en-US" smtClean="0"/>
              <a:pPr/>
              <a:t>‹#›</a:t>
            </a:fld>
            <a:endParaRPr lang="en-US"/>
          </a:p>
        </p:txBody>
      </p:sp>
    </p:spTree>
    <p:extLst>
      <p:ext uri="{BB962C8B-B14F-4D97-AF65-F5344CB8AC3E}">
        <p14:creationId xmlns:p14="http://schemas.microsoft.com/office/powerpoint/2010/main" val="21049215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1B7AB-BE48-0D4F-AACE-173603B943C4}" type="datetimeFigureOut">
              <a:rPr lang="en-US" smtClean="0"/>
              <a:pPr/>
              <a:t>10/16/2019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AF3334-C92F-1B40-A090-7CBDBEAF57AE}" type="slidenum">
              <a:rPr lang="en-US" smtClean="0"/>
              <a:pPr/>
              <a:t>‹#›</a:t>
            </a:fld>
            <a:endParaRPr lang="en-US"/>
          </a:p>
        </p:txBody>
      </p:sp>
    </p:spTree>
    <p:extLst>
      <p:ext uri="{BB962C8B-B14F-4D97-AF65-F5344CB8AC3E}">
        <p14:creationId xmlns:p14="http://schemas.microsoft.com/office/powerpoint/2010/main" val="105184994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609334" y="1225281"/>
            <a:ext cx="4855420" cy="2145999"/>
          </a:xfrm>
          <a:prstGeom prst="rect">
            <a:avLst/>
          </a:prstGeom>
        </p:spPr>
        <p:txBody>
          <a:bodyPr vert="horz" lIns="0" tIns="0" rIns="0" bIns="0" rtlCol="0" anchor="t">
            <a:noAutofit/>
          </a:bodyPr>
          <a:lstStyle>
            <a:lvl1pPr>
              <a:lnSpc>
                <a:spcPct val="86000"/>
              </a:lnSpc>
              <a:defRPr sz="4000" baseline="0"/>
            </a:lvl1pPr>
          </a:lstStyle>
          <a:p>
            <a:r>
              <a:rPr lang="en-CA" dirty="0"/>
              <a:t>Book Title</a:t>
            </a:r>
            <a:endParaRPr lang="en-US" dirty="0"/>
          </a:p>
        </p:txBody>
      </p:sp>
      <p:sp>
        <p:nvSpPr>
          <p:cNvPr id="8" name="Text Placeholder 2"/>
          <p:cNvSpPr>
            <a:spLocks noGrp="1"/>
          </p:cNvSpPr>
          <p:nvPr>
            <p:ph idx="1" hasCustomPrompt="1"/>
          </p:nvPr>
        </p:nvSpPr>
        <p:spPr>
          <a:xfrm>
            <a:off x="609334" y="3591751"/>
            <a:ext cx="4855420" cy="250140"/>
          </a:xfrm>
          <a:prstGeom prst="rect">
            <a:avLst/>
          </a:prstGeom>
        </p:spPr>
        <p:txBody>
          <a:bodyPr vert="horz" lIns="0" tIns="0" rIns="0" bIns="0" rtlCol="0">
            <a:normAutofit/>
          </a:bodyPr>
          <a:lstStyle>
            <a:lvl1pPr marL="0" indent="0">
              <a:buNone/>
              <a:defRPr sz="180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Edited by</a:t>
            </a:r>
            <a:endParaRPr lang="en-US" dirty="0"/>
          </a:p>
        </p:txBody>
      </p:sp>
      <p:sp>
        <p:nvSpPr>
          <p:cNvPr id="12" name="Text Placeholder 2"/>
          <p:cNvSpPr>
            <a:spLocks noGrp="1"/>
          </p:cNvSpPr>
          <p:nvPr>
            <p:ph idx="10" hasCustomPrompt="1"/>
          </p:nvPr>
        </p:nvSpPr>
        <p:spPr>
          <a:xfrm>
            <a:off x="609334" y="3852468"/>
            <a:ext cx="4855420" cy="439109"/>
          </a:xfrm>
          <a:prstGeom prst="rect">
            <a:avLst/>
          </a:prstGeom>
        </p:spPr>
        <p:txBody>
          <a:bodyPr vert="horz" lIns="0" tIns="0" rIns="0" bIns="0" rtlCol="0">
            <a:noAutofit/>
          </a:bodyPr>
          <a:lstStyle>
            <a:lvl1pPr marL="0" indent="0">
              <a:buNone/>
              <a:defRPr sz="2600" b="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Author</a:t>
            </a:r>
            <a:endParaRPr lang="en-US" dirty="0"/>
          </a:p>
        </p:txBody>
      </p:sp>
      <p:sp>
        <p:nvSpPr>
          <p:cNvPr id="13" name="Text Placeholder 2"/>
          <p:cNvSpPr>
            <a:spLocks noGrp="1"/>
          </p:cNvSpPr>
          <p:nvPr>
            <p:ph idx="11" hasCustomPrompt="1"/>
          </p:nvPr>
        </p:nvSpPr>
        <p:spPr>
          <a:xfrm>
            <a:off x="609334" y="4265921"/>
            <a:ext cx="4855420" cy="236595"/>
          </a:xfrm>
          <a:prstGeom prst="rect">
            <a:avLst/>
          </a:prstGeom>
        </p:spPr>
        <p:txBody>
          <a:bodyPr vert="horz" lIns="0" tIns="0" rIns="0" bIns="0" rtlCol="0">
            <a:normAutofit/>
          </a:bodyPr>
          <a:lstStyle>
            <a:lvl1pPr marL="0" indent="0">
              <a:buNone/>
              <a:defRPr sz="1300" b="0" baseline="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Author’s Title</a:t>
            </a:r>
            <a:endParaRPr lang="en-US" dirty="0"/>
          </a:p>
        </p:txBody>
      </p:sp>
      <p:sp>
        <p:nvSpPr>
          <p:cNvPr id="4" name="Text Placeholder 3"/>
          <p:cNvSpPr>
            <a:spLocks noGrp="1"/>
          </p:cNvSpPr>
          <p:nvPr>
            <p:ph type="body" sz="quarter" idx="12" hasCustomPrompt="1"/>
          </p:nvPr>
        </p:nvSpPr>
        <p:spPr>
          <a:xfrm>
            <a:off x="609600" y="4643044"/>
            <a:ext cx="4854575" cy="285058"/>
          </a:xfrm>
          <a:prstGeom prst="rect">
            <a:avLst/>
          </a:prstGeom>
        </p:spPr>
        <p:txBody>
          <a:bodyPr vert="horz" lIns="0" bIns="0"/>
          <a:lstStyle>
            <a:lvl1pPr marL="0" indent="0">
              <a:buFontTx/>
              <a:buNone/>
              <a:defRPr sz="1200" cap="all" baseline="0">
                <a:solidFill>
                  <a:srgbClr val="0A3E28"/>
                </a:solidFill>
                <a:latin typeface="Times New Roman" panose="02020603050405020304" pitchFamily="18" charset="0"/>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Vertical Text Placeholder 2"/>
          <p:cNvSpPr>
            <a:spLocks noGrp="1"/>
          </p:cNvSpPr>
          <p:nvPr>
            <p:ph type="body" orient="vert" idx="1"/>
          </p:nvPr>
        </p:nvSpPr>
        <p:spPr>
          <a:xfrm>
            <a:off x="1411086" y="1566931"/>
            <a:ext cx="7132401" cy="3493590"/>
          </a:xfrm>
          <a:prstGeom prst="rect">
            <a:avLst/>
          </a:prstGeom>
        </p:spPr>
        <p:txBody>
          <a:bodyPr vert="eaVert"/>
          <a:lstStyle>
            <a:lvl1pPr>
              <a:defRPr sz="2000">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05523"/>
            <a:ext cx="2057400" cy="4425550"/>
          </a:xfrm>
        </p:spPr>
        <p:txBody>
          <a:bodyPr vert="eaVert"/>
          <a:lstStyle/>
          <a:p>
            <a:r>
              <a:rPr lang="en-CA" dirty="0"/>
              <a:t>Click to edit Master title style</a:t>
            </a:r>
            <a:endParaRPr lang="en-US" dirty="0"/>
          </a:p>
        </p:txBody>
      </p:sp>
      <p:sp>
        <p:nvSpPr>
          <p:cNvPr id="3" name="Vertical Text Placeholder 2"/>
          <p:cNvSpPr>
            <a:spLocks noGrp="1"/>
          </p:cNvSpPr>
          <p:nvPr>
            <p:ph type="body" orient="vert" idx="1"/>
          </p:nvPr>
        </p:nvSpPr>
        <p:spPr>
          <a:xfrm>
            <a:off x="1404572" y="705523"/>
            <a:ext cx="5072427" cy="4425550"/>
          </a:xfrm>
          <a:prstGeom prst="rect">
            <a:avLst/>
          </a:prstGeom>
        </p:spPr>
        <p:txBody>
          <a:bodyPr vert="eaVert">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4" name="Slide Number Placeholder 3"/>
          <p:cNvSpPr>
            <a:spLocks noGrp="1"/>
          </p:cNvSpPr>
          <p:nvPr>
            <p:ph type="sldNum" sz="quarter" idx="11"/>
          </p:nvPr>
        </p:nvSpPr>
        <p:spPr/>
        <p:txBody>
          <a:bodyPr/>
          <a:lstStyle/>
          <a:p>
            <a:fld id="{53708381-048D-D742-9678-285B0AD95280}" type="slidenum">
              <a:rPr lang="en-US" smtClean="0"/>
              <a:pPr/>
              <a:t>‹#›</a:t>
            </a:fld>
            <a:endParaRPr lang="en-US" dirty="0"/>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extLst>
      <p:ext uri="{BB962C8B-B14F-4D97-AF65-F5344CB8AC3E}">
        <p14:creationId xmlns:p14="http://schemas.microsoft.com/office/powerpoint/2010/main" val="3522590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333" y="2076663"/>
            <a:ext cx="7934154" cy="537914"/>
          </a:xfrm>
        </p:spPr>
        <p:txBody>
          <a:bodyPr>
            <a:noAutofit/>
          </a:bodyPr>
          <a:lstStyle>
            <a:lvl1pPr>
              <a:defRPr sz="3600">
                <a:solidFill>
                  <a:schemeClr val="bg1"/>
                </a:solidFill>
              </a:defRPr>
            </a:lvl1pPr>
          </a:lstStyle>
          <a:p>
            <a:r>
              <a:rPr lang="en-CA" dirty="0"/>
              <a:t>Presenters</a:t>
            </a:r>
            <a:endParaRPr lang="en-US" dirty="0"/>
          </a:p>
        </p:txBody>
      </p:sp>
      <p:sp>
        <p:nvSpPr>
          <p:cNvPr id="8" name="Text Placeholder 2"/>
          <p:cNvSpPr>
            <a:spLocks noGrp="1"/>
          </p:cNvSpPr>
          <p:nvPr>
            <p:ph idx="1" hasCustomPrompt="1"/>
          </p:nvPr>
        </p:nvSpPr>
        <p:spPr>
          <a:xfrm>
            <a:off x="609333" y="1638499"/>
            <a:ext cx="4855420" cy="332936"/>
          </a:xfrm>
          <a:prstGeom prst="rect">
            <a:avLst/>
          </a:prstGeom>
        </p:spPr>
        <p:txBody>
          <a:bodyPr vert="horz" lIns="0" tIns="0" rIns="0" bIns="0" rtlCol="0">
            <a:normAutofit/>
          </a:bodyPr>
          <a:lstStyle>
            <a:lvl1pPr marL="0" indent="0">
              <a:buNone/>
              <a:defRPr sz="1800">
                <a:solidFill>
                  <a:srgbClr val="F5BB34"/>
                </a:solidFill>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Presented by</a:t>
            </a:r>
            <a:endParaRPr lang="en-US" dirty="0"/>
          </a:p>
        </p:txBody>
      </p:sp>
      <p:sp>
        <p:nvSpPr>
          <p:cNvPr id="9" name="Text Placeholder 2"/>
          <p:cNvSpPr>
            <a:spLocks noGrp="1"/>
          </p:cNvSpPr>
          <p:nvPr>
            <p:ph idx="10" hasCustomPrompt="1"/>
          </p:nvPr>
        </p:nvSpPr>
        <p:spPr>
          <a:xfrm>
            <a:off x="609334" y="4019013"/>
            <a:ext cx="4855420" cy="531322"/>
          </a:xfrm>
          <a:prstGeom prst="rect">
            <a:avLst/>
          </a:prstGeom>
        </p:spPr>
        <p:txBody>
          <a:bodyPr vert="horz" lIns="0" tIns="0" rIns="0" bIns="0" rtlCol="0">
            <a:noAutofit/>
          </a:bodyPr>
          <a:lstStyle>
            <a:lvl1pPr marL="0" indent="0">
              <a:buNone/>
              <a:defRPr sz="3600" b="1" baseline="0">
                <a:solidFill>
                  <a:schemeClr val="bg1"/>
                </a:solidFill>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Thank you!</a:t>
            </a:r>
            <a:endParaRPr lang="en-US" dirty="0"/>
          </a:p>
        </p:txBody>
      </p:sp>
      <p:sp>
        <p:nvSpPr>
          <p:cNvPr id="11" name="Text Placeholder 3"/>
          <p:cNvSpPr>
            <a:spLocks noGrp="1"/>
          </p:cNvSpPr>
          <p:nvPr>
            <p:ph type="body" sz="quarter" idx="12" hasCustomPrompt="1"/>
          </p:nvPr>
        </p:nvSpPr>
        <p:spPr>
          <a:xfrm>
            <a:off x="609600" y="4643044"/>
            <a:ext cx="4854575" cy="285372"/>
          </a:xfrm>
          <a:prstGeom prst="rect">
            <a:avLst/>
          </a:prstGeom>
        </p:spPr>
        <p:txBody>
          <a:bodyPr vert="horz" lIns="0" bIns="0"/>
          <a:lstStyle>
            <a:lvl1pPr marL="0" indent="0">
              <a:buFontTx/>
              <a:buNone/>
              <a:defRPr sz="1200" cap="all" baseline="0">
                <a:solidFill>
                  <a:srgbClr val="F5BB34"/>
                </a:solidFill>
                <a:latin typeface="Times New Roman" panose="02020603050405020304" pitchFamily="18" charset="0"/>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extLst>
      <p:ext uri="{BB962C8B-B14F-4D97-AF65-F5344CB8AC3E}">
        <p14:creationId xmlns:p14="http://schemas.microsoft.com/office/powerpoint/2010/main" val="16499074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defRPr>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a:extLst>
              <a:ext uri="{FF2B5EF4-FFF2-40B4-BE49-F238E27FC236}">
                <a16:creationId xmlns:a16="http://schemas.microsoft.com/office/drawing/2014/main" id="{D3FDFB3F-8DB8-479F-8723-2AA91C536780}"/>
              </a:ext>
            </a:extLst>
          </p:cNvPr>
          <p:cNvSpPr>
            <a:spLocks noGrp="1" noChangeArrowheads="1"/>
          </p:cNvSpPr>
          <p:nvPr>
            <p:ph type="dt" sz="half" idx="10"/>
          </p:nvPr>
        </p:nvSpPr>
        <p:spPr>
          <a:ln/>
        </p:spPr>
        <p:txBody>
          <a:bodyPr/>
          <a:lstStyle>
            <a:lvl1pPr>
              <a:defRPr/>
            </a:lvl1pPr>
          </a:lstStyle>
          <a:p>
            <a:pPr>
              <a:defRPr/>
            </a:pPr>
            <a:fld id="{92A9C5AD-0E5F-49D1-9CC9-FDCAD4853E24}" type="datetimeFigureOut">
              <a:rPr lang="en-CA"/>
              <a:pPr>
                <a:defRPr/>
              </a:pPr>
              <a:t>2019-10-16</a:t>
            </a:fld>
            <a:endParaRPr lang="en-CA" dirty="0"/>
          </a:p>
        </p:txBody>
      </p:sp>
      <p:sp>
        <p:nvSpPr>
          <p:cNvPr id="5" name="Rectangle 5">
            <a:extLst>
              <a:ext uri="{FF2B5EF4-FFF2-40B4-BE49-F238E27FC236}">
                <a16:creationId xmlns:a16="http://schemas.microsoft.com/office/drawing/2014/main" id="{293C8804-DE1F-455C-BEC3-FEB8F0258C00}"/>
              </a:ext>
            </a:extLst>
          </p:cNvPr>
          <p:cNvSpPr>
            <a:spLocks noGrp="1" noChangeArrowheads="1"/>
          </p:cNvSpPr>
          <p:nvPr>
            <p:ph type="ftr" sz="quarter" idx="11"/>
          </p:nvPr>
        </p:nvSpPr>
        <p:spPr>
          <a:ln/>
        </p:spPr>
        <p:txBody>
          <a:bodyPr/>
          <a:lstStyle>
            <a:lvl1pPr>
              <a:defRPr/>
            </a:lvl1pPr>
          </a:lstStyle>
          <a:p>
            <a:pPr>
              <a:defRPr/>
            </a:pPr>
            <a:endParaRPr lang="en-CA"/>
          </a:p>
        </p:txBody>
      </p:sp>
      <p:sp>
        <p:nvSpPr>
          <p:cNvPr id="6" name="Rectangle 6">
            <a:extLst>
              <a:ext uri="{FF2B5EF4-FFF2-40B4-BE49-F238E27FC236}">
                <a16:creationId xmlns:a16="http://schemas.microsoft.com/office/drawing/2014/main" id="{DEE2E69C-7F79-4670-923B-85421F4C80DD}"/>
              </a:ext>
            </a:extLst>
          </p:cNvPr>
          <p:cNvSpPr>
            <a:spLocks noGrp="1" noChangeArrowheads="1"/>
          </p:cNvSpPr>
          <p:nvPr>
            <p:ph type="sldNum" sz="quarter" idx="12"/>
          </p:nvPr>
        </p:nvSpPr>
        <p:spPr>
          <a:ln/>
        </p:spPr>
        <p:txBody>
          <a:bodyPr/>
          <a:lstStyle>
            <a:lvl1pPr>
              <a:defRPr/>
            </a:lvl1pPr>
          </a:lstStyle>
          <a:p>
            <a:pPr>
              <a:defRPr/>
            </a:pPr>
            <a:fld id="{46785104-C23B-47ED-9A1C-B445678AA146}" type="slidenum">
              <a:rPr lang="en-US" altLang="en-US"/>
              <a:pPr>
                <a:defRPr/>
              </a:pPr>
              <a:t>‹#›</a:t>
            </a:fld>
            <a:endParaRPr lang="en-US" altLang="en-US"/>
          </a:p>
        </p:txBody>
      </p:sp>
    </p:spTree>
    <p:extLst>
      <p:ext uri="{BB962C8B-B14F-4D97-AF65-F5344CB8AC3E}">
        <p14:creationId xmlns:p14="http://schemas.microsoft.com/office/powerpoint/2010/main" val="770761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411086" y="838048"/>
            <a:ext cx="7275714"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8" name="Text Placeholder 2"/>
          <p:cNvSpPr>
            <a:spLocks noGrp="1"/>
          </p:cNvSpPr>
          <p:nvPr>
            <p:ph idx="1"/>
          </p:nvPr>
        </p:nvSpPr>
        <p:spPr>
          <a:xfrm>
            <a:off x="1411086" y="1566931"/>
            <a:ext cx="7132401" cy="3647552"/>
          </a:xfrm>
          <a:prstGeom prst="rect">
            <a:avLst/>
          </a:prstGeom>
        </p:spPr>
        <p:txBody>
          <a:bodyPr vert="horz" lIns="0" tIns="0" rIns="0" bIns="0" rtlCol="0">
            <a:normAutofit/>
          </a:bodyPr>
          <a:lstStyle>
            <a:lvl1pPr>
              <a:defRPr>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
        <p:nvSpPr>
          <p:cNvPr id="2" name="Slide Number Placeholder 1"/>
          <p:cNvSpPr>
            <a:spLocks noGrp="1"/>
          </p:cNvSpPr>
          <p:nvPr>
            <p:ph type="sldNum" sz="quarter" idx="13"/>
          </p:nvPr>
        </p:nvSpPr>
        <p:spPr/>
        <p:txBody>
          <a:bodyPr/>
          <a:lstStyle/>
          <a:p>
            <a:fld id="{53708381-048D-D742-9678-285B0AD9528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04573" y="2046015"/>
            <a:ext cx="7090140" cy="1770221"/>
          </a:xfrm>
        </p:spPr>
        <p:txBody>
          <a:bodyPr anchor="t"/>
          <a:lstStyle>
            <a:lvl1pPr algn="l">
              <a:defRPr sz="4000" b="1" cap="all"/>
            </a:lvl1pPr>
          </a:lstStyle>
          <a:p>
            <a:r>
              <a:rPr lang="en-CA" dirty="0"/>
              <a:t>Section title</a:t>
            </a:r>
            <a:endParaRPr lang="en-US" dirty="0"/>
          </a:p>
        </p:txBody>
      </p:sp>
      <p:sp>
        <p:nvSpPr>
          <p:cNvPr id="3" name="Text Placeholder 2"/>
          <p:cNvSpPr>
            <a:spLocks noGrp="1"/>
          </p:cNvSpPr>
          <p:nvPr>
            <p:ph type="body" idx="1" hasCustomPrompt="1"/>
          </p:nvPr>
        </p:nvSpPr>
        <p:spPr>
          <a:xfrm>
            <a:off x="1404573" y="636213"/>
            <a:ext cx="7090140" cy="1044213"/>
          </a:xfrm>
          <a:prstGeom prst="rect">
            <a:avLst/>
          </a:prstGeom>
        </p:spPr>
        <p:txBody>
          <a:bodyPr anchor="b"/>
          <a:lstStyle>
            <a:lvl1pPr marL="0" indent="0">
              <a:buNone/>
              <a:defRPr sz="2000">
                <a:solidFill>
                  <a:schemeClr val="tx1">
                    <a:tint val="75000"/>
                  </a:schemeClr>
                </a:solidFill>
                <a:latin typeface="Times New Roman" panose="02020603050405020304"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dirty="0"/>
              <a:t>Section Lead</a:t>
            </a:r>
          </a:p>
        </p:txBody>
      </p:sp>
      <p:sp>
        <p:nvSpPr>
          <p:cNvPr id="8" name="Text Placeholder 2"/>
          <p:cNvSpPr>
            <a:spLocks noGrp="1"/>
          </p:cNvSpPr>
          <p:nvPr>
            <p:ph idx="13" hasCustomPrompt="1"/>
          </p:nvPr>
        </p:nvSpPr>
        <p:spPr>
          <a:xfrm>
            <a:off x="1404573" y="4072022"/>
            <a:ext cx="4855420" cy="439109"/>
          </a:xfrm>
          <a:prstGeom prst="rect">
            <a:avLst/>
          </a:prstGeom>
        </p:spPr>
        <p:txBody>
          <a:bodyPr vert="horz" lIns="0" tIns="0" rIns="0" bIns="0" rtlCol="0">
            <a:noAutofit/>
          </a:bodyPr>
          <a:lstStyle>
            <a:lvl1pPr marL="0" indent="0">
              <a:buNone/>
              <a:defRPr sz="2600" b="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Section Subtitle</a:t>
            </a:r>
            <a:endParaRPr lang="en-US" dirty="0"/>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10"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Content Placeholder 2"/>
          <p:cNvSpPr>
            <a:spLocks noGrp="1"/>
          </p:cNvSpPr>
          <p:nvPr>
            <p:ph sz="half" idx="1"/>
          </p:nvPr>
        </p:nvSpPr>
        <p:spPr>
          <a:xfrm>
            <a:off x="1404572" y="1600200"/>
            <a:ext cx="3418778" cy="3466735"/>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Content Placeholder 3"/>
          <p:cNvSpPr>
            <a:spLocks noGrp="1"/>
          </p:cNvSpPr>
          <p:nvPr>
            <p:ph sz="half" idx="2"/>
          </p:nvPr>
        </p:nvSpPr>
        <p:spPr>
          <a:xfrm>
            <a:off x="5111980" y="1600200"/>
            <a:ext cx="3574819" cy="3466735"/>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1404572" y="1535113"/>
            <a:ext cx="3470090" cy="639762"/>
          </a:xfrm>
          <a:prstGeom prst="rect">
            <a:avLst/>
          </a:prstGeom>
        </p:spPr>
        <p:txBody>
          <a:bodyPr lIns="0" tIns="0" bIns="0" anchor="t" anchorCtr="0">
            <a:noAutofit/>
          </a:bodyPr>
          <a:lstStyle>
            <a:lvl1pPr marL="0" indent="0">
              <a:buNone/>
              <a:defRPr sz="2200" b="1">
                <a:solidFill>
                  <a:srgbClr val="0A3E28"/>
                </a:solidFill>
                <a:latin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4" name="Content Placeholder 3"/>
          <p:cNvSpPr>
            <a:spLocks noGrp="1"/>
          </p:cNvSpPr>
          <p:nvPr>
            <p:ph sz="half" idx="2"/>
          </p:nvPr>
        </p:nvSpPr>
        <p:spPr>
          <a:xfrm>
            <a:off x="1404572" y="2311580"/>
            <a:ext cx="3470090" cy="2734099"/>
          </a:xfrm>
          <a:prstGeom prst="rect">
            <a:avLst/>
          </a:prstGeom>
        </p:spPr>
        <p:txBody>
          <a:bodyPr lIns="0" tIns="0" bIns="0" anchor="t" anchorCtr="0">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5" name="Text Placeholder 4"/>
          <p:cNvSpPr>
            <a:spLocks noGrp="1"/>
          </p:cNvSpPr>
          <p:nvPr>
            <p:ph type="body" sz="quarter" idx="3"/>
          </p:nvPr>
        </p:nvSpPr>
        <p:spPr>
          <a:xfrm>
            <a:off x="5169707" y="1535113"/>
            <a:ext cx="3517092" cy="639762"/>
          </a:xfrm>
          <a:prstGeom prst="rect">
            <a:avLst/>
          </a:prstGeom>
        </p:spPr>
        <p:txBody>
          <a:bodyPr lIns="0" tIns="0" bIns="0" anchor="t" anchorCtr="0">
            <a:normAutofit/>
          </a:bodyPr>
          <a:lstStyle>
            <a:lvl1pPr marL="0" indent="0">
              <a:buNone/>
              <a:defRPr sz="2200" b="1">
                <a:solidFill>
                  <a:srgbClr val="0A3E28"/>
                </a:solidFill>
                <a:latin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6" name="Content Placeholder 5"/>
          <p:cNvSpPr>
            <a:spLocks noGrp="1"/>
          </p:cNvSpPr>
          <p:nvPr>
            <p:ph sz="quarter" idx="4"/>
          </p:nvPr>
        </p:nvSpPr>
        <p:spPr>
          <a:xfrm>
            <a:off x="5169707" y="2311580"/>
            <a:ext cx="3517093" cy="2734099"/>
          </a:xfrm>
          <a:prstGeom prst="rect">
            <a:avLst/>
          </a:prstGeom>
        </p:spPr>
        <p:txBody>
          <a:bodyPr lIns="0" tIns="0" bIns="0" anchor="t" anchorCtr="0">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0"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6"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4"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838048"/>
            <a:ext cx="2392433" cy="597052"/>
          </a:xfrm>
        </p:spPr>
        <p:txBody>
          <a:bodyPr anchor="b"/>
          <a:lstStyle>
            <a:lvl1pPr algn="l">
              <a:defRPr sz="2000" b="1">
                <a:solidFill>
                  <a:srgbClr val="0A3E28"/>
                </a:solidFill>
              </a:defRPr>
            </a:lvl1pPr>
          </a:lstStyle>
          <a:p>
            <a:r>
              <a:rPr lang="en-CA" dirty="0"/>
              <a:t>Click to edit Master title style</a:t>
            </a:r>
            <a:endParaRPr lang="en-US" dirty="0"/>
          </a:p>
        </p:txBody>
      </p:sp>
      <p:sp>
        <p:nvSpPr>
          <p:cNvPr id="3" name="Content Placeholder 2"/>
          <p:cNvSpPr>
            <a:spLocks noGrp="1"/>
          </p:cNvSpPr>
          <p:nvPr>
            <p:ph idx="1"/>
          </p:nvPr>
        </p:nvSpPr>
        <p:spPr>
          <a:xfrm>
            <a:off x="4092150" y="838048"/>
            <a:ext cx="4444923" cy="4363577"/>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2000"/>
            </a:lvl6pPr>
            <a:lvl7pPr>
              <a:defRPr sz="2000"/>
            </a:lvl7pPr>
            <a:lvl8pPr>
              <a:defRPr sz="2000"/>
            </a:lvl8pPr>
            <a:lvl9pPr>
              <a:defRPr sz="20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Text Placeholder 3"/>
          <p:cNvSpPr>
            <a:spLocks noGrp="1"/>
          </p:cNvSpPr>
          <p:nvPr>
            <p:ph type="body" sz="half" idx="2"/>
          </p:nvPr>
        </p:nvSpPr>
        <p:spPr>
          <a:xfrm>
            <a:off x="1404573" y="1539322"/>
            <a:ext cx="2398946" cy="3662303"/>
          </a:xfrm>
          <a:prstGeom prst="rect">
            <a:avLst/>
          </a:prstGeom>
        </p:spPr>
        <p:txBody>
          <a:bodyPr lIns="0" tIns="0" bIns="0"/>
          <a:lstStyle>
            <a:lvl1pPr marL="0" indent="0">
              <a:buNone/>
              <a:defRPr sz="1400">
                <a:latin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4640254"/>
            <a:ext cx="7132401" cy="279162"/>
          </a:xfrm>
        </p:spPr>
        <p:txBody>
          <a:bodyPr anchor="b">
            <a:normAutofit/>
          </a:bodyPr>
          <a:lstStyle>
            <a:lvl1pPr algn="l">
              <a:defRPr sz="1800" b="1"/>
            </a:lvl1pPr>
          </a:lstStyle>
          <a:p>
            <a:r>
              <a:rPr lang="en-CA" dirty="0"/>
              <a:t>Click to edit Master title style</a:t>
            </a:r>
            <a:endParaRPr lang="en-US" dirty="0"/>
          </a:p>
        </p:txBody>
      </p:sp>
      <p:sp>
        <p:nvSpPr>
          <p:cNvPr id="3" name="Picture Placeholder 2"/>
          <p:cNvSpPr>
            <a:spLocks noGrp="1"/>
          </p:cNvSpPr>
          <p:nvPr>
            <p:ph type="pic" idx="1"/>
          </p:nvPr>
        </p:nvSpPr>
        <p:spPr>
          <a:xfrm>
            <a:off x="1404573" y="838048"/>
            <a:ext cx="7138914" cy="3645228"/>
          </a:xfrm>
          <a:prstGeom prst="rect">
            <a:avLst/>
          </a:prstGeom>
        </p:spPr>
        <p:txBody>
          <a:bodyPr lIns="0" rIns="0" bIns="0"/>
          <a:lstStyle>
            <a:lvl1pPr marL="0" indent="0">
              <a:buNone/>
              <a:defRPr sz="3200">
                <a:latin typeface="Times New Roman" panose="02020603050405020304" pitchFamily="18"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dirty="0"/>
              <a:t>Drag picture to placeholder or click icon to add</a:t>
            </a:r>
            <a:endParaRPr lang="en-US" dirty="0"/>
          </a:p>
        </p:txBody>
      </p:sp>
      <p:sp>
        <p:nvSpPr>
          <p:cNvPr id="4" name="Text Placeholder 3"/>
          <p:cNvSpPr>
            <a:spLocks noGrp="1"/>
          </p:cNvSpPr>
          <p:nvPr>
            <p:ph type="body" sz="half" idx="2"/>
          </p:nvPr>
        </p:nvSpPr>
        <p:spPr>
          <a:xfrm>
            <a:off x="1411086" y="4988922"/>
            <a:ext cx="7132401" cy="257600"/>
          </a:xfrm>
          <a:prstGeom prst="rect">
            <a:avLst/>
          </a:prstGeom>
        </p:spPr>
        <p:txBody>
          <a:bodyPr lIns="0" rIns="0" bIns="0"/>
          <a:lstStyle>
            <a:lvl1pPr marL="0" indent="0">
              <a:buNone/>
              <a:defRPr sz="1400">
                <a:latin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6"/>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11086" y="838048"/>
            <a:ext cx="7132401"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7" name="Slide Number Placeholder 6"/>
          <p:cNvSpPr>
            <a:spLocks noGrp="1"/>
          </p:cNvSpPr>
          <p:nvPr>
            <p:ph type="sldNum" sz="quarter" idx="4"/>
          </p:nvPr>
        </p:nvSpPr>
        <p:spPr>
          <a:xfrm>
            <a:off x="6310923" y="5705066"/>
            <a:ext cx="566615" cy="365125"/>
          </a:xfrm>
          <a:prstGeom prst="rect">
            <a:avLst/>
          </a:prstGeom>
        </p:spPr>
        <p:txBody>
          <a:bodyPr vert="horz" lIns="0" tIns="45720" rIns="0" bIns="0" rtlCol="0" anchor="ctr"/>
          <a:lstStyle>
            <a:lvl1pPr algn="r">
              <a:defRPr sz="1600" b="1">
                <a:solidFill>
                  <a:schemeClr val="tx1">
                    <a:tint val="75000"/>
                  </a:schemeClr>
                </a:solidFill>
                <a:latin typeface="Times New Roman" panose="02020603050405020304" pitchFamily="18" charset="0"/>
                <a:cs typeface="Times New Roman" panose="02020603050405020304" pitchFamily="18" charset="0"/>
              </a:defRPr>
            </a:lvl1pPr>
          </a:lstStyle>
          <a:p>
            <a:fld id="{53708381-048D-D742-9678-285B0AD95280}" type="slidenum">
              <a:rPr lang="en-US" smtClean="0"/>
              <a:pPr/>
              <a:t>‹#›</a:t>
            </a:fld>
            <a:endParaRPr lang="en-US" dirty="0"/>
          </a:p>
        </p:txBody>
      </p:sp>
      <p:sp>
        <p:nvSpPr>
          <p:cNvPr id="8" name="TextBox 7"/>
          <p:cNvSpPr txBox="1"/>
          <p:nvPr userDrawn="1"/>
        </p:nvSpPr>
        <p:spPr>
          <a:xfrm>
            <a:off x="1411086" y="1566931"/>
            <a:ext cx="7132401" cy="438582"/>
          </a:xfrm>
          <a:prstGeom prst="rect">
            <a:avLst/>
          </a:prstGeom>
          <a:noFill/>
        </p:spPr>
        <p:txBody>
          <a:bodyPr wrap="square" lIns="0" bIns="0" rtlCol="0">
            <a:spAutoFit/>
          </a:bodyPr>
          <a:lstStyle/>
          <a:p>
            <a:pPr>
              <a:lnSpc>
                <a:spcPct val="150000"/>
              </a:lnSpc>
            </a:pP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08" r:id="rId12"/>
    <p:sldLayoutId id="2147483709" r:id="rId13"/>
    <p:sldLayoutId id="2147483711" r:id="rId14"/>
  </p:sldLayoutIdLst>
  <p:hf hdr="0" ftr="0" dt="0"/>
  <p:txStyles>
    <p:titleStyle>
      <a:lvl1pPr algn="l" defTabSz="457200" rtl="0" eaLnBrk="1" latinLnBrk="0" hangingPunct="1">
        <a:spcBef>
          <a:spcPct val="0"/>
        </a:spcBef>
        <a:buNone/>
        <a:defRPr sz="3200" b="1" i="0" kern="1200">
          <a:solidFill>
            <a:srgbClr val="1A0704"/>
          </a:solidFill>
          <a:latin typeface="Times New Roman" panose="02020603050405020304" pitchFamily="18" charset="0"/>
          <a:ea typeface="+mj-ea"/>
          <a:cs typeface="Century Gothic"/>
        </a:defRPr>
      </a:lvl1pPr>
    </p:titleStyle>
    <p:bodyStyle>
      <a:lvl1pPr marL="266700"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1pPr>
      <a:lvl2pPr marL="720725"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2pPr>
      <a:lvl3pPr marL="1168400" indent="-274638"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3pPr>
      <a:lvl4pPr marL="1614488"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4pPr>
      <a:lvl5pPr marL="2062163"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7" Type="http://schemas.openxmlformats.org/officeDocument/2006/relationships/hyperlink" Target="http://jvdwdesigns.com/" TargetMode="External"/><Relationship Id="rId2" Type="http://schemas.openxmlformats.org/officeDocument/2006/relationships/hyperlink" Target="https://financialempowerment.pressbooks.com/" TargetMode="External"/><Relationship Id="rId1" Type="http://schemas.openxmlformats.org/officeDocument/2006/relationships/slideLayout" Target="../slideLayouts/slideLayout2.xml"/><Relationship Id="rId6" Type="http://schemas.openxmlformats.org/officeDocument/2006/relationships/hyperlink" Target="mailto:open.textbooks@uregina.ca" TargetMode="External"/><Relationship Id="rId5" Type="http://schemas.openxmlformats.org/officeDocument/2006/relationships/hyperlink" Target="http://www.uregina.ca/open-access/open-textbooks" TargetMode="External"/><Relationship Id="rId4" Type="http://schemas.openxmlformats.org/officeDocument/2006/relationships/hyperlink" Target="https://creativecommons.org/licenses/by-nc-sa/4.0/legalcod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194441" y="3894033"/>
            <a:ext cx="4339588" cy="439109"/>
          </a:xfrm>
        </p:spPr>
        <p:txBody>
          <a:bodyPr/>
          <a:lstStyle/>
          <a:p>
            <a:r>
              <a:rPr lang="en-CA" dirty="0">
                <a:latin typeface="+mj-lt"/>
              </a:rPr>
              <a:t>Bettina Schneider, PhD</a:t>
            </a:r>
          </a:p>
        </p:txBody>
      </p:sp>
      <p:sp>
        <p:nvSpPr>
          <p:cNvPr id="5" name="Content Placeholder 4"/>
          <p:cNvSpPr>
            <a:spLocks noGrp="1"/>
          </p:cNvSpPr>
          <p:nvPr>
            <p:ph idx="11"/>
          </p:nvPr>
        </p:nvSpPr>
        <p:spPr>
          <a:xfrm>
            <a:off x="1194440" y="4293631"/>
            <a:ext cx="4339589" cy="236595"/>
          </a:xfrm>
        </p:spPr>
        <p:txBody>
          <a:bodyPr>
            <a:normAutofit fontScale="77500" lnSpcReduction="20000"/>
          </a:bodyPr>
          <a:lstStyle/>
          <a:p>
            <a:r>
              <a:rPr lang="en-CA" dirty="0">
                <a:latin typeface="+mj-lt"/>
              </a:rPr>
              <a:t>Associate Vice-President Academic, First Nations University of Canada</a:t>
            </a:r>
          </a:p>
        </p:txBody>
      </p:sp>
      <p:sp>
        <p:nvSpPr>
          <p:cNvPr id="7" name="Text Placeholder 6"/>
          <p:cNvSpPr>
            <a:spLocks noGrp="1"/>
          </p:cNvSpPr>
          <p:nvPr>
            <p:ph type="body" sz="quarter" idx="12"/>
          </p:nvPr>
        </p:nvSpPr>
        <p:spPr>
          <a:xfrm>
            <a:off x="1194441" y="4643044"/>
            <a:ext cx="4269734" cy="285058"/>
          </a:xfrm>
        </p:spPr>
        <p:txBody>
          <a:bodyPr/>
          <a:lstStyle/>
          <a:p>
            <a:r>
              <a:rPr lang="en-US" dirty="0">
                <a:latin typeface="+mj-lt"/>
              </a:rPr>
              <a:t>Creative commons attribution non-commercial </a:t>
            </a:r>
            <a:r>
              <a:rPr lang="en-US" dirty="0" err="1">
                <a:latin typeface="+mj-lt"/>
              </a:rPr>
              <a:t>sharealike</a:t>
            </a:r>
            <a:r>
              <a:rPr lang="en-US" dirty="0">
                <a:latin typeface="+mj-lt"/>
              </a:rPr>
              <a:t> 4.0 international license</a:t>
            </a:r>
          </a:p>
        </p:txBody>
      </p:sp>
      <p:sp>
        <p:nvSpPr>
          <p:cNvPr id="9" name="Text Placeholder 2"/>
          <p:cNvSpPr txBox="1">
            <a:spLocks/>
          </p:cNvSpPr>
          <p:nvPr/>
        </p:nvSpPr>
        <p:spPr>
          <a:xfrm>
            <a:off x="609600" y="5823418"/>
            <a:ext cx="4855420" cy="250140"/>
          </a:xfrm>
          <a:prstGeom prst="rect">
            <a:avLst/>
          </a:prstGeom>
        </p:spPr>
        <p:txBody>
          <a:bodyPr vert="horz" lIns="0" tIns="0" rIns="0" bIns="0" rtlCol="0">
            <a:noAutofit/>
          </a:bodyPr>
          <a:lstStyle>
            <a:lvl1pPr marL="0" indent="0" algn="l" defTabSz="457200" rtl="0" eaLnBrk="1" latinLnBrk="0" hangingPunct="1">
              <a:spcBef>
                <a:spcPct val="20000"/>
              </a:spcBef>
              <a:buClr>
                <a:schemeClr val="accent2"/>
              </a:buClr>
              <a:buFont typeface="Arial"/>
              <a:buNone/>
              <a:defRPr sz="2200" b="1" i="0" kern="1200" cap="all">
                <a:solidFill>
                  <a:srgbClr val="0A3E28"/>
                </a:solidFill>
                <a:latin typeface="Arial"/>
                <a:ea typeface="+mn-ea"/>
                <a:cs typeface="Century Gothic"/>
              </a:defRPr>
            </a:lvl1pPr>
            <a:lvl2pPr marL="454025"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2pPr>
            <a:lvl3pPr marL="893762"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3pPr>
            <a:lvl4pPr marL="1347788"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4pPr>
            <a:lvl5pPr marL="1795463"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CA" dirty="0">
                <a:latin typeface="+mj-lt"/>
              </a:rPr>
              <a:t>September 2019</a:t>
            </a:r>
            <a:endParaRPr lang="en-US" dirty="0">
              <a:latin typeface="+mj-lt"/>
            </a:endParaRPr>
          </a:p>
        </p:txBody>
      </p:sp>
      <p:pic>
        <p:nvPicPr>
          <p:cNvPr id="8" name="Picture 7" descr="FNUofCanada_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3969773"/>
            <a:ext cx="515566" cy="1156409"/>
          </a:xfrm>
          <a:prstGeom prst="rect">
            <a:avLst/>
          </a:prstGeom>
        </p:spPr>
      </p:pic>
      <p:sp>
        <p:nvSpPr>
          <p:cNvPr id="10" name="Title 1"/>
          <p:cNvSpPr txBox="1">
            <a:spLocks/>
          </p:cNvSpPr>
          <p:nvPr/>
        </p:nvSpPr>
        <p:spPr>
          <a:xfrm>
            <a:off x="609600" y="776909"/>
            <a:ext cx="4854575" cy="2371986"/>
          </a:xfrm>
          <a:prstGeom prst="rect">
            <a:avLst/>
          </a:prstGeom>
        </p:spPr>
        <p:txBody>
          <a:bodyPr vert="horz" lIns="0" tIns="0" rIns="0" bIns="0" rtlCol="0" anchor="t">
            <a:noAutofit/>
          </a:bodyPr>
          <a:lstStyle/>
          <a:p>
            <a:pPr marL="0" marR="0" lvl="0" indent="0" algn="l" defTabSz="457200" rtl="0" eaLnBrk="1" fontAlgn="auto" latinLnBrk="0" hangingPunct="1">
              <a:lnSpc>
                <a:spcPct val="86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1A0704"/>
                </a:solidFill>
                <a:effectLst/>
                <a:uLnTx/>
                <a:uFillTx/>
                <a:latin typeface="Arial"/>
                <a:ea typeface="+mj-ea"/>
                <a:cs typeface="Century Gothic"/>
              </a:rPr>
              <a:t>Personal Financial Planning</a:t>
            </a:r>
            <a:br>
              <a:rPr kumimoji="0" lang="en-US" sz="1200" b="1" i="0" u="none" strike="noStrike" kern="1200" cap="none" spc="0" normalizeH="0" baseline="0" noProof="0" dirty="0">
                <a:ln>
                  <a:noFill/>
                </a:ln>
                <a:solidFill>
                  <a:srgbClr val="1A0704"/>
                </a:solidFill>
                <a:effectLst/>
                <a:uLnTx/>
                <a:uFillTx/>
                <a:latin typeface="Arial"/>
                <a:ea typeface="+mj-ea"/>
                <a:cs typeface="Century Gothic"/>
              </a:rPr>
            </a:br>
            <a:br>
              <a:rPr kumimoji="0" lang="en-US" sz="1200" b="1" i="0" u="none" strike="noStrike" kern="1200" cap="none" spc="0" normalizeH="0" baseline="0" noProof="0" dirty="0">
                <a:ln>
                  <a:noFill/>
                </a:ln>
                <a:solidFill>
                  <a:srgbClr val="1A0704"/>
                </a:solidFill>
                <a:effectLst/>
                <a:uLnTx/>
                <a:uFillTx/>
                <a:latin typeface="Arial"/>
                <a:ea typeface="+mj-ea"/>
                <a:cs typeface="Century Gothic"/>
              </a:rPr>
            </a:br>
            <a:r>
              <a:rPr kumimoji="0" lang="en-US" sz="2400" b="1" i="0" u="none" strike="noStrike" kern="1200" cap="none" spc="0" normalizeH="0" baseline="0" noProof="0" dirty="0">
                <a:ln>
                  <a:noFill/>
                </a:ln>
                <a:solidFill>
                  <a:srgbClr val="1A0704"/>
                </a:solidFill>
                <a:effectLst/>
                <a:uLnTx/>
                <a:uFillTx/>
                <a:latin typeface="Arial"/>
                <a:ea typeface="+mj-ea"/>
                <a:cs typeface="Century Gothic"/>
              </a:rPr>
              <a:t>Chapter 1</a:t>
            </a: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endParaRPr kumimoji="0" lang="en-US" sz="4000" b="1" i="0" u="none" strike="noStrike" kern="1200" cap="none" spc="0" normalizeH="0" baseline="0" noProof="0" dirty="0">
              <a:ln>
                <a:noFill/>
              </a:ln>
              <a:solidFill>
                <a:srgbClr val="1A0704"/>
              </a:solidFill>
              <a:effectLst/>
              <a:uLnTx/>
              <a:uFillTx/>
              <a:latin typeface="Arial"/>
              <a:ea typeface="+mj-ea"/>
              <a:cs typeface="Century Gothic"/>
            </a:endParaRPr>
          </a:p>
        </p:txBody>
      </p:sp>
    </p:spTree>
    <p:extLst>
      <p:ext uri="{BB962C8B-B14F-4D97-AF65-F5344CB8AC3E}">
        <p14:creationId xmlns:p14="http://schemas.microsoft.com/office/powerpoint/2010/main" val="3540703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29711"/>
            <a:ext cx="3470090" cy="639762"/>
          </a:xfrm>
        </p:spPr>
        <p:txBody>
          <a:bodyPr/>
          <a:lstStyle/>
          <a:p>
            <a:r>
              <a:rPr lang="en-CA" dirty="0">
                <a:latin typeface="+mj-lt"/>
              </a:rPr>
              <a:t>Macro factors: currency</a:t>
            </a:r>
          </a:p>
        </p:txBody>
      </p:sp>
      <p:sp>
        <p:nvSpPr>
          <p:cNvPr id="6" name="Content Placeholder 5"/>
          <p:cNvSpPr>
            <a:spLocks noGrp="1"/>
          </p:cNvSpPr>
          <p:nvPr>
            <p:ph sz="half" idx="2"/>
          </p:nvPr>
        </p:nvSpPr>
        <p:spPr>
          <a:xfrm>
            <a:off x="1404571" y="1469474"/>
            <a:ext cx="6994845" cy="3576206"/>
          </a:xfrm>
        </p:spPr>
        <p:txBody>
          <a:bodyPr>
            <a:normAutofit/>
          </a:bodyPr>
          <a:lstStyle/>
          <a:p>
            <a:pPr>
              <a:spcBef>
                <a:spcPct val="0"/>
              </a:spcBef>
            </a:pPr>
            <a:r>
              <a:rPr lang="en-CA" altLang="en-US" b="1" dirty="0">
                <a:latin typeface="+mj-lt"/>
              </a:rPr>
              <a:t>Currency value </a:t>
            </a:r>
          </a:p>
          <a:p>
            <a:pPr lvl="1">
              <a:spcBef>
                <a:spcPct val="0"/>
              </a:spcBef>
              <a:buFont typeface="Wingdings" panose="05000000000000000000" pitchFamily="2" charset="2"/>
              <a:buChar char="Ø"/>
            </a:pPr>
            <a:r>
              <a:rPr lang="en-CA" altLang="en-US" dirty="0">
                <a:latin typeface="+mj-lt"/>
              </a:rPr>
              <a:t>Stable currency value is another indicator of a healthy economy.</a:t>
            </a:r>
          </a:p>
          <a:p>
            <a:pPr lvl="1">
              <a:spcBef>
                <a:spcPct val="0"/>
              </a:spcBef>
              <a:buFont typeface="Wingdings" panose="05000000000000000000" pitchFamily="2" charset="2"/>
              <a:buChar char="Ø"/>
            </a:pPr>
            <a:r>
              <a:rPr lang="en-CA" altLang="en-US" dirty="0">
                <a:latin typeface="+mj-lt"/>
              </a:rPr>
              <a:t>A currency’s usefulness is based on what it can buy, or its purchasing power.</a:t>
            </a:r>
          </a:p>
          <a:p>
            <a:pPr>
              <a:spcBef>
                <a:spcPct val="0"/>
              </a:spcBef>
            </a:pPr>
            <a:r>
              <a:rPr lang="en-CA" altLang="en-US" dirty="0">
                <a:latin typeface="+mj-lt"/>
              </a:rPr>
              <a:t>A </a:t>
            </a:r>
            <a:r>
              <a:rPr lang="en-CA" altLang="en-US" b="1" dirty="0">
                <a:latin typeface="+mj-lt"/>
              </a:rPr>
              <a:t>transaction cost</a:t>
            </a:r>
            <a:r>
              <a:rPr lang="en-CA" altLang="en-US" dirty="0">
                <a:latin typeface="+mj-lt"/>
              </a:rPr>
              <a:t> is a fee to exchange your currency.</a:t>
            </a:r>
          </a:p>
          <a:p>
            <a:pPr>
              <a:spcBef>
                <a:spcPct val="0"/>
              </a:spcBef>
            </a:pPr>
            <a:r>
              <a:rPr lang="en-CA" altLang="en-US" dirty="0">
                <a:latin typeface="+mj-lt"/>
              </a:rPr>
              <a:t>When the value of a currency decreases, an economy has </a:t>
            </a:r>
            <a:r>
              <a:rPr lang="en-CA" altLang="en-US" b="1" dirty="0">
                <a:latin typeface="+mj-lt"/>
              </a:rPr>
              <a:t>inflation</a:t>
            </a:r>
            <a:r>
              <a:rPr lang="en-CA" altLang="en-US" dirty="0">
                <a:latin typeface="+mj-lt"/>
              </a:rPr>
              <a:t>. Units of currency are worth less and buy less. </a:t>
            </a:r>
          </a:p>
          <a:p>
            <a:pPr>
              <a:spcBef>
                <a:spcPct val="0"/>
              </a:spcBef>
            </a:pPr>
            <a:r>
              <a:rPr lang="en-CA" altLang="en-US" dirty="0">
                <a:latin typeface="+mj-lt"/>
              </a:rPr>
              <a:t>When the value of a currency increases, an economy has</a:t>
            </a:r>
          </a:p>
          <a:p>
            <a:pPr>
              <a:spcBef>
                <a:spcPct val="0"/>
              </a:spcBef>
              <a:buNone/>
            </a:pPr>
            <a:r>
              <a:rPr lang="en-CA" altLang="en-US" dirty="0">
                <a:latin typeface="+mj-lt"/>
              </a:rPr>
              <a:t>    </a:t>
            </a:r>
            <a:r>
              <a:rPr lang="en-CA" altLang="en-US" b="1" dirty="0">
                <a:latin typeface="+mj-lt"/>
              </a:rPr>
              <a:t>deflation</a:t>
            </a:r>
            <a:r>
              <a:rPr lang="en-CA" altLang="en-US" dirty="0">
                <a:latin typeface="+mj-lt"/>
              </a:rPr>
              <a:t>. Currency is worth more and buys more.</a:t>
            </a:r>
            <a:endParaRPr lang="en-CA" dirty="0">
              <a:latin typeface="+mj-lt"/>
            </a:endParaRPr>
          </a:p>
        </p:txBody>
      </p:sp>
      <p:sp>
        <p:nvSpPr>
          <p:cNvPr id="9" name="Text Placeholder 8"/>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57DA36D1-1BE8-4E50-B59A-CEE6EF8C0FC8}"/>
              </a:ext>
            </a:extLst>
          </p:cNvPr>
          <p:cNvSpPr>
            <a:spLocks noGrp="1" noChangeArrowheads="1"/>
          </p:cNvSpPr>
          <p:nvPr>
            <p:ph type="title"/>
          </p:nvPr>
        </p:nvSpPr>
        <p:spPr/>
        <p:txBody>
          <a:bodyPr/>
          <a:lstStyle/>
          <a:p>
            <a:r>
              <a:rPr lang="en-CA" altLang="en-US" dirty="0">
                <a:latin typeface="+mj-lt"/>
              </a:rPr>
              <a:t>1.3 The Planning Process</a:t>
            </a:r>
          </a:p>
        </p:txBody>
      </p:sp>
      <p:sp>
        <p:nvSpPr>
          <p:cNvPr id="4" name="Text Placeholder 3"/>
          <p:cNvSpPr>
            <a:spLocks noGrp="1"/>
          </p:cNvSpPr>
          <p:nvPr>
            <p:ph type="body" idx="1"/>
          </p:nvPr>
        </p:nvSpPr>
        <p:spPr>
          <a:xfrm>
            <a:off x="1404572" y="1535113"/>
            <a:ext cx="6942594" cy="639762"/>
          </a:xfrm>
        </p:spPr>
        <p:txBody>
          <a:bodyPr/>
          <a:lstStyle/>
          <a:p>
            <a:r>
              <a:rPr lang="en-CA" dirty="0">
                <a:latin typeface="+mj-lt"/>
              </a:rPr>
              <a:t>Steps of the financial planning process</a:t>
            </a:r>
          </a:p>
        </p:txBody>
      </p:sp>
      <p:sp>
        <p:nvSpPr>
          <p:cNvPr id="16387" name="Content Placeholder 2">
            <a:extLst>
              <a:ext uri="{FF2B5EF4-FFF2-40B4-BE49-F238E27FC236}">
                <a16:creationId xmlns:a16="http://schemas.microsoft.com/office/drawing/2014/main" id="{45900A99-96B7-4E55-8052-5FA70E2050C3}"/>
              </a:ext>
            </a:extLst>
          </p:cNvPr>
          <p:cNvSpPr>
            <a:spLocks noGrp="1" noChangeArrowheads="1"/>
          </p:cNvSpPr>
          <p:nvPr>
            <p:ph sz="half" idx="2"/>
          </p:nvPr>
        </p:nvSpPr>
        <p:spPr>
          <a:xfrm>
            <a:off x="1409900" y="1998617"/>
            <a:ext cx="7145084" cy="3426945"/>
          </a:xfrm>
        </p:spPr>
        <p:txBody>
          <a:bodyPr>
            <a:noAutofit/>
          </a:bodyPr>
          <a:lstStyle/>
          <a:p>
            <a:r>
              <a:rPr lang="en-CA" altLang="en-US" sz="1800" b="1" dirty="0">
                <a:latin typeface="+mj-lt"/>
              </a:rPr>
              <a:t>Defining goals: </a:t>
            </a:r>
            <a:r>
              <a:rPr lang="en-CA" altLang="en-US" sz="1800" dirty="0">
                <a:latin typeface="+mj-lt"/>
              </a:rPr>
              <a:t>establish short-, intermediate-, and long-term goals. These should be </a:t>
            </a:r>
            <a:r>
              <a:rPr lang="en-CA" sz="1800" dirty="0">
                <a:latin typeface="+mj-lt"/>
              </a:rPr>
              <a:t>specific, measurable, attainable, realistic, and timely</a:t>
            </a:r>
            <a:r>
              <a:rPr lang="en-CA" altLang="en-US" sz="1800" dirty="0">
                <a:latin typeface="+mj-lt"/>
              </a:rPr>
              <a:t> (SMART). </a:t>
            </a:r>
          </a:p>
          <a:p>
            <a:r>
              <a:rPr lang="en-CA" altLang="en-US" sz="1800" b="1" dirty="0">
                <a:latin typeface="+mj-lt"/>
              </a:rPr>
              <a:t>Assessing the current situation: </a:t>
            </a:r>
            <a:r>
              <a:rPr lang="en-CA" altLang="en-US" sz="1800" dirty="0">
                <a:latin typeface="+mj-lt"/>
              </a:rPr>
              <a:t>summarizing personal financial information into assets, debts, incomes, and expenses (i.e., financial statements).</a:t>
            </a:r>
          </a:p>
          <a:p>
            <a:r>
              <a:rPr lang="en-CA" altLang="en-US" sz="1800" b="1" dirty="0">
                <a:latin typeface="+mj-lt"/>
              </a:rPr>
              <a:t>Identifying choices: </a:t>
            </a:r>
            <a:r>
              <a:rPr lang="en-CA" altLang="en-US" sz="1800" dirty="0">
                <a:latin typeface="+mj-lt"/>
              </a:rPr>
              <a:t>identifying immediate choices and longer-term strategies. </a:t>
            </a:r>
          </a:p>
          <a:p>
            <a:r>
              <a:rPr lang="en-CA" altLang="en-US" sz="1800" b="1" dirty="0">
                <a:latin typeface="+mj-lt"/>
              </a:rPr>
              <a:t>Evaluating choices: </a:t>
            </a:r>
            <a:r>
              <a:rPr lang="en-CA" altLang="en-US" sz="1800" dirty="0">
                <a:latin typeface="+mj-lt"/>
              </a:rPr>
              <a:t>review costs and benefits, but you also want to think about the risks that stem from any given choice.</a:t>
            </a:r>
          </a:p>
          <a:p>
            <a:r>
              <a:rPr lang="en-CA" sz="1800" b="1" dirty="0">
                <a:latin typeface="+mj-lt"/>
                <a:cs typeface="Arial"/>
              </a:rPr>
              <a:t>Choosing: </a:t>
            </a:r>
            <a:r>
              <a:rPr lang="en-CA" sz="1800" dirty="0">
                <a:latin typeface="+mj-lt"/>
                <a:cs typeface="Times New Roman"/>
              </a:rPr>
              <a:t>making the best choice based on evaluation. </a:t>
            </a:r>
            <a:endParaRPr lang="en-CA" sz="1800" dirty="0">
              <a:latin typeface="Arial"/>
              <a:cs typeface="Times New Roman"/>
            </a:endParaRPr>
          </a:p>
          <a:p>
            <a:endParaRPr lang="en-CA" altLang="en-US" sz="1800" dirty="0">
              <a:latin typeface="+mj-lt"/>
            </a:endParaRPr>
          </a:p>
        </p:txBody>
      </p:sp>
      <p:sp>
        <p:nvSpPr>
          <p:cNvPr id="7" name="Text Placeholder 6"/>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404571" y="823342"/>
            <a:ext cx="7020971" cy="639762"/>
          </a:xfrm>
        </p:spPr>
        <p:txBody>
          <a:bodyPr/>
          <a:lstStyle/>
          <a:p>
            <a:r>
              <a:rPr lang="en-CA" dirty="0">
                <a:latin typeface="Arial"/>
                <a:cs typeface="Times New Roman"/>
              </a:rPr>
              <a:t>Repeating the process over time</a:t>
            </a:r>
            <a:endParaRPr lang="en-US" dirty="0">
              <a:latin typeface="Arial"/>
            </a:endParaRPr>
          </a:p>
        </p:txBody>
      </p:sp>
      <p:sp>
        <p:nvSpPr>
          <p:cNvPr id="17411" name="Content Placeholder 2">
            <a:extLst>
              <a:ext uri="{FF2B5EF4-FFF2-40B4-BE49-F238E27FC236}">
                <a16:creationId xmlns:a16="http://schemas.microsoft.com/office/drawing/2014/main" id="{23C943ED-78B9-463C-8295-E88310A68F16}"/>
              </a:ext>
            </a:extLst>
          </p:cNvPr>
          <p:cNvSpPr>
            <a:spLocks noGrp="1" noChangeArrowheads="1"/>
          </p:cNvSpPr>
          <p:nvPr>
            <p:ph sz="half" idx="2"/>
          </p:nvPr>
        </p:nvSpPr>
        <p:spPr>
          <a:xfrm>
            <a:off x="1404572" y="1450387"/>
            <a:ext cx="6851154" cy="3595293"/>
          </a:xfrm>
        </p:spPr>
        <p:txBody>
          <a:bodyPr>
            <a:normAutofit/>
          </a:bodyPr>
          <a:lstStyle/>
          <a:p>
            <a:r>
              <a:rPr lang="en-CA" altLang="en-US" dirty="0">
                <a:latin typeface="+mj-lt"/>
              </a:rPr>
              <a:t>Assess the choice(s) made</a:t>
            </a:r>
          </a:p>
          <a:p>
            <a:r>
              <a:rPr lang="en-CA" altLang="en-US" dirty="0">
                <a:latin typeface="+mj-lt"/>
              </a:rPr>
              <a:t>Redefine goals</a:t>
            </a:r>
            <a:endParaRPr lang="en-US" dirty="0"/>
          </a:p>
          <a:p>
            <a:r>
              <a:rPr lang="en-CA" altLang="en-US" dirty="0">
                <a:latin typeface="+mj-lt"/>
              </a:rPr>
              <a:t>Identify new choices</a:t>
            </a:r>
          </a:p>
          <a:p>
            <a:r>
              <a:rPr lang="en-CA" altLang="en-US" dirty="0">
                <a:latin typeface="+mj-lt"/>
              </a:rPr>
              <a:t>Evaluate new choices</a:t>
            </a:r>
          </a:p>
          <a:p>
            <a:r>
              <a:rPr lang="en-CA" altLang="en-US" dirty="0">
                <a:latin typeface="+mj-lt"/>
              </a:rPr>
              <a:t>Choose</a:t>
            </a:r>
          </a:p>
          <a:p>
            <a:r>
              <a:rPr lang="en-CA" altLang="en-US" dirty="0">
                <a:latin typeface="+mj-lt"/>
              </a:rPr>
              <a:t>Assess the resulting situation over and over again</a:t>
            </a:r>
          </a:p>
          <a:p>
            <a:r>
              <a:rPr lang="en-CA" altLang="en-US" dirty="0">
                <a:latin typeface="+mj-lt"/>
              </a:rPr>
              <a:t>Let’s look at Brittany’s decision-making process!</a:t>
            </a:r>
          </a:p>
        </p:txBody>
      </p:sp>
      <p:sp>
        <p:nvSpPr>
          <p:cNvPr id="7" name="Text Placeholder 6"/>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A60F730D-C682-422C-B9CA-3D8143D3E622}"/>
              </a:ext>
            </a:extLst>
          </p:cNvPr>
          <p:cNvSpPr>
            <a:spLocks noGrp="1" noChangeArrowheads="1"/>
          </p:cNvSpPr>
          <p:nvPr>
            <p:ph type="title"/>
          </p:nvPr>
        </p:nvSpPr>
        <p:spPr/>
        <p:txBody>
          <a:bodyPr>
            <a:noAutofit/>
          </a:bodyPr>
          <a:lstStyle/>
          <a:p>
            <a:r>
              <a:rPr lang="en-CA" altLang="en-US" dirty="0">
                <a:latin typeface="+mj-lt"/>
              </a:rPr>
              <a:t>1.4 Financial Planning Professionals</a:t>
            </a:r>
          </a:p>
        </p:txBody>
      </p:sp>
      <p:sp>
        <p:nvSpPr>
          <p:cNvPr id="4" name="Text Placeholder 3"/>
          <p:cNvSpPr>
            <a:spLocks noGrp="1"/>
          </p:cNvSpPr>
          <p:nvPr>
            <p:ph type="body" idx="1"/>
          </p:nvPr>
        </p:nvSpPr>
        <p:spPr/>
        <p:txBody>
          <a:bodyPr/>
          <a:lstStyle/>
          <a:p>
            <a:r>
              <a:rPr lang="en-CA" dirty="0">
                <a:latin typeface="+mj-lt"/>
              </a:rPr>
              <a:t>Financial advisers</a:t>
            </a:r>
          </a:p>
        </p:txBody>
      </p:sp>
      <p:sp>
        <p:nvSpPr>
          <p:cNvPr id="18435" name="Content Placeholder 2">
            <a:extLst>
              <a:ext uri="{FF2B5EF4-FFF2-40B4-BE49-F238E27FC236}">
                <a16:creationId xmlns:a16="http://schemas.microsoft.com/office/drawing/2014/main" id="{54455D87-B27F-4C7C-894F-1EA49C760C47}"/>
              </a:ext>
            </a:extLst>
          </p:cNvPr>
          <p:cNvSpPr>
            <a:spLocks noGrp="1" noChangeArrowheads="1"/>
          </p:cNvSpPr>
          <p:nvPr>
            <p:ph sz="half" idx="2"/>
          </p:nvPr>
        </p:nvSpPr>
        <p:spPr>
          <a:xfrm>
            <a:off x="1404571" y="2174875"/>
            <a:ext cx="7138915" cy="2870804"/>
          </a:xfrm>
        </p:spPr>
        <p:txBody>
          <a:bodyPr>
            <a:normAutofit/>
          </a:bodyPr>
          <a:lstStyle/>
          <a:p>
            <a:r>
              <a:rPr lang="en-CA" altLang="en-US" b="1" dirty="0">
                <a:latin typeface="+mj-lt"/>
              </a:rPr>
              <a:t>Financial advisers</a:t>
            </a:r>
            <a:r>
              <a:rPr lang="en-CA" altLang="en-US" dirty="0">
                <a:latin typeface="+mj-lt"/>
              </a:rPr>
              <a:t>—such as accountants, investment advisers, tax advisers, estate planners, or insurance agents—help with financial planning. Many financial advisers also work as financial planners.</a:t>
            </a:r>
          </a:p>
          <a:p>
            <a:r>
              <a:rPr lang="en-CA" altLang="en-US" dirty="0">
                <a:latin typeface="+mj-lt"/>
              </a:rPr>
              <a:t>How are advisers trained and compensated? Why is it important to ask this question?</a:t>
            </a:r>
          </a:p>
          <a:p>
            <a:r>
              <a:rPr lang="en-CA" altLang="en-US" dirty="0">
                <a:latin typeface="+mj-lt"/>
              </a:rPr>
              <a:t>Diversify your sources of information and advice through subjective and objective advisers. </a:t>
            </a:r>
          </a:p>
        </p:txBody>
      </p:sp>
      <p:sp>
        <p:nvSpPr>
          <p:cNvPr id="7" name="Text Placeholder 6"/>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Bettina Schneider, PhD</a:t>
            </a:r>
          </a:p>
        </p:txBody>
      </p:sp>
      <p:sp>
        <p:nvSpPr>
          <p:cNvPr id="3" name="Content Placeholder 2"/>
          <p:cNvSpPr>
            <a:spLocks noGrp="1"/>
          </p:cNvSpPr>
          <p:nvPr>
            <p:ph idx="1"/>
          </p:nvPr>
        </p:nvSpPr>
        <p:spPr/>
        <p:txBody>
          <a:bodyPr/>
          <a:lstStyle/>
          <a:p>
            <a:r>
              <a:rPr lang="en-US" dirty="0">
                <a:latin typeface="+mj-lt"/>
              </a:rPr>
              <a:t>Presented by</a:t>
            </a:r>
          </a:p>
        </p:txBody>
      </p:sp>
      <p:sp>
        <p:nvSpPr>
          <p:cNvPr id="4" name="Content Placeholder 3"/>
          <p:cNvSpPr>
            <a:spLocks noGrp="1"/>
          </p:cNvSpPr>
          <p:nvPr>
            <p:ph idx="10"/>
          </p:nvPr>
        </p:nvSpPr>
        <p:spPr/>
        <p:txBody>
          <a:bodyPr/>
          <a:lstStyle/>
          <a:p>
            <a:r>
              <a:rPr lang="en-US" dirty="0">
                <a:latin typeface="+mj-lt"/>
              </a:rPr>
              <a:t>Thank you!</a:t>
            </a:r>
          </a:p>
        </p:txBody>
      </p:sp>
      <p:sp>
        <p:nvSpPr>
          <p:cNvPr id="5" name="Text Placeholder 3"/>
          <p:cNvSpPr>
            <a:spLocks noGrp="1"/>
          </p:cNvSpPr>
          <p:nvPr>
            <p:ph type="body" sz="quarter" idx="12"/>
          </p:nvPr>
        </p:nvSpPr>
        <p:spPr>
          <a:xfrm>
            <a:off x="1911970" y="4615334"/>
            <a:ext cx="4854575" cy="272212"/>
          </a:xfrm>
          <a:prstGeom prst="rect">
            <a:avLst/>
          </a:prstGeom>
        </p:spPr>
        <p:txBody>
          <a:bodyPr vert="horz" lIns="0" bIns="0"/>
          <a:lstStyle>
            <a:lvl1pPr marL="0" indent="0">
              <a:buFontTx/>
              <a:buNone/>
              <a:defRPr sz="1200" cap="all" baseline="0">
                <a:solidFill>
                  <a:srgbClr val="0A3E28"/>
                </a:solidFill>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solidFill>
                  <a:srgbClr val="F5BB34"/>
                </a:solidFill>
                <a:latin typeface="+mj-lt"/>
              </a:rPr>
              <a:t>Creative commons attribution non-commercial </a:t>
            </a:r>
            <a:r>
              <a:rPr lang="en-CA" dirty="0" err="1">
                <a:solidFill>
                  <a:srgbClr val="F5BB34"/>
                </a:solidFill>
                <a:latin typeface="+mj-lt"/>
              </a:rPr>
              <a:t>sharealike</a:t>
            </a:r>
            <a:r>
              <a:rPr lang="en-CA" dirty="0">
                <a:solidFill>
                  <a:srgbClr val="F5BB34"/>
                </a:solidFill>
                <a:latin typeface="+mj-lt"/>
              </a:rPr>
              <a:t> 4.0 international license</a:t>
            </a:r>
            <a:endParaRPr lang="en-US" dirty="0">
              <a:solidFill>
                <a:srgbClr val="F5BB34"/>
              </a:solidFill>
              <a:latin typeface="+mj-lt"/>
            </a:endParaRPr>
          </a:p>
        </p:txBody>
      </p:sp>
      <p:sp>
        <p:nvSpPr>
          <p:cNvPr id="6" name="Footer Placeholder 4"/>
          <p:cNvSpPr txBox="1">
            <a:spLocks/>
          </p:cNvSpPr>
          <p:nvPr/>
        </p:nvSpPr>
        <p:spPr>
          <a:xfrm>
            <a:off x="609333" y="5816687"/>
            <a:ext cx="4855421" cy="374407"/>
          </a:xfrm>
          <a:prstGeom prst="rect">
            <a:avLst/>
          </a:prstGeom>
        </p:spPr>
        <p:txBody>
          <a:bodyPr vert="horz" lIns="0" tIns="0" rIns="0" bIns="0" rtlCol="0" anchor="t"/>
          <a:lstStyle>
            <a:defPPr>
              <a:defRPr lang="en-US"/>
            </a:defPPr>
            <a:lvl1pPr marL="0" algn="l" defTabSz="457200" rtl="0" eaLnBrk="1" latinLnBrk="0" hangingPunct="1">
              <a:defRPr sz="1200" b="0" i="0" kern="1200">
                <a:solidFill>
                  <a:srgbClr val="0A3E28"/>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200" b="1" dirty="0">
                <a:latin typeface="+mj-lt"/>
                <a:cs typeface="Times New Roman" panose="02020603050405020304" pitchFamily="18" charset="0"/>
              </a:rPr>
              <a:t>September 2019</a:t>
            </a:r>
          </a:p>
        </p:txBody>
      </p:sp>
      <p:pic>
        <p:nvPicPr>
          <p:cNvPr id="7" name="Picture 6" descr="by-nc-sa.png"/>
          <p:cNvPicPr>
            <a:picLocks noChangeAspect="1"/>
          </p:cNvPicPr>
          <p:nvPr/>
        </p:nvPicPr>
        <p:blipFill>
          <a:blip r:embed="rId2"/>
          <a:stretch>
            <a:fillRect/>
          </a:stretch>
        </p:blipFill>
        <p:spPr>
          <a:xfrm>
            <a:off x="609600" y="4643044"/>
            <a:ext cx="1227411" cy="429442"/>
          </a:xfrm>
          <a:prstGeom prst="rect">
            <a:avLst/>
          </a:prstGeom>
        </p:spPr>
      </p:pic>
      <p:sp>
        <p:nvSpPr>
          <p:cNvPr id="8" name="Content Placeholder 4"/>
          <p:cNvSpPr txBox="1">
            <a:spLocks/>
          </p:cNvSpPr>
          <p:nvPr/>
        </p:nvSpPr>
        <p:spPr>
          <a:xfrm>
            <a:off x="576858" y="2594287"/>
            <a:ext cx="5269760" cy="177446"/>
          </a:xfrm>
          <a:prstGeom prst="rect">
            <a:avLst/>
          </a:prstGeom>
        </p:spPr>
        <p:txBody>
          <a:bodyPr>
            <a:noAutofit/>
          </a:bodyPr>
          <a:lstStyle/>
          <a:p>
            <a:pPr marL="266700" marR="0" lvl="0" indent="-266700" algn="l" defTabSz="457200" rtl="0" eaLnBrk="1" fontAlgn="auto" latinLnBrk="0" hangingPunct="1">
              <a:lnSpc>
                <a:spcPct val="100000"/>
              </a:lnSpc>
              <a:spcBef>
                <a:spcPct val="20000"/>
              </a:spcBef>
              <a:spcAft>
                <a:spcPts val="0"/>
              </a:spcAft>
              <a:buClr>
                <a:schemeClr val="accent2"/>
              </a:buClr>
              <a:buSzTx/>
              <a:tabLst/>
              <a:defRPr/>
            </a:pPr>
            <a:r>
              <a:rPr kumimoji="0" lang="en-CA" sz="1200" b="0" i="0" u="none" strike="noStrike" kern="1200" cap="none" spc="0" normalizeH="0" baseline="0" noProof="0" dirty="0">
                <a:ln>
                  <a:noFill/>
                </a:ln>
                <a:solidFill>
                  <a:schemeClr val="bg1"/>
                </a:solidFill>
                <a:effectLst/>
                <a:uLnTx/>
                <a:uFillTx/>
                <a:latin typeface="+mj-lt"/>
                <a:ea typeface="+mn-ea"/>
                <a:cs typeface="Century Gothic"/>
              </a:rPr>
              <a:t>Associate Vice-President Academic, First Nations University of Canada</a:t>
            </a:r>
          </a:p>
        </p:txBody>
      </p:sp>
    </p:spTree>
    <p:extLst>
      <p:ext uri="{BB962C8B-B14F-4D97-AF65-F5344CB8AC3E}">
        <p14:creationId xmlns:p14="http://schemas.microsoft.com/office/powerpoint/2010/main" val="35108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Open License</a:t>
            </a:r>
          </a:p>
        </p:txBody>
      </p:sp>
      <p:sp>
        <p:nvSpPr>
          <p:cNvPr id="3" name="Content Placeholder 2"/>
          <p:cNvSpPr>
            <a:spLocks noGrp="1"/>
          </p:cNvSpPr>
          <p:nvPr>
            <p:ph idx="1"/>
          </p:nvPr>
        </p:nvSpPr>
        <p:spPr/>
        <p:txBody>
          <a:bodyPr vert="horz" lIns="0" tIns="0" rIns="0" bIns="0" rtlCol="0" anchor="t">
            <a:normAutofit/>
          </a:bodyPr>
          <a:lstStyle/>
          <a:p>
            <a:pPr marL="0" indent="0">
              <a:lnSpc>
                <a:spcPct val="150000"/>
              </a:lnSpc>
              <a:spcBef>
                <a:spcPts val="0"/>
              </a:spcBef>
              <a:buNone/>
            </a:pPr>
            <a:r>
              <a:rPr lang="en-CA" sz="1200" dirty="0">
                <a:latin typeface="+mj-lt"/>
                <a:hlinkClick r:id="rId2"/>
              </a:rPr>
              <a:t>Financial Empowerment</a:t>
            </a:r>
            <a:r>
              <a:rPr lang="en-CA" sz="1200" dirty="0">
                <a:latin typeface="+mj-lt"/>
              </a:rPr>
              <a:t> by Bettina Schneider and Saylor Academy is licensed under a </a:t>
            </a:r>
            <a:r>
              <a:rPr lang="en-CA" sz="1200" dirty="0">
                <a:latin typeface="+mj-lt"/>
                <a:hlinkClick r:id="rId3"/>
              </a:rPr>
              <a:t>Creative Commons Attribution-NonCommercial-ShareAlike 4.0 International License</a:t>
            </a:r>
            <a:r>
              <a:rPr lang="en-CA" sz="1200" dirty="0">
                <a:latin typeface="+mj-lt"/>
              </a:rPr>
              <a:t>, except where otherwise noted. Under the terms of the </a:t>
            </a:r>
            <a:r>
              <a:rPr lang="en-CA" sz="1200" dirty="0">
                <a:latin typeface="+mj-lt"/>
                <a:hlinkClick r:id="rId4"/>
              </a:rPr>
              <a:t>CC BY-NC-SA 4.0 International License</a:t>
            </a:r>
            <a:r>
              <a:rPr lang="en-CA" sz="1200" dirty="0">
                <a:latin typeface="+mj-lt"/>
              </a:rPr>
              <a:t>, you are free to copy, redistribute for non-commercial purposes, modify, or adapt this book as long as you provide attribution to Bettina Schneider and Saylor Academy and distribute any modified work on the same licensing terms. Download </a:t>
            </a:r>
            <a:r>
              <a:rPr lang="en-CA" sz="1200" i="1" dirty="0">
                <a:latin typeface="+mj-lt"/>
              </a:rPr>
              <a:t>Financial Empowerment: Personal Finance for Indigenous and Non-Indigenous People </a:t>
            </a:r>
            <a:r>
              <a:rPr lang="en-CA" sz="1200" dirty="0">
                <a:latin typeface="+mj-lt"/>
              </a:rPr>
              <a:t>adapted by Bettina Schneider from </a:t>
            </a:r>
            <a:r>
              <a:rPr lang="en-CA" sz="1200" i="1" dirty="0">
                <a:latin typeface="+mj-lt"/>
              </a:rPr>
              <a:t>Personal Finance, v. 1.0</a:t>
            </a:r>
            <a:r>
              <a:rPr lang="en-CA" sz="1200" dirty="0">
                <a:latin typeface="+mj-lt"/>
              </a:rPr>
              <a:t> by Saylor Academy for free at </a:t>
            </a:r>
            <a:r>
              <a:rPr lang="en-CA" sz="1200" dirty="0">
                <a:latin typeface="+mj-lt"/>
                <a:hlinkClick r:id="rId5"/>
              </a:rPr>
              <a:t>www.uregina.ca/open-access/open-textbooks</a:t>
            </a:r>
            <a:r>
              <a:rPr lang="en-CA" sz="1200" dirty="0">
                <a:latin typeface="+mj-lt"/>
              </a:rPr>
              <a:t>. For questions about this publication, contact: </a:t>
            </a:r>
            <a:r>
              <a:rPr lang="en-CA" sz="1200" dirty="0">
                <a:latin typeface="+mj-lt"/>
                <a:hlinkClick r:id="rId6"/>
              </a:rPr>
              <a:t>open.textbooks@uregina.ca</a:t>
            </a:r>
            <a:r>
              <a:rPr lang="en-CA" sz="1200" dirty="0">
                <a:latin typeface="+mj-lt"/>
              </a:rPr>
              <a:t>. </a:t>
            </a:r>
          </a:p>
          <a:p>
            <a:pPr marL="0" lvl="0" indent="0">
              <a:lnSpc>
                <a:spcPct val="150000"/>
              </a:lnSpc>
              <a:spcBef>
                <a:spcPts val="0"/>
              </a:spcBef>
              <a:buNone/>
            </a:pPr>
            <a:endParaRPr lang="en-CA" sz="1200" dirty="0">
              <a:solidFill>
                <a:schemeClr val="tx1"/>
              </a:solidFill>
              <a:latin typeface="+mj-lt"/>
            </a:endParaRPr>
          </a:p>
          <a:p>
            <a:pPr marL="0" indent="0">
              <a:lnSpc>
                <a:spcPct val="150000"/>
              </a:lnSpc>
              <a:spcBef>
                <a:spcPts val="0"/>
              </a:spcBef>
              <a:buNone/>
            </a:pPr>
            <a:r>
              <a:rPr lang="en-CA" sz="1200" dirty="0">
                <a:solidFill>
                  <a:schemeClr val="tx1"/>
                </a:solidFill>
                <a:latin typeface="+mj-lt"/>
              </a:rPr>
              <a:t>PowerPoint template designed by </a:t>
            </a:r>
            <a:r>
              <a:rPr lang="en-CA" sz="1200" dirty="0">
                <a:solidFill>
                  <a:schemeClr val="tx1"/>
                </a:solidFill>
                <a:latin typeface="+mj-lt"/>
                <a:hlinkClick r:id="rId7"/>
              </a:rPr>
              <a:t>JVDW Designs</a:t>
            </a:r>
            <a:r>
              <a:rPr lang="en-CA" sz="1200" dirty="0">
                <a:solidFill>
                  <a:schemeClr val="tx1"/>
                </a:solidFill>
                <a:latin typeface="+mj-lt"/>
              </a:rPr>
              <a:t> is released under a CC BY-NC-SA 4.0 International License, except University of Regina and First Nations University of Canada logos, which are registered trademarks. </a:t>
            </a:r>
          </a:p>
          <a:p>
            <a:pPr marL="0" indent="0">
              <a:lnSpc>
                <a:spcPct val="150000"/>
              </a:lnSpc>
              <a:spcBef>
                <a:spcPts val="0"/>
              </a:spcBef>
              <a:buNone/>
            </a:pPr>
            <a:endParaRPr lang="ro-RO" sz="1200" dirty="0">
              <a:latin typeface="+mj-lt"/>
            </a:endParaRPr>
          </a:p>
        </p:txBody>
      </p:sp>
      <p:sp>
        <p:nvSpPr>
          <p:cNvPr id="4" name="Text Placeholder 4"/>
          <p:cNvSpPr>
            <a:spLocks noGrp="1"/>
          </p:cNvSpPr>
          <p:nvPr>
            <p:ph type="body" idx="12"/>
          </p:nvPr>
        </p:nvSpPr>
        <p:spPr>
          <a:xfrm>
            <a:off x="1404572" y="6351310"/>
            <a:ext cx="5472966" cy="177600"/>
          </a:xfrm>
        </p:spPr>
        <p:txBody>
          <a:bodyPr/>
          <a:lstStyle/>
          <a:p>
            <a:r>
              <a:rPr lang="en-US" dirty="0">
                <a:latin typeface="+mj-lt"/>
              </a:rPr>
              <a:t>CC-BY-NC-SA 4.0 INTERNATIONAL LICENSE</a:t>
            </a:r>
          </a:p>
          <a:p>
            <a:endParaRPr lang="en-US" dirty="0"/>
          </a:p>
        </p:txBody>
      </p:sp>
      <p:sp>
        <p:nvSpPr>
          <p:cNvPr id="5" name="Slide Number Placeholder 4"/>
          <p:cNvSpPr>
            <a:spLocks noGrp="1"/>
          </p:cNvSpPr>
          <p:nvPr>
            <p:ph type="sldNum" sz="quarter" idx="13"/>
          </p:nvPr>
        </p:nvSpPr>
        <p:spPr/>
        <p:txBody>
          <a:bodyPr/>
          <a:lstStyle/>
          <a:p>
            <a:fld id="{53708381-048D-D742-9678-285B0AD95280}" type="slidenum">
              <a:rPr lang="en-US" smtClean="0">
                <a:latin typeface="+mj-lt"/>
              </a:rPr>
              <a:pPr/>
              <a:t>2</a:t>
            </a:fld>
            <a:endParaRPr lang="en-US" dirty="0">
              <a:latin typeface="+mj-lt"/>
            </a:endParaRPr>
          </a:p>
        </p:txBody>
      </p:sp>
    </p:spTree>
    <p:extLst>
      <p:ext uri="{BB962C8B-B14F-4D97-AF65-F5344CB8AC3E}">
        <p14:creationId xmlns:p14="http://schemas.microsoft.com/office/powerpoint/2010/main" val="2212586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mj-lt"/>
              </a:rPr>
              <a:t>Introduction</a:t>
            </a:r>
          </a:p>
        </p:txBody>
      </p:sp>
      <p:sp>
        <p:nvSpPr>
          <p:cNvPr id="4" name="Text Placeholder 4"/>
          <p:cNvSpPr>
            <a:spLocks noGrp="1"/>
          </p:cNvSpPr>
          <p:nvPr>
            <p:ph type="body" idx="1"/>
          </p:nvPr>
        </p:nvSpPr>
        <p:spPr>
          <a:xfrm>
            <a:off x="1404571" y="1535113"/>
            <a:ext cx="4682719" cy="639762"/>
          </a:xfrm>
        </p:spPr>
        <p:txBody>
          <a:bodyPr/>
          <a:lstStyle/>
          <a:p>
            <a:r>
              <a:rPr lang="en-US" dirty="0">
                <a:latin typeface="+mj-lt"/>
              </a:rPr>
              <a:t>Personal financial planning</a:t>
            </a:r>
          </a:p>
          <a:p>
            <a:endParaRPr lang="en-US" dirty="0"/>
          </a:p>
        </p:txBody>
      </p:sp>
      <p:sp>
        <p:nvSpPr>
          <p:cNvPr id="3" name="Content Placeholder 2"/>
          <p:cNvSpPr>
            <a:spLocks noGrp="1"/>
          </p:cNvSpPr>
          <p:nvPr>
            <p:ph sz="half" idx="2"/>
          </p:nvPr>
        </p:nvSpPr>
        <p:spPr>
          <a:xfrm>
            <a:off x="1404571" y="2174876"/>
            <a:ext cx="6955657" cy="2870804"/>
          </a:xfrm>
        </p:spPr>
        <p:txBody>
          <a:bodyPr>
            <a:noAutofit/>
          </a:bodyPr>
          <a:lstStyle/>
          <a:p>
            <a:pPr>
              <a:defRPr/>
            </a:pPr>
            <a:r>
              <a:rPr lang="en-CA" dirty="0">
                <a:latin typeface="+mj-lt"/>
              </a:rPr>
              <a:t>Personal financial planning is no different than any other type of planning. Some plans can be made in advance, while other plans require sudden decision-making. </a:t>
            </a:r>
          </a:p>
          <a:p>
            <a:pPr>
              <a:defRPr/>
            </a:pPr>
            <a:r>
              <a:rPr lang="en-CA" dirty="0">
                <a:latin typeface="+mj-lt"/>
              </a:rPr>
              <a:t>Where are you now? Where would you like to be? How are you going to get from here to there?</a:t>
            </a:r>
          </a:p>
          <a:p>
            <a:pPr>
              <a:defRPr/>
            </a:pPr>
            <a:r>
              <a:rPr lang="en-CA" dirty="0">
                <a:latin typeface="+mj-lt"/>
              </a:rPr>
              <a:t>Personal financial planning helps you to get closer to your goals and to stay on track when sudden decisions are required. </a:t>
            </a:r>
          </a:p>
          <a:p>
            <a:pPr>
              <a:defRPr/>
            </a:pPr>
            <a:r>
              <a:rPr lang="en-CA" dirty="0">
                <a:latin typeface="+mj-lt"/>
              </a:rPr>
              <a:t>Personal financial planning is a lifelong process!</a:t>
            </a:r>
          </a:p>
        </p:txBody>
      </p:sp>
      <p:sp>
        <p:nvSpPr>
          <p:cNvPr id="11" name="Text Placeholder 10"/>
          <p:cNvSpPr>
            <a:spLocks noGrp="1"/>
          </p:cNvSpPr>
          <p:nvPr>
            <p:ph type="body" idx="12"/>
          </p:nvPr>
        </p:nvSpPr>
        <p:spPr/>
        <p:txBody>
          <a:bodyPr/>
          <a:lstStyle/>
          <a:p>
            <a:r>
              <a:rPr lang="en-CA" dirty="0">
                <a:latin typeface="+mj-lt"/>
              </a:rPr>
              <a:t>CC-BY-NC-SA 4.0 INTERNATIONAL LICENSE</a:t>
            </a:r>
          </a:p>
        </p:txBody>
      </p:sp>
    </p:spTree>
    <p:extLst>
      <p:ext uri="{BB962C8B-B14F-4D97-AF65-F5344CB8AC3E}">
        <p14:creationId xmlns:p14="http://schemas.microsoft.com/office/powerpoint/2010/main" val="3578624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a:spLocks noGrp="1"/>
          </p:cNvSpPr>
          <p:nvPr>
            <p:ph type="body" idx="1"/>
          </p:nvPr>
        </p:nvSpPr>
        <p:spPr>
          <a:xfrm>
            <a:off x="1411086" y="895351"/>
            <a:ext cx="6211074" cy="639762"/>
          </a:xfrm>
        </p:spPr>
        <p:txBody>
          <a:bodyPr/>
          <a:lstStyle/>
          <a:p>
            <a:r>
              <a:rPr lang="en-US" dirty="0">
                <a:latin typeface="+mj-lt"/>
              </a:rPr>
              <a:t>Personal financial planning (continued)</a:t>
            </a:r>
          </a:p>
        </p:txBody>
      </p:sp>
      <p:sp>
        <p:nvSpPr>
          <p:cNvPr id="3" name="Content Placeholder 2"/>
          <p:cNvSpPr>
            <a:spLocks noGrp="1"/>
          </p:cNvSpPr>
          <p:nvPr>
            <p:ph sz="half" idx="2"/>
          </p:nvPr>
        </p:nvSpPr>
        <p:spPr>
          <a:xfrm>
            <a:off x="1404572" y="1371600"/>
            <a:ext cx="6942594" cy="3674079"/>
          </a:xfrm>
        </p:spPr>
        <p:txBody>
          <a:bodyPr>
            <a:normAutofit/>
          </a:bodyPr>
          <a:lstStyle/>
          <a:p>
            <a:pPr>
              <a:buFont typeface="Arial" panose="020B0604020202020204" pitchFamily="34" charset="0"/>
              <a:buChar char="•"/>
            </a:pPr>
            <a:r>
              <a:rPr lang="en-CA" altLang="en-US" dirty="0">
                <a:latin typeface="+mj-lt"/>
              </a:rPr>
              <a:t>How you live and how you’d like to live in the future will determine your wants and needs.</a:t>
            </a:r>
          </a:p>
          <a:p>
            <a:pPr>
              <a:buFont typeface="Arial" panose="020B0604020202020204" pitchFamily="34" charset="0"/>
              <a:buChar char="•"/>
            </a:pPr>
            <a:r>
              <a:rPr lang="en-CA" altLang="en-US" dirty="0">
                <a:latin typeface="+mj-lt"/>
              </a:rPr>
              <a:t>Personal financial plans need to be flexible enough to respond to life’s curve balls (i.e., unanticipated needs and desires) but robust enough to move you toward your goals and protect you from unimagined risks. </a:t>
            </a:r>
          </a:p>
          <a:p>
            <a:pPr>
              <a:buFont typeface="Arial" panose="020B0604020202020204" pitchFamily="34" charset="0"/>
              <a:buChar char="•"/>
            </a:pPr>
            <a:r>
              <a:rPr lang="en-CA" altLang="en-US" dirty="0">
                <a:latin typeface="+mj-lt"/>
              </a:rPr>
              <a:t>Information is our most critical resource. It needs to be put in context—both in terms of individual factors (“</a:t>
            </a:r>
            <a:r>
              <a:rPr lang="en-CA" altLang="en-US" b="1" dirty="0">
                <a:latin typeface="+mj-lt"/>
              </a:rPr>
              <a:t>micro” factors</a:t>
            </a:r>
            <a:r>
              <a:rPr lang="en-CA" altLang="en-US" dirty="0">
                <a:latin typeface="+mj-lt"/>
              </a:rPr>
              <a:t>) and larger economic factors (“</a:t>
            </a:r>
            <a:r>
              <a:rPr lang="en-CA" altLang="en-US" b="1" dirty="0">
                <a:latin typeface="+mj-lt"/>
              </a:rPr>
              <a:t>macro” factors</a:t>
            </a:r>
            <a:r>
              <a:rPr lang="en-CA" altLang="en-US" dirty="0">
                <a:latin typeface="+mj-lt"/>
              </a:rPr>
              <a:t>) that impact our financial decision-making.</a:t>
            </a:r>
          </a:p>
          <a:p>
            <a:pPr>
              <a:spcBef>
                <a:spcPct val="0"/>
              </a:spcBef>
              <a:buNone/>
            </a:pPr>
            <a:endParaRPr lang="en-US" dirty="0">
              <a:latin typeface="+mj-lt"/>
            </a:endParaRPr>
          </a:p>
        </p:txBody>
      </p:sp>
      <p:sp>
        <p:nvSpPr>
          <p:cNvPr id="8" name="Text Placeholder 7"/>
          <p:cNvSpPr>
            <a:spLocks noGrp="1"/>
          </p:cNvSpPr>
          <p:nvPr>
            <p:ph type="body" idx="12"/>
          </p:nvPr>
        </p:nvSpPr>
        <p:spPr/>
        <p:txBody>
          <a:bodyPr/>
          <a:lstStyle/>
          <a:p>
            <a:r>
              <a:rPr lang="en-US" dirty="0">
                <a:latin typeface="+mj-lt"/>
              </a:rPr>
              <a:t>CC-BY-NC-SA 4.0 INTERNATIONAL LICENSE</a:t>
            </a:r>
          </a:p>
          <a:p>
            <a:endParaRPr lang="en-CA" dirty="0"/>
          </a:p>
        </p:txBody>
      </p:sp>
    </p:spTree>
    <p:extLst>
      <p:ext uri="{BB962C8B-B14F-4D97-AF65-F5344CB8AC3E}">
        <p14:creationId xmlns:p14="http://schemas.microsoft.com/office/powerpoint/2010/main" val="2826270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a:latin typeface="+mj-lt"/>
              </a:rPr>
              <a:t>1.1 Individual or “Micro” Factors that Affect Financial Thinking</a:t>
            </a:r>
            <a:br>
              <a:rPr lang="en-CA" dirty="0">
                <a:latin typeface="+mj-lt"/>
              </a:rPr>
            </a:br>
            <a:br>
              <a:rPr lang="en-CA" dirty="0">
                <a:latin typeface="+mj-lt"/>
              </a:rPr>
            </a:br>
            <a:br>
              <a:rPr lang="en-CA" dirty="0">
                <a:latin typeface="+mj-lt"/>
              </a:rPr>
            </a:br>
            <a:endParaRPr lang="en-CA" dirty="0">
              <a:latin typeface="+mj-lt"/>
            </a:endParaRPr>
          </a:p>
        </p:txBody>
      </p:sp>
      <p:sp>
        <p:nvSpPr>
          <p:cNvPr id="5" name="Text Placeholder 4"/>
          <p:cNvSpPr>
            <a:spLocks noGrp="1"/>
          </p:cNvSpPr>
          <p:nvPr>
            <p:ph type="body" idx="1"/>
          </p:nvPr>
        </p:nvSpPr>
        <p:spPr>
          <a:xfrm>
            <a:off x="1404571" y="1744121"/>
            <a:ext cx="5218297" cy="639762"/>
          </a:xfrm>
        </p:spPr>
        <p:txBody>
          <a:bodyPr/>
          <a:lstStyle/>
          <a:p>
            <a:r>
              <a:rPr lang="en-CA" dirty="0">
                <a:latin typeface="+mj-lt"/>
              </a:rPr>
              <a:t>Micro factors: family structure</a:t>
            </a:r>
          </a:p>
        </p:txBody>
      </p:sp>
      <p:sp>
        <p:nvSpPr>
          <p:cNvPr id="6" name="Content Placeholder 5"/>
          <p:cNvSpPr>
            <a:spLocks noGrp="1"/>
          </p:cNvSpPr>
          <p:nvPr>
            <p:ph sz="half" idx="2"/>
          </p:nvPr>
        </p:nvSpPr>
        <p:spPr>
          <a:xfrm>
            <a:off x="1404571" y="2174876"/>
            <a:ext cx="6929531" cy="3220084"/>
          </a:xfrm>
        </p:spPr>
        <p:txBody>
          <a:bodyPr>
            <a:noAutofit/>
          </a:bodyPr>
          <a:lstStyle/>
          <a:p>
            <a:r>
              <a:rPr lang="en-CA" altLang="en-US" dirty="0">
                <a:latin typeface="+mj-lt"/>
              </a:rPr>
              <a:t>Individual factors that affect personal financial concerns are: family structure, health, career choices, and age.</a:t>
            </a:r>
          </a:p>
          <a:p>
            <a:r>
              <a:rPr lang="en-CA" altLang="en-US" b="1" dirty="0">
                <a:latin typeface="+mj-lt"/>
              </a:rPr>
              <a:t>Family structure</a:t>
            </a:r>
            <a:r>
              <a:rPr lang="en-CA" altLang="en-US" dirty="0">
                <a:latin typeface="+mj-lt"/>
              </a:rPr>
              <a:t> requires us to examine partners and/or dependents who increase our income needs as we seek to provide for them.</a:t>
            </a:r>
          </a:p>
          <a:p>
            <a:r>
              <a:rPr lang="en-CA" altLang="en-US" dirty="0">
                <a:latin typeface="+mj-lt"/>
              </a:rPr>
              <a:t>Typically, our willingness and ability to assume risk diminishes with dependents, and a desire for more financial protection grows.</a:t>
            </a:r>
          </a:p>
          <a:p>
            <a:r>
              <a:rPr lang="en-CA" altLang="en-US" dirty="0">
                <a:latin typeface="+mj-lt"/>
              </a:rPr>
              <a:t>Life insurance is one example of how people seek to protect their income and assets for their loved ones.</a:t>
            </a:r>
            <a:endParaRPr lang="en-CA" dirty="0">
              <a:latin typeface="+mj-lt"/>
            </a:endParaRPr>
          </a:p>
        </p:txBody>
      </p:sp>
      <p:sp>
        <p:nvSpPr>
          <p:cNvPr id="9" name="Text Placeholder 8"/>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38048"/>
            <a:ext cx="5472966" cy="639762"/>
          </a:xfrm>
        </p:spPr>
        <p:txBody>
          <a:bodyPr/>
          <a:lstStyle/>
          <a:p>
            <a:r>
              <a:rPr lang="en-CA" dirty="0">
                <a:latin typeface="+mj-lt"/>
              </a:rPr>
              <a:t>Micro factors: health, career choices</a:t>
            </a:r>
          </a:p>
        </p:txBody>
      </p:sp>
      <p:sp>
        <p:nvSpPr>
          <p:cNvPr id="6" name="Content Placeholder 5"/>
          <p:cNvSpPr>
            <a:spLocks noGrp="1"/>
          </p:cNvSpPr>
          <p:nvPr>
            <p:ph sz="half" idx="2"/>
          </p:nvPr>
        </p:nvSpPr>
        <p:spPr>
          <a:xfrm>
            <a:off x="1404572" y="1360243"/>
            <a:ext cx="6929531" cy="3220084"/>
          </a:xfrm>
        </p:spPr>
        <p:txBody>
          <a:bodyPr>
            <a:normAutofit/>
          </a:bodyPr>
          <a:lstStyle/>
          <a:p>
            <a:r>
              <a:rPr lang="en-CA" altLang="en-US" b="1" dirty="0">
                <a:latin typeface="+mj-lt"/>
              </a:rPr>
              <a:t>Health</a:t>
            </a:r>
            <a:r>
              <a:rPr lang="en-CA" altLang="en-US" dirty="0">
                <a:latin typeface="+mj-lt"/>
              </a:rPr>
              <a:t> can affect both our income needs as well as our risk tolerance. </a:t>
            </a:r>
          </a:p>
          <a:p>
            <a:r>
              <a:rPr lang="en-CA" altLang="en-US" dirty="0">
                <a:latin typeface="+mj-lt"/>
              </a:rPr>
              <a:t>Personal financial planning should include some protection against the risk of chronic illness, accident, or long-term disability and some provision for short-term events such as pregnancy and birth.</a:t>
            </a:r>
          </a:p>
          <a:p>
            <a:r>
              <a:rPr lang="en-CA" altLang="en-US" b="1" dirty="0">
                <a:latin typeface="+mj-lt"/>
              </a:rPr>
              <a:t>Career choices </a:t>
            </a:r>
            <a:r>
              <a:rPr lang="en-CA" altLang="en-US" dirty="0">
                <a:latin typeface="+mj-lt"/>
              </a:rPr>
              <a:t>affect your financial planning, especially through educational requirements, income potential, and characteristics of your occupation/profession (e.g., hours, pay, benefits, risk factors, etc.)</a:t>
            </a:r>
            <a:endParaRPr lang="en-CA" altLang="en-US" b="1" dirty="0">
              <a:latin typeface="+mj-lt"/>
            </a:endParaRPr>
          </a:p>
          <a:p>
            <a:endParaRPr lang="en-CA" dirty="0">
              <a:latin typeface="+mj-lt"/>
            </a:endParaRPr>
          </a:p>
        </p:txBody>
      </p:sp>
      <p:sp>
        <p:nvSpPr>
          <p:cNvPr id="9" name="Text Placeholder 8"/>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29711"/>
            <a:ext cx="6602959" cy="639762"/>
          </a:xfrm>
        </p:spPr>
        <p:txBody>
          <a:bodyPr/>
          <a:lstStyle/>
          <a:p>
            <a:r>
              <a:rPr lang="en-CA" dirty="0">
                <a:latin typeface="+mj-lt"/>
              </a:rPr>
              <a:t>Micro factors: age</a:t>
            </a:r>
          </a:p>
        </p:txBody>
      </p:sp>
      <p:sp>
        <p:nvSpPr>
          <p:cNvPr id="6" name="Content Placeholder 5"/>
          <p:cNvSpPr>
            <a:spLocks noGrp="1"/>
          </p:cNvSpPr>
          <p:nvPr>
            <p:ph sz="half" idx="2"/>
          </p:nvPr>
        </p:nvSpPr>
        <p:spPr>
          <a:xfrm>
            <a:off x="1404572" y="1351907"/>
            <a:ext cx="6942594" cy="3576206"/>
          </a:xfrm>
        </p:spPr>
        <p:txBody>
          <a:bodyPr>
            <a:normAutofit/>
          </a:bodyPr>
          <a:lstStyle/>
          <a:p>
            <a:r>
              <a:rPr lang="en-CA" altLang="en-US" b="1" dirty="0">
                <a:latin typeface="+mj-lt"/>
              </a:rPr>
              <a:t>Age</a:t>
            </a:r>
            <a:r>
              <a:rPr lang="en-CA" altLang="en-US" dirty="0">
                <a:latin typeface="+mj-lt"/>
              </a:rPr>
              <a:t> influences our needs, desires, values, and priorities. All of these change throughout our lifetime, as do our financial concerns. </a:t>
            </a:r>
          </a:p>
          <a:p>
            <a:r>
              <a:rPr lang="en-CA" altLang="en-US" dirty="0">
                <a:latin typeface="+mj-lt"/>
              </a:rPr>
              <a:t>We must examine different </a:t>
            </a:r>
            <a:r>
              <a:rPr lang="en-CA" altLang="en-US" b="1" dirty="0">
                <a:latin typeface="+mj-lt"/>
              </a:rPr>
              <a:t>life stages </a:t>
            </a:r>
            <a:r>
              <a:rPr lang="en-CA" altLang="en-US" dirty="0">
                <a:latin typeface="+mj-lt"/>
              </a:rPr>
              <a:t>when we begin financial planning.</a:t>
            </a:r>
          </a:p>
          <a:p>
            <a:r>
              <a:rPr lang="en-CA" altLang="en-US" dirty="0">
                <a:latin typeface="+mj-lt"/>
              </a:rPr>
              <a:t>Young adults who are without dependents and few </a:t>
            </a:r>
            <a:r>
              <a:rPr lang="en-CA" altLang="en-US" b="1" dirty="0">
                <a:latin typeface="+mj-lt"/>
              </a:rPr>
              <a:t>assets </a:t>
            </a:r>
            <a:r>
              <a:rPr lang="en-CA" altLang="en-US" dirty="0">
                <a:latin typeface="+mj-lt"/>
              </a:rPr>
              <a:t>(resources that can be used to create income, decrease expenses, or store wealth as an investment) are often focused on career growth and are willing to assume risk.</a:t>
            </a:r>
          </a:p>
          <a:p>
            <a:r>
              <a:rPr lang="en-CA" altLang="en-US" dirty="0">
                <a:latin typeface="+mj-lt"/>
              </a:rPr>
              <a:t>How does this compare to middle or late adulthood? </a:t>
            </a:r>
          </a:p>
          <a:p>
            <a:endParaRPr lang="en-CA" altLang="en-US" b="1" dirty="0">
              <a:latin typeface="+mj-lt"/>
            </a:endParaRPr>
          </a:p>
          <a:p>
            <a:endParaRPr lang="en-CA" dirty="0">
              <a:latin typeface="+mj-lt"/>
            </a:endParaRPr>
          </a:p>
        </p:txBody>
      </p:sp>
      <p:sp>
        <p:nvSpPr>
          <p:cNvPr id="9" name="Text Placeholder 8"/>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a:latin typeface="+mj-lt"/>
              </a:rPr>
              <a:t>1.2 Systemic or “Macro” Factors that Affect Financial Thinking</a:t>
            </a:r>
          </a:p>
        </p:txBody>
      </p:sp>
      <p:sp>
        <p:nvSpPr>
          <p:cNvPr id="5" name="Text Placeholder 4"/>
          <p:cNvSpPr>
            <a:spLocks noGrp="1"/>
          </p:cNvSpPr>
          <p:nvPr>
            <p:ph type="body" idx="1"/>
          </p:nvPr>
        </p:nvSpPr>
        <p:spPr>
          <a:xfrm>
            <a:off x="1404572" y="1717995"/>
            <a:ext cx="3470090" cy="476567"/>
          </a:xfrm>
        </p:spPr>
        <p:txBody>
          <a:bodyPr/>
          <a:lstStyle/>
          <a:p>
            <a:r>
              <a:rPr lang="en-CA" dirty="0">
                <a:latin typeface="+mj-lt"/>
              </a:rPr>
              <a:t>Macro factors</a:t>
            </a:r>
          </a:p>
        </p:txBody>
      </p:sp>
      <p:sp>
        <p:nvSpPr>
          <p:cNvPr id="6" name="Content Placeholder 5"/>
          <p:cNvSpPr>
            <a:spLocks noGrp="1"/>
          </p:cNvSpPr>
          <p:nvPr>
            <p:ph sz="half" idx="2"/>
          </p:nvPr>
        </p:nvSpPr>
        <p:spPr>
          <a:xfrm>
            <a:off x="1404571" y="2102571"/>
            <a:ext cx="7138915" cy="3370763"/>
          </a:xfrm>
        </p:spPr>
        <p:txBody>
          <a:bodyPr>
            <a:normAutofit/>
          </a:bodyPr>
          <a:lstStyle/>
          <a:p>
            <a:pPr>
              <a:spcBef>
                <a:spcPct val="0"/>
              </a:spcBef>
            </a:pPr>
            <a:r>
              <a:rPr lang="en-CA" altLang="en-US" dirty="0">
                <a:latin typeface="+mj-lt"/>
              </a:rPr>
              <a:t>Personal financial planning requires us to examine wider economic conditions and markets: </a:t>
            </a:r>
            <a:r>
              <a:rPr lang="en-CA" altLang="en-US" b="1" dirty="0">
                <a:latin typeface="+mj-lt"/>
              </a:rPr>
              <a:t>labour, capital </a:t>
            </a:r>
            <a:r>
              <a:rPr lang="en-CA" altLang="en-US" dirty="0">
                <a:latin typeface="+mj-lt"/>
              </a:rPr>
              <a:t>(cash or assets), and</a:t>
            </a:r>
            <a:r>
              <a:rPr lang="en-CA" altLang="en-US" b="1" dirty="0">
                <a:latin typeface="+mj-lt"/>
              </a:rPr>
              <a:t> credit </a:t>
            </a:r>
            <a:r>
              <a:rPr lang="en-CA" altLang="en-US" dirty="0">
                <a:latin typeface="+mj-lt"/>
              </a:rPr>
              <a:t>(capital is loaned or borrowed).</a:t>
            </a:r>
          </a:p>
          <a:p>
            <a:pPr>
              <a:spcBef>
                <a:spcPct val="0"/>
              </a:spcBef>
            </a:pPr>
            <a:r>
              <a:rPr lang="en-CA" altLang="en-US" dirty="0">
                <a:latin typeface="+mj-lt"/>
              </a:rPr>
              <a:t>Understanding large-scale economic patterns and factors that indicate the health of an economy can help you make better financial decisions.</a:t>
            </a:r>
          </a:p>
          <a:p>
            <a:pPr>
              <a:spcBef>
                <a:spcPct val="0"/>
              </a:spcBef>
            </a:pPr>
            <a:r>
              <a:rPr lang="en-CA" altLang="en-US" dirty="0">
                <a:latin typeface="+mj-lt"/>
              </a:rPr>
              <a:t>For example, </a:t>
            </a:r>
            <a:r>
              <a:rPr lang="en-CA" altLang="en-US" b="1" dirty="0">
                <a:latin typeface="+mj-lt"/>
              </a:rPr>
              <a:t>business cycles </a:t>
            </a:r>
            <a:r>
              <a:rPr lang="en-CA" altLang="en-US" dirty="0">
                <a:latin typeface="+mj-lt"/>
              </a:rPr>
              <a:t>(periods of expansion and contraction)</a:t>
            </a:r>
            <a:r>
              <a:rPr lang="en-CA" altLang="en-US" b="1" dirty="0">
                <a:latin typeface="+mj-lt"/>
              </a:rPr>
              <a:t> </a:t>
            </a:r>
            <a:r>
              <a:rPr lang="en-CA" altLang="en-US" dirty="0">
                <a:latin typeface="+mj-lt"/>
              </a:rPr>
              <a:t>are impacted by </a:t>
            </a:r>
            <a:r>
              <a:rPr lang="en-CA" altLang="en-US" b="1" dirty="0">
                <a:latin typeface="+mj-lt"/>
              </a:rPr>
              <a:t>gross domestic product (GDP) </a:t>
            </a:r>
            <a:r>
              <a:rPr lang="en-CA" altLang="en-US" dirty="0">
                <a:latin typeface="+mj-lt"/>
              </a:rPr>
              <a:t>(measurement of productivity), </a:t>
            </a:r>
            <a:r>
              <a:rPr lang="en-CA" altLang="en-US" b="1" dirty="0">
                <a:latin typeface="+mj-lt"/>
              </a:rPr>
              <a:t>recessions</a:t>
            </a:r>
            <a:r>
              <a:rPr lang="en-CA" altLang="en-US" dirty="0">
                <a:latin typeface="+mj-lt"/>
              </a:rPr>
              <a:t> (six months or more of economic contraction) and </a:t>
            </a:r>
            <a:r>
              <a:rPr lang="en-CA" altLang="en-US" b="1" dirty="0">
                <a:latin typeface="+mj-lt"/>
              </a:rPr>
              <a:t>depressions</a:t>
            </a:r>
            <a:r>
              <a:rPr lang="en-CA" altLang="en-US" dirty="0">
                <a:latin typeface="+mj-lt"/>
              </a:rPr>
              <a:t> (prolonged recessions).</a:t>
            </a:r>
          </a:p>
          <a:p>
            <a:pPr>
              <a:spcBef>
                <a:spcPct val="0"/>
              </a:spcBef>
            </a:pPr>
            <a:endParaRPr lang="en-CA" altLang="en-US" dirty="0">
              <a:latin typeface="+mj-lt"/>
            </a:endParaRPr>
          </a:p>
          <a:p>
            <a:pPr>
              <a:spcBef>
                <a:spcPct val="0"/>
              </a:spcBef>
            </a:pPr>
            <a:endParaRPr lang="en-CA" altLang="en-US" dirty="0">
              <a:latin typeface="+mj-lt"/>
            </a:endParaRPr>
          </a:p>
          <a:p>
            <a:pPr>
              <a:spcBef>
                <a:spcPct val="0"/>
              </a:spcBef>
            </a:pPr>
            <a:endParaRPr lang="en-US" altLang="en-US" dirty="0">
              <a:latin typeface="+mj-lt"/>
            </a:endParaRPr>
          </a:p>
          <a:p>
            <a:endParaRPr lang="en-CA" dirty="0">
              <a:latin typeface="+mj-lt"/>
            </a:endParaRPr>
          </a:p>
        </p:txBody>
      </p:sp>
      <p:sp>
        <p:nvSpPr>
          <p:cNvPr id="9" name="Text Placeholder 8"/>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947220"/>
            <a:ext cx="7282228" cy="639762"/>
          </a:xfrm>
        </p:spPr>
        <p:txBody>
          <a:bodyPr/>
          <a:lstStyle/>
          <a:p>
            <a:r>
              <a:rPr lang="en-CA" dirty="0">
                <a:latin typeface="+mj-lt"/>
              </a:rPr>
              <a:t>Macro factors: un/employment</a:t>
            </a:r>
          </a:p>
        </p:txBody>
      </p:sp>
      <p:sp>
        <p:nvSpPr>
          <p:cNvPr id="6" name="Content Placeholder 5"/>
          <p:cNvSpPr>
            <a:spLocks noGrp="1"/>
          </p:cNvSpPr>
          <p:nvPr>
            <p:ph sz="half" idx="2"/>
          </p:nvPr>
        </p:nvSpPr>
        <p:spPr>
          <a:xfrm>
            <a:off x="1404572" y="1586982"/>
            <a:ext cx="7073222" cy="3458697"/>
          </a:xfrm>
        </p:spPr>
        <p:txBody>
          <a:bodyPr>
            <a:normAutofit/>
          </a:bodyPr>
          <a:lstStyle/>
          <a:p>
            <a:pPr>
              <a:spcBef>
                <a:spcPct val="0"/>
              </a:spcBef>
            </a:pPr>
            <a:r>
              <a:rPr lang="en-CA" altLang="en-US" b="1" dirty="0">
                <a:latin typeface="+mj-lt"/>
              </a:rPr>
              <a:t>Employment</a:t>
            </a:r>
            <a:r>
              <a:rPr lang="en-CA" altLang="en-US" dirty="0">
                <a:latin typeface="+mj-lt"/>
              </a:rPr>
              <a:t> </a:t>
            </a:r>
            <a:r>
              <a:rPr lang="en-CA" altLang="en-US" b="1" dirty="0">
                <a:latin typeface="+mj-lt"/>
              </a:rPr>
              <a:t>rates </a:t>
            </a:r>
            <a:r>
              <a:rPr lang="en-CA" altLang="en-US" dirty="0">
                <a:latin typeface="+mj-lt"/>
              </a:rPr>
              <a:t>show how successful an economy is at creating opportunities to sell labour and efficiently using its human resources.</a:t>
            </a:r>
          </a:p>
          <a:p>
            <a:pPr>
              <a:spcBef>
                <a:spcPct val="0"/>
              </a:spcBef>
            </a:pPr>
            <a:r>
              <a:rPr lang="en-CA" altLang="en-US" b="1" dirty="0">
                <a:latin typeface="+mj-lt"/>
              </a:rPr>
              <a:t>Unemployment rates </a:t>
            </a:r>
            <a:r>
              <a:rPr lang="en-CA" altLang="en-US" dirty="0">
                <a:latin typeface="+mj-lt"/>
              </a:rPr>
              <a:t>show the proportion of people who want to work but don’t because the economy cannot provide them with jobs.</a:t>
            </a:r>
          </a:p>
          <a:p>
            <a:pPr>
              <a:spcBef>
                <a:spcPct val="0"/>
              </a:spcBef>
            </a:pPr>
            <a:r>
              <a:rPr lang="en-CA" altLang="en-US" dirty="0">
                <a:latin typeface="+mj-lt"/>
              </a:rPr>
              <a:t>Similar indicators include the number of houses being built, the number of existing home sales, orders for durable goods (e.g., appliances and automobiles), etc. </a:t>
            </a:r>
          </a:p>
          <a:p>
            <a:pPr>
              <a:spcBef>
                <a:spcPct val="0"/>
              </a:spcBef>
            </a:pPr>
            <a:endParaRPr lang="en-CA" altLang="en-US" b="1" dirty="0">
              <a:latin typeface="+mj-lt"/>
            </a:endParaRPr>
          </a:p>
          <a:p>
            <a:pPr>
              <a:spcBef>
                <a:spcPct val="0"/>
              </a:spcBef>
            </a:pPr>
            <a:endParaRPr lang="en-CA" altLang="en-US" dirty="0">
              <a:latin typeface="+mj-lt"/>
            </a:endParaRPr>
          </a:p>
          <a:p>
            <a:pPr>
              <a:spcBef>
                <a:spcPct val="0"/>
              </a:spcBef>
            </a:pPr>
            <a:endParaRPr lang="en-CA" altLang="en-US" dirty="0">
              <a:latin typeface="+mj-lt"/>
            </a:endParaRPr>
          </a:p>
          <a:p>
            <a:pPr>
              <a:spcBef>
                <a:spcPct val="0"/>
              </a:spcBef>
            </a:pPr>
            <a:endParaRPr lang="en-US" altLang="en-US" dirty="0">
              <a:latin typeface="+mj-lt"/>
            </a:endParaRPr>
          </a:p>
          <a:p>
            <a:endParaRPr lang="en-CA" dirty="0">
              <a:latin typeface="+mj-lt"/>
            </a:endParaRPr>
          </a:p>
        </p:txBody>
      </p:sp>
      <p:sp>
        <p:nvSpPr>
          <p:cNvPr id="9" name="Text Placeholder 8"/>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theme/theme1.xml><?xml version="1.0" encoding="utf-8"?>
<a:theme xmlns:a="http://schemas.openxmlformats.org/drawingml/2006/main" name="Naked PowerPoint Template">
  <a:themeElements>
    <a:clrScheme name="Custom 1">
      <a:dk1>
        <a:srgbClr val="1C0804"/>
      </a:dk1>
      <a:lt1>
        <a:sysClr val="window" lastClr="FFFFFF"/>
      </a:lt1>
      <a:dk2>
        <a:srgbClr val="1C0804"/>
      </a:dk2>
      <a:lt2>
        <a:srgbClr val="FFFFFF"/>
      </a:lt2>
      <a:accent1>
        <a:srgbClr val="8ABF43"/>
      </a:accent1>
      <a:accent2>
        <a:srgbClr val="D84B26"/>
      </a:accent2>
      <a:accent3>
        <a:srgbClr val="25AABA"/>
      </a:accent3>
      <a:accent4>
        <a:srgbClr val="A7BF85"/>
      </a:accent4>
      <a:accent5>
        <a:srgbClr val="DC846D"/>
      </a:accent5>
      <a:accent6>
        <a:srgbClr val="82B5BB"/>
      </a:accent6>
      <a:hlink>
        <a:srgbClr val="8ABF43"/>
      </a:hlink>
      <a:folHlink>
        <a:srgbClr val="A6BF83"/>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23213</TotalTime>
  <Words>1059</Words>
  <Application>Microsoft Office PowerPoint</Application>
  <PresentationFormat>On-screen Show (4:3)</PresentationFormat>
  <Paragraphs>95</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Naked PowerPoint Template</vt:lpstr>
      <vt:lpstr>PowerPoint Presentation</vt:lpstr>
      <vt:lpstr>Open License</vt:lpstr>
      <vt:lpstr>Introduction</vt:lpstr>
      <vt:lpstr>PowerPoint Presentation</vt:lpstr>
      <vt:lpstr>1.1 Individual or “Micro” Factors that Affect Financial Thinking   </vt:lpstr>
      <vt:lpstr>PowerPoint Presentation</vt:lpstr>
      <vt:lpstr>PowerPoint Presentation</vt:lpstr>
      <vt:lpstr>1.2 Systemic or “Macro” Factors that Affect Financial Thinking</vt:lpstr>
      <vt:lpstr>PowerPoint Presentation</vt:lpstr>
      <vt:lpstr>PowerPoint Presentation</vt:lpstr>
      <vt:lpstr>1.3 The Planning Process</vt:lpstr>
      <vt:lpstr>PowerPoint Presentation</vt:lpstr>
      <vt:lpstr>1.4 Financial Planning Professionals</vt:lpstr>
      <vt:lpstr>Bettina Schneider, PhD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van der Woude</dc:creator>
  <cp:lastModifiedBy>Ryan</cp:lastModifiedBy>
  <cp:revision>112</cp:revision>
  <dcterms:created xsi:type="dcterms:W3CDTF">2019-07-19T18:36:56Z</dcterms:created>
  <dcterms:modified xsi:type="dcterms:W3CDTF">2019-10-16T15:09:35Z</dcterms:modified>
</cp:coreProperties>
</file>