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handoutMasterIdLst>
    <p:handoutMasterId r:id="rId27"/>
  </p:handoutMasterIdLst>
  <p:sldIdLst>
    <p:sldId id="384" r:id="rId2"/>
    <p:sldId id="385" r:id="rId3"/>
    <p:sldId id="318" r:id="rId4"/>
    <p:sldId id="319" r:id="rId5"/>
    <p:sldId id="320" r:id="rId6"/>
    <p:sldId id="352" r:id="rId7"/>
    <p:sldId id="359" r:id="rId8"/>
    <p:sldId id="378" r:id="rId9"/>
    <p:sldId id="379" r:id="rId10"/>
    <p:sldId id="380" r:id="rId11"/>
    <p:sldId id="357" r:id="rId12"/>
    <p:sldId id="353" r:id="rId13"/>
    <p:sldId id="354" r:id="rId14"/>
    <p:sldId id="386" r:id="rId15"/>
    <p:sldId id="387" r:id="rId16"/>
    <p:sldId id="388" r:id="rId17"/>
    <p:sldId id="370" r:id="rId18"/>
    <p:sldId id="389" r:id="rId19"/>
    <p:sldId id="390" r:id="rId20"/>
    <p:sldId id="391" r:id="rId21"/>
    <p:sldId id="392" r:id="rId22"/>
    <p:sldId id="393" r:id="rId23"/>
    <p:sldId id="394" r:id="rId24"/>
    <p:sldId id="395"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6" clrIdx="0"/>
  <p:cmAuthor id="1" name="Bettina Schneider" initials="BS"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5BB34"/>
    <a:srgbClr val="0A3E28"/>
    <a:srgbClr val="0026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8E3F45-02A8-4C65-8A2A-0A927581C3A6}" v="6" dt="2019-10-16T15:27:55.884"/>
    <p1510:client id="{20AB2F17-A85A-4B4E-9077-4A281EB69615}" v="1" dt="2019-09-17T20:06:44.369"/>
    <p1510:client id="{3E0A6E7E-551C-4897-8E37-83E538078258}" v="8" dt="2019-11-18T16:46:31.524"/>
    <p1510:client id="{56D57224-C9FB-4781-B271-95B384CD6339}" v="18" dt="2019-10-11T05:04:32.581"/>
    <p1510:client id="{B2D40DE4-7531-4623-9659-8CF0BB806061}" v="29" dt="2019-09-17T13:21:52.8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90" d="100"/>
          <a:sy n="90" d="100"/>
        </p:scale>
        <p:origin x="-636"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56D57224-C9FB-4781-B271-95B384CD6339}"/>
    <pc:docChg chg="modSld">
      <pc:chgData name="" userId="" providerId="" clId="Web-{56D57224-C9FB-4781-B271-95B384CD6339}" dt="2019-10-11T05:04:32.581" v="17" actId="20577"/>
      <pc:docMkLst>
        <pc:docMk/>
      </pc:docMkLst>
      <pc:sldChg chg="modSp addCm delCm">
        <pc:chgData name="" userId="" providerId="" clId="Web-{56D57224-C9FB-4781-B271-95B384CD6339}" dt="2019-10-11T04:54:21.779" v="5"/>
        <pc:sldMkLst>
          <pc:docMk/>
          <pc:sldMk cId="0" sldId="354"/>
        </pc:sldMkLst>
        <pc:spChg chg="mod">
          <ac:chgData name="" userId="" providerId="" clId="Web-{56D57224-C9FB-4781-B271-95B384CD6339}" dt="2019-10-11T04:53:52.873" v="4" actId="20577"/>
          <ac:spMkLst>
            <pc:docMk/>
            <pc:sldMk cId="0" sldId="354"/>
            <ac:spMk id="14339" creationId="{696BFC58-8F1E-49DF-A4C9-2D9723922FB7}"/>
          </ac:spMkLst>
        </pc:spChg>
      </pc:sldChg>
      <pc:sldChg chg="modSp addCm">
        <pc:chgData name="" userId="" providerId="" clId="Web-{56D57224-C9FB-4781-B271-95B384CD6339}" dt="2019-10-11T04:56:07.139" v="11" actId="20577"/>
        <pc:sldMkLst>
          <pc:docMk/>
          <pc:sldMk cId="0" sldId="386"/>
        </pc:sldMkLst>
        <pc:spChg chg="mod">
          <ac:chgData name="" userId="" providerId="" clId="Web-{56D57224-C9FB-4781-B271-95B384CD6339}" dt="2019-10-11T04:56:07.139" v="11" actId="20577"/>
          <ac:spMkLst>
            <pc:docMk/>
            <pc:sldMk cId="0" sldId="386"/>
            <ac:spMk id="14339" creationId="{696BFC58-8F1E-49DF-A4C9-2D9723922FB7}"/>
          </ac:spMkLst>
        </pc:spChg>
      </pc:sldChg>
      <pc:sldChg chg="modSp addCm">
        <pc:chgData name="" userId="" providerId="" clId="Web-{56D57224-C9FB-4781-B271-95B384CD6339}" dt="2019-10-11T05:00:40.642" v="13"/>
        <pc:sldMkLst>
          <pc:docMk/>
          <pc:sldMk cId="0" sldId="388"/>
        </pc:sldMkLst>
        <pc:spChg chg="mod">
          <ac:chgData name="" userId="" providerId="" clId="Web-{56D57224-C9FB-4781-B271-95B384CD6339}" dt="2019-10-11T04:58:29.937" v="12" actId="20577"/>
          <ac:spMkLst>
            <pc:docMk/>
            <pc:sldMk cId="0" sldId="388"/>
            <ac:spMk id="14339" creationId="{696BFC58-8F1E-49DF-A4C9-2D9723922FB7}"/>
          </ac:spMkLst>
        </pc:spChg>
      </pc:sldChg>
      <pc:sldChg chg="addCm">
        <pc:chgData name="" userId="" providerId="" clId="Web-{56D57224-C9FB-4781-B271-95B384CD6339}" dt="2019-10-11T05:03:08.377" v="14"/>
        <pc:sldMkLst>
          <pc:docMk/>
          <pc:sldMk cId="0" sldId="392"/>
        </pc:sldMkLst>
      </pc:sldChg>
      <pc:sldChg chg="modSp addCm">
        <pc:chgData name="" userId="" providerId="" clId="Web-{56D57224-C9FB-4781-B271-95B384CD6339}" dt="2019-10-11T05:04:32.581" v="17" actId="20577"/>
        <pc:sldMkLst>
          <pc:docMk/>
          <pc:sldMk cId="0" sldId="393"/>
        </pc:sldMkLst>
        <pc:spChg chg="mod">
          <ac:chgData name="" userId="" providerId="" clId="Web-{56D57224-C9FB-4781-B271-95B384CD6339}" dt="2019-10-11T05:04:32.581" v="17" actId="20577"/>
          <ac:spMkLst>
            <pc:docMk/>
            <pc:sldMk cId="0" sldId="393"/>
            <ac:spMk id="14339" creationId="{696BFC58-8F1E-49DF-A4C9-2D9723922FB7}"/>
          </ac:spMkLst>
        </pc:spChg>
      </pc:sldChg>
    </pc:docChg>
  </pc:docChgLst>
  <pc:docChgLst>
    <pc:chgData clId="Web-{20AB2F17-A85A-4B4E-9077-4A281EB69615}"/>
    <pc:docChg chg="modSld">
      <pc:chgData name="" userId="" providerId="" clId="Web-{20AB2F17-A85A-4B4E-9077-4A281EB69615}" dt="2019-09-17T20:06:44.369" v="0" actId="20577"/>
      <pc:docMkLst>
        <pc:docMk/>
      </pc:docMkLst>
      <pc:sldChg chg="modSp">
        <pc:chgData name="" userId="" providerId="" clId="Web-{20AB2F17-A85A-4B4E-9077-4A281EB69615}" dt="2019-09-17T20:06:44.369" v="0" actId="20577"/>
        <pc:sldMkLst>
          <pc:docMk/>
          <pc:sldMk cId="0" sldId="359"/>
        </pc:sldMkLst>
        <pc:spChg chg="mod">
          <ac:chgData name="" userId="" providerId="" clId="Web-{20AB2F17-A85A-4B4E-9077-4A281EB69615}" dt="2019-09-17T20:06:44.369" v="0" actId="20577"/>
          <ac:spMkLst>
            <pc:docMk/>
            <pc:sldMk cId="0" sldId="359"/>
            <ac:spMk id="8195" creationId="{B0516235-FA98-473C-801D-62251D0B5249}"/>
          </ac:spMkLst>
        </pc:spChg>
      </pc:sldChg>
    </pc:docChg>
  </pc:docChgLst>
  <pc:docChgLst>
    <pc:chgData clId="Web-{3E0A6E7E-551C-4897-8E37-83E538078258}"/>
    <pc:docChg chg="modSld">
      <pc:chgData name="" userId="" providerId="" clId="Web-{3E0A6E7E-551C-4897-8E37-83E538078258}" dt="2019-11-18T16:46:31.524" v="17" actId="20577"/>
      <pc:docMkLst>
        <pc:docMk/>
      </pc:docMkLst>
      <pc:sldChg chg="modSp">
        <pc:chgData name="" userId="" providerId="" clId="Web-{3E0A6E7E-551C-4897-8E37-83E538078258}" dt="2019-11-18T16:38:44.302" v="12" actId="20577"/>
        <pc:sldMkLst>
          <pc:docMk/>
          <pc:sldMk cId="0" sldId="319"/>
        </pc:sldMkLst>
        <pc:spChg chg="mod">
          <ac:chgData name="" userId="" providerId="" clId="Web-{3E0A6E7E-551C-4897-8E37-83E538078258}" dt="2019-11-18T16:38:44.302" v="12" actId="20577"/>
          <ac:spMkLst>
            <pc:docMk/>
            <pc:sldMk cId="0" sldId="319"/>
            <ac:spMk id="5123" creationId="{C764D084-FA2C-48F3-96A7-70CA3C732D47}"/>
          </ac:spMkLst>
        </pc:spChg>
      </pc:sldChg>
      <pc:sldChg chg="modSp">
        <pc:chgData name="" userId="" providerId="" clId="Web-{3E0A6E7E-551C-4897-8E37-83E538078258}" dt="2019-11-18T16:46:31.524" v="17" actId="20577"/>
        <pc:sldMkLst>
          <pc:docMk/>
          <pc:sldMk cId="0" sldId="379"/>
        </pc:sldMkLst>
        <pc:spChg chg="mod">
          <ac:chgData name="" userId="" providerId="" clId="Web-{3E0A6E7E-551C-4897-8E37-83E538078258}" dt="2019-11-18T16:46:31.524" v="17" actId="20577"/>
          <ac:spMkLst>
            <pc:docMk/>
            <pc:sldMk cId="0" sldId="379"/>
            <ac:spMk id="10243" creationId="{A7C02D07-C720-44D6-B964-7B10E7944D1E}"/>
          </ac:spMkLst>
        </pc:spChg>
      </pc:sldChg>
    </pc:docChg>
  </pc:docChgLst>
  <pc:docChgLst>
    <pc:chgData clId="Web-{008E3F45-02A8-4C65-8A2A-0A927581C3A6}"/>
    <pc:docChg chg="modSld">
      <pc:chgData name="" userId="" providerId="" clId="Web-{008E3F45-02A8-4C65-8A2A-0A927581C3A6}" dt="2019-10-16T15:27:55.884" v="4" actId="1076"/>
      <pc:docMkLst>
        <pc:docMk/>
      </pc:docMkLst>
      <pc:sldChg chg="modSp">
        <pc:chgData name="" userId="" providerId="" clId="Web-{008E3F45-02A8-4C65-8A2A-0A927581C3A6}" dt="2019-10-16T15:27:30.603" v="2" actId="20577"/>
        <pc:sldMkLst>
          <pc:docMk/>
          <pc:sldMk cId="2212586328" sldId="385"/>
        </pc:sldMkLst>
        <pc:spChg chg="mod">
          <ac:chgData name="" userId="" providerId="" clId="Web-{008E3F45-02A8-4C65-8A2A-0A927581C3A6}" dt="2019-10-16T15:27:30.603" v="2" actId="20577"/>
          <ac:spMkLst>
            <pc:docMk/>
            <pc:sldMk cId="2212586328" sldId="385"/>
            <ac:spMk id="3" creationId="{00000000-0000-0000-0000-000000000000}"/>
          </ac:spMkLst>
        </pc:spChg>
      </pc:sldChg>
      <pc:sldChg chg="modSp">
        <pc:chgData name="" userId="" providerId="" clId="Web-{008E3F45-02A8-4C65-8A2A-0A927581C3A6}" dt="2019-10-16T15:27:55.884" v="4" actId="1076"/>
        <pc:sldMkLst>
          <pc:docMk/>
          <pc:sldMk cId="35108662" sldId="395"/>
        </pc:sldMkLst>
        <pc:spChg chg="mod">
          <ac:chgData name="" userId="" providerId="" clId="Web-{008E3F45-02A8-4C65-8A2A-0A927581C3A6}" dt="2019-10-16T15:27:55.884" v="4" actId="1076"/>
          <ac:spMkLst>
            <pc:docMk/>
            <pc:sldMk cId="35108662" sldId="395"/>
            <ac:spMk id="3" creationId="{00000000-0000-0000-0000-000000000000}"/>
          </ac:spMkLst>
        </pc:spChg>
      </pc:sldChg>
    </pc:docChg>
  </pc:docChgLst>
  <pc:docChgLst>
    <pc:chgData clId="Web-{B2D40DE4-7531-4623-9659-8CF0BB806061}"/>
    <pc:docChg chg="modSld">
      <pc:chgData name="" userId="" providerId="" clId="Web-{B2D40DE4-7531-4623-9659-8CF0BB806061}" dt="2019-09-17T13:21:52.879" v="24" actId="20577"/>
      <pc:docMkLst>
        <pc:docMk/>
      </pc:docMkLst>
      <pc:sldChg chg="modSp">
        <pc:chgData name="" userId="" providerId="" clId="Web-{B2D40DE4-7531-4623-9659-8CF0BB806061}" dt="2019-09-17T13:17:42.359" v="0" actId="20577"/>
        <pc:sldMkLst>
          <pc:docMk/>
          <pc:sldMk cId="0" sldId="370"/>
        </pc:sldMkLst>
        <pc:spChg chg="mod">
          <ac:chgData name="" userId="" providerId="" clId="Web-{B2D40DE4-7531-4623-9659-8CF0BB806061}" dt="2019-09-17T13:17:42.359" v="0" actId="20577"/>
          <ac:spMkLst>
            <pc:docMk/>
            <pc:sldMk cId="0" sldId="370"/>
            <ac:spMk id="5" creationId="{00000000-0000-0000-0000-000000000000}"/>
          </ac:spMkLst>
        </pc:spChg>
      </pc:sldChg>
      <pc:sldChg chg="modSp">
        <pc:chgData name="" userId="" providerId="" clId="Web-{B2D40DE4-7531-4623-9659-8CF0BB806061}" dt="2019-09-17T13:18:15.031" v="1" actId="20577"/>
        <pc:sldMkLst>
          <pc:docMk/>
          <pc:sldMk cId="0" sldId="390"/>
        </pc:sldMkLst>
        <pc:spChg chg="mod">
          <ac:chgData name="" userId="" providerId="" clId="Web-{B2D40DE4-7531-4623-9659-8CF0BB806061}" dt="2019-09-17T13:18:15.031" v="1" actId="20577"/>
          <ac:spMkLst>
            <pc:docMk/>
            <pc:sldMk cId="0" sldId="390"/>
            <ac:spMk id="14339" creationId="{696BFC58-8F1E-49DF-A4C9-2D9723922FB7}"/>
          </ac:spMkLst>
        </pc:spChg>
      </pc:sldChg>
      <pc:sldChg chg="modSp">
        <pc:chgData name="" userId="" providerId="" clId="Web-{B2D40DE4-7531-4623-9659-8CF0BB806061}" dt="2019-09-17T13:19:09.160" v="7" actId="20577"/>
        <pc:sldMkLst>
          <pc:docMk/>
          <pc:sldMk cId="0" sldId="391"/>
        </pc:sldMkLst>
        <pc:spChg chg="mod">
          <ac:chgData name="" userId="" providerId="" clId="Web-{B2D40DE4-7531-4623-9659-8CF0BB806061}" dt="2019-09-17T13:18:31.515" v="2" actId="20577"/>
          <ac:spMkLst>
            <pc:docMk/>
            <pc:sldMk cId="0" sldId="391"/>
            <ac:spMk id="5" creationId="{00000000-0000-0000-0000-000000000000}"/>
          </ac:spMkLst>
        </pc:spChg>
        <pc:spChg chg="mod">
          <ac:chgData name="" userId="" providerId="" clId="Web-{B2D40DE4-7531-4623-9659-8CF0BB806061}" dt="2019-09-17T13:19:09.160" v="7" actId="20577"/>
          <ac:spMkLst>
            <pc:docMk/>
            <pc:sldMk cId="0" sldId="391"/>
            <ac:spMk id="14339" creationId="{696BFC58-8F1E-49DF-A4C9-2D9723922FB7}"/>
          </ac:spMkLst>
        </pc:spChg>
      </pc:sldChg>
      <pc:sldChg chg="modSp">
        <pc:chgData name="" userId="" providerId="" clId="Web-{B2D40DE4-7531-4623-9659-8CF0BB806061}" dt="2019-09-17T13:21:30.910" v="23" actId="20577"/>
        <pc:sldMkLst>
          <pc:docMk/>
          <pc:sldMk cId="0" sldId="392"/>
        </pc:sldMkLst>
        <pc:spChg chg="mod">
          <ac:chgData name="" userId="" providerId="" clId="Web-{B2D40DE4-7531-4623-9659-8CF0BB806061}" dt="2019-09-17T13:20:28.816" v="18" actId="20577"/>
          <ac:spMkLst>
            <pc:docMk/>
            <pc:sldMk cId="0" sldId="392"/>
            <ac:spMk id="5" creationId="{00000000-0000-0000-0000-000000000000}"/>
          </ac:spMkLst>
        </pc:spChg>
        <pc:spChg chg="mod">
          <ac:chgData name="" userId="" providerId="" clId="Web-{B2D40DE4-7531-4623-9659-8CF0BB806061}" dt="2019-09-17T13:21:30.910" v="23" actId="20577"/>
          <ac:spMkLst>
            <pc:docMk/>
            <pc:sldMk cId="0" sldId="392"/>
            <ac:spMk id="14339" creationId="{696BFC58-8F1E-49DF-A4C9-2D9723922FB7}"/>
          </ac:spMkLst>
        </pc:spChg>
      </pc:sldChg>
      <pc:sldChg chg="modSp">
        <pc:chgData name="" userId="" providerId="" clId="Web-{B2D40DE4-7531-4623-9659-8CF0BB806061}" dt="2019-09-17T13:21:52.879" v="24" actId="20577"/>
        <pc:sldMkLst>
          <pc:docMk/>
          <pc:sldMk cId="0" sldId="394"/>
        </pc:sldMkLst>
        <pc:spChg chg="mod">
          <ac:chgData name="" userId="" providerId="" clId="Web-{B2D40DE4-7531-4623-9659-8CF0BB806061}" dt="2019-09-17T13:21:52.879" v="24" actId="20577"/>
          <ac:spMkLst>
            <pc:docMk/>
            <pc:sldMk cId="0" sldId="394"/>
            <ac:spMk id="14339" creationId="{696BFC58-8F1E-49DF-A4C9-2D9723922FB7}"/>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9-09-30T15:38:57.259" idx="6">
    <p:pos x="5097" y="3108"/>
    <p:text>would it be correct to say "enter the public record"? </p:text>
  </p:cm>
  <p:cm authorId="1" dt="2019-10-10T22:04:25.112" idx="8">
    <p:pos x="5097" y="3244"/>
    <p:text>Yes. Thanks!
</p:text>
    <p:extLst>
      <p:ext uri="{C676402C-5697-4E1C-873F-D02D1690AC5C}">
        <p15:threadingInfo xmlns:p15="http://schemas.microsoft.com/office/powerpoint/2012/main" xmlns="" timeZoneBias="420">
          <p15:parentCm authorId="0" idx="6"/>
        </p15:threadingInfo>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11/18/2019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xmlns=""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11/18/2019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xmlns=""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xmlns=""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xmlns="" val="164990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Retirement and Estate Planning</a:t>
            </a: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a:t>
            </a:r>
            <a:r>
              <a:rPr lang="en-US" sz="2400" b="1" dirty="0">
                <a:solidFill>
                  <a:srgbClr val="1A0704"/>
                </a:solidFill>
                <a:latin typeface="Arial"/>
                <a:ea typeface="+mj-ea"/>
                <a:cs typeface="Century Gothic"/>
              </a:rPr>
              <a:t>11</a:t>
            </a: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xmlns=""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633579" cy="639762"/>
          </a:xfrm>
        </p:spPr>
        <p:txBody>
          <a:bodyPr/>
          <a:lstStyle/>
          <a:p>
            <a:r>
              <a:rPr lang="en-CA" dirty="0">
                <a:latin typeface="+mj-lt"/>
              </a:rPr>
              <a:t>OAS, GIS, and Spouse’s Allowance</a:t>
            </a:r>
          </a:p>
        </p:txBody>
      </p:sp>
      <p:sp>
        <p:nvSpPr>
          <p:cNvPr id="11267" name="Content Placeholder 2">
            <a:extLst>
              <a:ext uri="{FF2B5EF4-FFF2-40B4-BE49-F238E27FC236}">
                <a16:creationId xmlns:a16="http://schemas.microsoft.com/office/drawing/2014/main" xmlns="" id="{DCAF1364-8C48-4767-AB5B-62CA1C40ACA1}"/>
              </a:ext>
            </a:extLst>
          </p:cNvPr>
          <p:cNvSpPr>
            <a:spLocks noGrp="1" noChangeArrowheads="1"/>
          </p:cNvSpPr>
          <p:nvPr>
            <p:ph sz="half" idx="2"/>
          </p:nvPr>
        </p:nvSpPr>
        <p:spPr>
          <a:xfrm>
            <a:off x="1404571" y="1304818"/>
            <a:ext cx="7256544" cy="3926401"/>
          </a:xfrm>
        </p:spPr>
        <p:txBody>
          <a:bodyPr>
            <a:noAutofit/>
          </a:bodyPr>
          <a:lstStyle/>
          <a:p>
            <a:r>
              <a:rPr lang="en-CA" altLang="en-US" dirty="0">
                <a:latin typeface="+mj-lt"/>
              </a:rPr>
              <a:t>According to the Government of Canada, the Old Age Security program is its largest pension program and is funded out of its general revenues; Canadians do not pay directly into it. </a:t>
            </a:r>
          </a:p>
          <a:p>
            <a:r>
              <a:rPr lang="en-CA" altLang="en-US" dirty="0">
                <a:latin typeface="+mj-lt"/>
              </a:rPr>
              <a:t>OAS is available to seniors aged sixty-five and older who meet the Canadian legal status and residence requirements.</a:t>
            </a:r>
          </a:p>
          <a:p>
            <a:r>
              <a:rPr lang="en-CA" altLang="en-US" b="1" dirty="0">
                <a:latin typeface="+mj-lt"/>
              </a:rPr>
              <a:t>Guaranteed Income Supplement (GIS)</a:t>
            </a:r>
            <a:r>
              <a:rPr lang="en-CA" altLang="en-US" dirty="0">
                <a:latin typeface="+mj-lt"/>
              </a:rPr>
              <a:t> is a monthly, non-taxable benefit for OAS pension recipients who have a low income and are living in Canada. </a:t>
            </a:r>
          </a:p>
          <a:p>
            <a:r>
              <a:rPr lang="en-CA" altLang="en-US" b="1" dirty="0">
                <a:latin typeface="+mj-lt"/>
              </a:rPr>
              <a:t>Spouse’s Allowance (SPA) </a:t>
            </a:r>
            <a:r>
              <a:rPr lang="en-CA" altLang="en-US" dirty="0">
                <a:latin typeface="+mj-lt"/>
              </a:rPr>
              <a:t>is also a benefit available to low-income individuals aged sixty to sixty-four who are the spouses or common-law partners of GIS recipients.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002085" cy="639762"/>
          </a:xfrm>
        </p:spPr>
        <p:txBody>
          <a:bodyPr/>
          <a:lstStyle/>
          <a:p>
            <a:r>
              <a:rPr lang="en-CA" dirty="0">
                <a:latin typeface="+mj-lt"/>
              </a:rPr>
              <a:t>Defined benefit and contribution plans</a:t>
            </a:r>
          </a:p>
        </p:txBody>
      </p:sp>
      <p:sp>
        <p:nvSpPr>
          <p:cNvPr id="12291" name="Content Placeholder 2">
            <a:extLst>
              <a:ext uri="{FF2B5EF4-FFF2-40B4-BE49-F238E27FC236}">
                <a16:creationId xmlns:a16="http://schemas.microsoft.com/office/drawing/2014/main" xmlns="" id="{48610014-2C75-44C9-99D7-52375D72EF87}"/>
              </a:ext>
            </a:extLst>
          </p:cNvPr>
          <p:cNvSpPr>
            <a:spLocks noGrp="1" noChangeArrowheads="1"/>
          </p:cNvSpPr>
          <p:nvPr>
            <p:ph sz="half" idx="2"/>
          </p:nvPr>
        </p:nvSpPr>
        <p:spPr>
          <a:xfrm>
            <a:off x="1404571" y="1360714"/>
            <a:ext cx="6857685" cy="3684966"/>
          </a:xfrm>
        </p:spPr>
        <p:txBody>
          <a:bodyPr>
            <a:normAutofit/>
          </a:bodyPr>
          <a:lstStyle/>
          <a:p>
            <a:r>
              <a:rPr lang="en-CA" altLang="en-US" dirty="0">
                <a:latin typeface="+mj-lt"/>
              </a:rPr>
              <a:t>Employers (e.g., corporations, labour unions), government, or individuals may sponsor retirement plans. </a:t>
            </a:r>
          </a:p>
          <a:p>
            <a:r>
              <a:rPr lang="en-CA" altLang="en-US" dirty="0">
                <a:latin typeface="+mj-lt"/>
              </a:rPr>
              <a:t>There are two kinds of employer-sponsored retirement plans—</a:t>
            </a:r>
            <a:r>
              <a:rPr lang="en-CA" altLang="en-US" b="1" dirty="0">
                <a:latin typeface="+mj-lt"/>
              </a:rPr>
              <a:t>defined benefit </a:t>
            </a:r>
            <a:r>
              <a:rPr lang="en-CA" altLang="en-US" dirty="0">
                <a:latin typeface="+mj-lt"/>
              </a:rPr>
              <a:t>or </a:t>
            </a:r>
            <a:r>
              <a:rPr lang="en-CA" altLang="en-US" b="1" dirty="0">
                <a:latin typeface="+mj-lt"/>
              </a:rPr>
              <a:t>defined contribution plans</a:t>
            </a:r>
            <a:r>
              <a:rPr lang="en-CA" altLang="en-US" dirty="0">
                <a:latin typeface="+mj-lt"/>
              </a:rPr>
              <a:t>.</a:t>
            </a:r>
          </a:p>
          <a:p>
            <a:r>
              <a:rPr lang="en-CA" altLang="en-US" dirty="0">
                <a:latin typeface="+mj-lt"/>
              </a:rPr>
              <a:t>Defined benefit plans are funded by the employer, who promises the employee a specific benefit—that is, specified pension payment, lump sum or combination of the two (dependent on wages, age, length of service)—upon retirement.</a:t>
            </a:r>
          </a:p>
          <a:p>
            <a:r>
              <a:rPr lang="en-CA" altLang="en-US" dirty="0">
                <a:latin typeface="+mj-lt"/>
              </a:rPr>
              <a:t>How much you can claim depends on your length of time with the company (</a:t>
            </a:r>
            <a:r>
              <a:rPr lang="en-CA" altLang="en-US" b="1" dirty="0">
                <a:latin typeface="+mj-lt"/>
              </a:rPr>
              <a:t>vesting option</a:t>
            </a:r>
            <a:r>
              <a:rPr lang="en-CA" altLang="en-US" dirty="0">
                <a:latin typeface="+mj-lt"/>
              </a:rPr>
              <a: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4658771" cy="639762"/>
          </a:xfrm>
        </p:spPr>
        <p:txBody>
          <a:bodyPr/>
          <a:lstStyle/>
          <a:p>
            <a:r>
              <a:rPr lang="en-CA" dirty="0">
                <a:latin typeface="+mj-lt"/>
              </a:rPr>
              <a:t>Defined contribution plans</a:t>
            </a:r>
          </a:p>
        </p:txBody>
      </p:sp>
      <p:sp>
        <p:nvSpPr>
          <p:cNvPr id="13314" name="Content Placeholder 2">
            <a:extLst>
              <a:ext uri="{FF2B5EF4-FFF2-40B4-BE49-F238E27FC236}">
                <a16:creationId xmlns:a16="http://schemas.microsoft.com/office/drawing/2014/main" xmlns="" id="{1C957EDD-B038-423D-8B2D-4BECB71DA492}"/>
              </a:ext>
            </a:extLst>
          </p:cNvPr>
          <p:cNvSpPr>
            <a:spLocks noGrp="1" noChangeArrowheads="1"/>
          </p:cNvSpPr>
          <p:nvPr>
            <p:ph sz="half" idx="2"/>
          </p:nvPr>
        </p:nvSpPr>
        <p:spPr>
          <a:xfrm>
            <a:off x="1404572" y="1328058"/>
            <a:ext cx="6901228" cy="3717622"/>
          </a:xfrm>
        </p:spPr>
        <p:txBody>
          <a:bodyPr>
            <a:noAutofit/>
          </a:bodyPr>
          <a:lstStyle/>
          <a:p>
            <a:r>
              <a:rPr lang="en-CA" altLang="en-US" dirty="0">
                <a:latin typeface="+mj-lt"/>
              </a:rPr>
              <a:t>Defined contribution plans belong to the employee, can be managed by the employee, and can go with the employee when he or she leaves the company. </a:t>
            </a:r>
          </a:p>
          <a:p>
            <a:r>
              <a:rPr lang="en-CA" altLang="en-US" dirty="0">
                <a:latin typeface="+mj-lt"/>
              </a:rPr>
              <a:t>Unlike defined benefit plans, the benefit to be paid out is not known in advance; it is dependent on the investment’s rate of return.</a:t>
            </a:r>
          </a:p>
          <a:p>
            <a:r>
              <a:rPr lang="en-CA" altLang="en-US" dirty="0">
                <a:latin typeface="+mj-lt"/>
              </a:rPr>
              <a:t>The employer and employee both make contributions to the plan on a regular basis. </a:t>
            </a:r>
          </a:p>
          <a:p>
            <a:r>
              <a:rPr lang="en-CA" altLang="en-US" dirty="0">
                <a:latin typeface="+mj-lt"/>
              </a:rPr>
              <a:t>For the employer, there is a lower cost and the risk of investing funds is shifted onto the employee.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697285" cy="639762"/>
          </a:xfrm>
        </p:spPr>
        <p:txBody>
          <a:bodyPr/>
          <a:lstStyle/>
          <a:p>
            <a:r>
              <a:rPr lang="en-CA" dirty="0">
                <a:latin typeface="+mj-lt"/>
              </a:rPr>
              <a:t>Registered Retirement Savings Plan</a:t>
            </a: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251855"/>
            <a:ext cx="6977428" cy="4160117"/>
          </a:xfrm>
        </p:spPr>
        <p:txBody>
          <a:bodyPr>
            <a:noAutofit/>
          </a:bodyPr>
          <a:lstStyle/>
          <a:p>
            <a:r>
              <a:rPr lang="en-CA" altLang="en-US" dirty="0">
                <a:latin typeface="+mj-lt"/>
              </a:rPr>
              <a:t>A </a:t>
            </a:r>
            <a:r>
              <a:rPr lang="en-CA" altLang="en-US" b="1" dirty="0">
                <a:latin typeface="+mj-lt"/>
              </a:rPr>
              <a:t>Registered Retirement Savings Plan (RRSP)</a:t>
            </a:r>
            <a:r>
              <a:rPr lang="en-CA" altLang="en-US" dirty="0">
                <a:latin typeface="+mj-lt"/>
              </a:rPr>
              <a:t> is a personal savings plan/investment vehicle registered with the federal government allowing you to save for the future on a tax-sheltered basis.</a:t>
            </a:r>
          </a:p>
          <a:p>
            <a:r>
              <a:rPr lang="en-US" altLang="en-US" dirty="0">
                <a:latin typeface="+mj-lt"/>
              </a:rPr>
              <a:t>An RRSP allows you to realize immediate tax benefits at a time when your income is generally highest.  </a:t>
            </a:r>
          </a:p>
          <a:p>
            <a:r>
              <a:rPr lang="en-US" altLang="en-US" dirty="0">
                <a:latin typeface="+mj-lt"/>
              </a:rPr>
              <a:t>Your annual contribution can be deducted from your gross income at tax time, reducing the amount you pay in income tax that year.</a:t>
            </a:r>
          </a:p>
          <a:p>
            <a:r>
              <a:rPr lang="en-US" altLang="en-US" dirty="0">
                <a:latin typeface="+mj-lt"/>
              </a:rPr>
              <a:t>The income earned in your RRSP is not taxed until you begin to withdraw funds at retirement. </a:t>
            </a:r>
          </a:p>
          <a:p>
            <a:endParaRPr lang="en-CA" altLang="en-US" dirty="0">
              <a:latin typeface="+mj-lt"/>
            </a:endParaRPr>
          </a:p>
          <a:p>
            <a:endParaRPr lang="en-CA" altLang="en-US"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584599" cy="639762"/>
          </a:xfrm>
        </p:spPr>
        <p:txBody>
          <a:bodyPr/>
          <a:lstStyle/>
          <a:p>
            <a:r>
              <a:rPr lang="en-CA" altLang="en-US" dirty="0">
                <a:latin typeface="+mj-lt"/>
              </a:rPr>
              <a:t>Registered Retirement Savings Plan (continued) </a:t>
            </a:r>
            <a:endParaRPr lang="en-CA" dirty="0">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251855"/>
            <a:ext cx="6977428" cy="3979364"/>
          </a:xfrm>
        </p:spPr>
        <p:txBody>
          <a:bodyPr>
            <a:noAutofit/>
          </a:bodyPr>
          <a:lstStyle/>
          <a:p>
            <a:r>
              <a:rPr lang="en-CA" altLang="en-US" dirty="0">
                <a:latin typeface="+mj-lt"/>
              </a:rPr>
              <a:t>RRSPs allow you to shelter your money in a wide range of financial products: stocks and treasury bills (T-Bills), corporate bonds, term deposits, guaranteed investment certificates (GICs), mutual funds, savings accounts, real estate, and so on.</a:t>
            </a:r>
          </a:p>
          <a:p>
            <a:r>
              <a:rPr lang="en-CA" altLang="en-US" dirty="0">
                <a:latin typeface="+mj-lt"/>
              </a:rPr>
              <a:t>There are regular, self-directed, and spousal RRSPs.</a:t>
            </a:r>
          </a:p>
          <a:p>
            <a:r>
              <a:rPr lang="en-CA" altLang="en-US" dirty="0">
                <a:latin typeface="+mj-lt"/>
              </a:rPr>
              <a:t>You can use RRSP funds for a down payment on your first home under the Home Buyer’s Plan.</a:t>
            </a:r>
          </a:p>
          <a:p>
            <a:r>
              <a:rPr lang="en-CA" altLang="en-US" dirty="0">
                <a:latin typeface="+mj-lt"/>
              </a:rPr>
              <a:t>RRSP funds, up to a maximum of $20,000, can also be used for full-time training or educational purposes for you or your common-law partner or spouse. </a:t>
            </a:r>
          </a:p>
          <a:p>
            <a:r>
              <a:rPr lang="en-CA" altLang="en-US" dirty="0">
                <a:latin typeface="+mj-lt"/>
              </a:rPr>
              <a:t>There are contribution limits to RRSPs.</a:t>
            </a:r>
            <a:endParaRPr lang="en-CA" altLang="en-US"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697285" cy="639762"/>
          </a:xfrm>
        </p:spPr>
        <p:txBody>
          <a:bodyPr/>
          <a:lstStyle/>
          <a:p>
            <a:r>
              <a:rPr lang="en-CA" altLang="en-US" dirty="0">
                <a:latin typeface="+mj-lt"/>
              </a:rPr>
              <a:t>Fixed-term and life annuities</a:t>
            </a:r>
            <a:endParaRPr lang="en-CA" dirty="0">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251855"/>
            <a:ext cx="6977428" cy="3862405"/>
          </a:xfrm>
        </p:spPr>
        <p:txBody>
          <a:bodyPr>
            <a:noAutofit/>
          </a:bodyPr>
          <a:lstStyle/>
          <a:p>
            <a:r>
              <a:rPr lang="en-CA" altLang="en-US" dirty="0">
                <a:latin typeface="+mj-lt"/>
              </a:rPr>
              <a:t>Fixed-term and life annuities can be purchased with a lump sum from any Canadian life insurance company.</a:t>
            </a:r>
          </a:p>
          <a:p>
            <a:r>
              <a:rPr lang="en-CA" altLang="en-US" dirty="0">
                <a:latin typeface="+mj-lt"/>
              </a:rPr>
              <a:t>Examples of registered funds used to purchase both fixed-term and life annuities are: individual RRSPs, locked-in RRSPs, RRIFs, and pension plans. </a:t>
            </a:r>
          </a:p>
          <a:p>
            <a:r>
              <a:rPr lang="en-CA" altLang="en-US" dirty="0">
                <a:latin typeface="+mj-lt"/>
              </a:rPr>
              <a:t>Fixed-term annuities specify to the insurance company how long the purchaser wishes this type of annuity to pay them. Fixed-term annuities are purchased when a guaranteed income is needed for a specific time period. </a:t>
            </a:r>
          </a:p>
          <a:p>
            <a:r>
              <a:rPr lang="en-CA" altLang="en-US" dirty="0">
                <a:latin typeface="+mj-lt"/>
              </a:rPr>
              <a:t>Life annuities can be purchased as either single life or joint life and pay periodic income as long as the annuitants are alive.</a:t>
            </a:r>
            <a:endParaRPr lang="en-CA" altLang="en-US"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697285" cy="639762"/>
          </a:xfrm>
        </p:spPr>
        <p:txBody>
          <a:bodyPr/>
          <a:lstStyle/>
          <a:p>
            <a:r>
              <a:rPr lang="en-CA" altLang="en-US" dirty="0">
                <a:latin typeface="+mj-lt"/>
              </a:rPr>
              <a:t>Tax-free savings account</a:t>
            </a:r>
            <a:endParaRPr lang="en-CA" dirty="0">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251855"/>
            <a:ext cx="6977428" cy="3695851"/>
          </a:xfrm>
        </p:spPr>
        <p:txBody>
          <a:bodyPr>
            <a:noAutofit/>
          </a:bodyPr>
          <a:lstStyle/>
          <a:p>
            <a:pPr lvl="0">
              <a:buClr>
                <a:srgbClr val="D84B26"/>
              </a:buClr>
              <a:defRPr/>
            </a:pPr>
            <a:r>
              <a:rPr lang="en-CA" dirty="0">
                <a:latin typeface="+mj-lt"/>
              </a:rPr>
              <a:t>A </a:t>
            </a:r>
            <a:r>
              <a:rPr lang="en-CA" b="1" dirty="0">
                <a:latin typeface="+mj-lt"/>
              </a:rPr>
              <a:t>tax-free savings account</a:t>
            </a:r>
            <a:r>
              <a:rPr lang="en-CA" dirty="0">
                <a:latin typeface="+mj-lt"/>
              </a:rPr>
              <a:t> (TFSA) is a flexible investment account that can help you meet both your short- and long-term goals.</a:t>
            </a:r>
          </a:p>
          <a:p>
            <a:pPr lvl="0">
              <a:buClr>
                <a:srgbClr val="D84B26"/>
              </a:buClr>
              <a:defRPr/>
            </a:pPr>
            <a:r>
              <a:rPr lang="en-CA" dirty="0">
                <a:latin typeface="+mj-lt"/>
              </a:rPr>
              <a:t>Your investment income in a TFSA—interest, dividends, or capital gains—are not taxed, even when withdrawn. </a:t>
            </a:r>
          </a:p>
          <a:p>
            <a:pPr lvl="0">
              <a:buClr>
                <a:srgbClr val="D84B26"/>
              </a:buClr>
              <a:defRPr/>
            </a:pPr>
            <a:r>
              <a:rPr lang="en-CA" dirty="0">
                <a:latin typeface="+mj-lt"/>
              </a:rPr>
              <a:t>This tax-free compound growth means that your money grows more quickly inside a TFSA than in a taxable account. </a:t>
            </a:r>
          </a:p>
          <a:p>
            <a:pPr lvl="0">
              <a:buClr>
                <a:srgbClr val="D84B26"/>
              </a:buClr>
              <a:defRPr/>
            </a:pPr>
            <a:r>
              <a:rPr lang="en-CA" dirty="0">
                <a:latin typeface="+mj-lt"/>
              </a:rPr>
              <a:t>Through a TFSA, one can invest in various vehicles, such as GICs, bonds, mutual funds, stocks, and exchange-traded funds. </a:t>
            </a:r>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xmlns="" id="{24861F80-809F-4FAD-B405-ED26A36296FE}"/>
              </a:ext>
            </a:extLst>
          </p:cNvPr>
          <p:cNvSpPr>
            <a:spLocks noGrp="1" noChangeArrowheads="1"/>
          </p:cNvSpPr>
          <p:nvPr>
            <p:ph type="title"/>
          </p:nvPr>
        </p:nvSpPr>
        <p:spPr/>
        <p:txBody>
          <a:bodyPr>
            <a:normAutofit/>
          </a:bodyPr>
          <a:lstStyle/>
          <a:p>
            <a:r>
              <a:rPr lang="en-US" altLang="en-US" dirty="0">
                <a:latin typeface="+mj-lt"/>
              </a:rPr>
              <a:t>11.3 Estate Planning</a:t>
            </a:r>
          </a:p>
        </p:txBody>
      </p:sp>
      <p:sp>
        <p:nvSpPr>
          <p:cNvPr id="5" name="Text Placeholder 4"/>
          <p:cNvSpPr>
            <a:spLocks noGrp="1"/>
          </p:cNvSpPr>
          <p:nvPr>
            <p:ph type="body" idx="1"/>
          </p:nvPr>
        </p:nvSpPr>
        <p:spPr>
          <a:xfrm>
            <a:off x="1404571" y="1404481"/>
            <a:ext cx="4822057" cy="639762"/>
          </a:xfrm>
        </p:spPr>
        <p:txBody>
          <a:bodyPr/>
          <a:lstStyle/>
          <a:p>
            <a:r>
              <a:rPr lang="en-CA" dirty="0">
                <a:latin typeface="+mj-lt"/>
              </a:rPr>
              <a:t>Introduction </a:t>
            </a:r>
            <a:endParaRPr lang="en-CA" dirty="0">
              <a:solidFill>
                <a:srgbClr val="FF0000"/>
              </a:solidFill>
              <a:latin typeface="+mj-lt"/>
            </a:endParaRPr>
          </a:p>
        </p:txBody>
      </p:sp>
      <p:sp>
        <p:nvSpPr>
          <p:cNvPr id="18435" name="Content Placeholder 2">
            <a:extLst>
              <a:ext uri="{FF2B5EF4-FFF2-40B4-BE49-F238E27FC236}">
                <a16:creationId xmlns:a16="http://schemas.microsoft.com/office/drawing/2014/main" xmlns="" id="{038D95BA-FDD8-4287-B334-AB294EDF92EA}"/>
              </a:ext>
            </a:extLst>
          </p:cNvPr>
          <p:cNvSpPr>
            <a:spLocks noGrp="1" noChangeArrowheads="1"/>
          </p:cNvSpPr>
          <p:nvPr>
            <p:ph sz="half" idx="2"/>
          </p:nvPr>
        </p:nvSpPr>
        <p:spPr>
          <a:xfrm>
            <a:off x="1404571" y="1850568"/>
            <a:ext cx="6846799" cy="3561404"/>
          </a:xfrm>
        </p:spPr>
        <p:txBody>
          <a:bodyPr>
            <a:noAutofit/>
          </a:bodyPr>
          <a:lstStyle/>
          <a:p>
            <a:pPr marL="514350" indent="-457200"/>
            <a:r>
              <a:rPr lang="en-CA" altLang="en-US" dirty="0">
                <a:latin typeface="+mj-lt"/>
              </a:rPr>
              <a:t>Your </a:t>
            </a:r>
            <a:r>
              <a:rPr lang="en-CA" altLang="en-US" b="1" dirty="0">
                <a:latin typeface="+mj-lt"/>
              </a:rPr>
              <a:t>estate </a:t>
            </a:r>
            <a:r>
              <a:rPr lang="en-CA" altLang="en-US" dirty="0">
                <a:latin typeface="+mj-lt"/>
              </a:rPr>
              <a:t>includes everything you own. </a:t>
            </a:r>
          </a:p>
          <a:p>
            <a:pPr marL="514350" indent="-457200"/>
            <a:r>
              <a:rPr lang="en-CA" altLang="en-US" dirty="0">
                <a:latin typeface="+mj-lt"/>
              </a:rPr>
              <a:t>Estate planning is a way to manage your assets after your death through the arrangement of your estate. </a:t>
            </a:r>
          </a:p>
          <a:p>
            <a:pPr marL="514350" indent="-457200"/>
            <a:r>
              <a:rPr lang="en-CA" altLang="en-US" dirty="0">
                <a:latin typeface="+mj-lt"/>
              </a:rPr>
              <a:t>As the text states, death is a legal and financial event as well as an emotional one.</a:t>
            </a:r>
          </a:p>
          <a:p>
            <a:pPr marL="514350" indent="-457200"/>
            <a:r>
              <a:rPr lang="en-CA" altLang="en-US" dirty="0">
                <a:latin typeface="+mj-lt"/>
              </a:rPr>
              <a:t>Your loved ones will appreciate the careful planning of your estate so that it is not left up to the legal system to make sensitive decisions.</a:t>
            </a:r>
          </a:p>
          <a:p>
            <a:pPr marL="514350" indent="-457200"/>
            <a:r>
              <a:rPr lang="en-CA" altLang="en-US" dirty="0">
                <a:latin typeface="+mj-lt"/>
              </a:rPr>
              <a:t>Estate planning should not be put off until you are older because death can occur at any time, at any age, by any cause.</a:t>
            </a:r>
          </a:p>
          <a:p>
            <a:pPr marL="514350" indent="-457200"/>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697285" cy="639762"/>
          </a:xfrm>
        </p:spPr>
        <p:txBody>
          <a:bodyPr/>
          <a:lstStyle/>
          <a:p>
            <a:r>
              <a:rPr lang="en-CA" altLang="en-US" dirty="0">
                <a:latin typeface="+mj-lt"/>
              </a:rPr>
              <a:t>Wills</a:t>
            </a:r>
            <a:endParaRPr lang="en-CA" dirty="0">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6977428" cy="3871010"/>
          </a:xfrm>
        </p:spPr>
        <p:txBody>
          <a:bodyPr>
            <a:noAutofit/>
          </a:bodyPr>
          <a:lstStyle/>
          <a:p>
            <a:pPr marL="514350" indent="-457200"/>
            <a:r>
              <a:rPr lang="en-CA" altLang="en-US" dirty="0">
                <a:latin typeface="+mj-lt"/>
              </a:rPr>
              <a:t>A</a:t>
            </a:r>
            <a:r>
              <a:rPr lang="en-CA" altLang="en-US" b="1" dirty="0">
                <a:latin typeface="+mj-lt"/>
              </a:rPr>
              <a:t> will </a:t>
            </a:r>
            <a:r>
              <a:rPr lang="en-CA" altLang="en-US" dirty="0">
                <a:latin typeface="+mj-lt"/>
              </a:rPr>
              <a:t>is your legal request for the distribution of your estate—that is, the assets that remain after your debts have been satisfied. </a:t>
            </a:r>
          </a:p>
          <a:p>
            <a:pPr marL="514350" indent="-457200"/>
            <a:r>
              <a:rPr lang="en-CA" altLang="en-US" dirty="0">
                <a:latin typeface="+mj-lt"/>
              </a:rPr>
              <a:t>The laws of your province or territory of legal residence will determine the distribution of your estate if you die </a:t>
            </a:r>
            <a:r>
              <a:rPr lang="en-CA" altLang="en-US" b="1" dirty="0">
                <a:latin typeface="+mj-lt"/>
              </a:rPr>
              <a:t>intestate</a:t>
            </a:r>
            <a:r>
              <a:rPr lang="en-CA" altLang="en-US" dirty="0">
                <a:latin typeface="+mj-lt"/>
              </a:rPr>
              <a:t>, or without a will.</a:t>
            </a:r>
          </a:p>
          <a:p>
            <a:pPr marL="514350" indent="-457200"/>
            <a:r>
              <a:rPr lang="en-CA" altLang="en-US" dirty="0">
                <a:latin typeface="+mj-lt"/>
              </a:rPr>
              <a:t>If you are a legal adult and mentally competent, you can write your own will. </a:t>
            </a:r>
          </a:p>
          <a:p>
            <a:pPr marL="514350" indent="-457200"/>
            <a:r>
              <a:rPr lang="en-CA" altLang="en-US" dirty="0">
                <a:latin typeface="+mj-lt"/>
              </a:rPr>
              <a:t>It will have to be witnessed by two or three people who are not inheriting anything under the terms of the will, and it must be dated and signed and, in some provinces, notarized.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5697285" cy="639762"/>
          </a:xfrm>
        </p:spPr>
        <p:txBody>
          <a:bodyPr/>
          <a:lstStyle/>
          <a:p>
            <a:r>
              <a:rPr lang="en-CA" altLang="en-US" dirty="0">
                <a:latin typeface="+mj-lt"/>
              </a:rPr>
              <a:t>Types of wills</a:t>
            </a:r>
            <a:endParaRPr lang="en-CA" dirty="0">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7216914" cy="3695851"/>
          </a:xfrm>
        </p:spPr>
        <p:txBody>
          <a:bodyPr>
            <a:noAutofit/>
          </a:bodyPr>
          <a:lstStyle/>
          <a:p>
            <a:pPr marL="514350" indent="-179705"/>
            <a:r>
              <a:rPr lang="en-CA" altLang="en-US" sz="1800" dirty="0">
                <a:latin typeface="+mj-lt"/>
              </a:rPr>
              <a:t>A </a:t>
            </a:r>
            <a:r>
              <a:rPr lang="en-CA" altLang="en-US" sz="1800" b="1" dirty="0">
                <a:latin typeface="+mj-lt"/>
              </a:rPr>
              <a:t>holographic will</a:t>
            </a:r>
            <a:r>
              <a:rPr lang="en-CA" altLang="en-US" sz="1800" dirty="0">
                <a:latin typeface="+mj-lt"/>
              </a:rPr>
              <a:t> is handwritten; it may be more difficult to validate. </a:t>
            </a:r>
          </a:p>
          <a:p>
            <a:pPr marL="514350" indent="-179705"/>
            <a:r>
              <a:rPr lang="en-CA" altLang="en-US" sz="1800" dirty="0">
                <a:latin typeface="+mj-lt"/>
              </a:rPr>
              <a:t>A </a:t>
            </a:r>
            <a:r>
              <a:rPr lang="en-CA" altLang="en-US" sz="1800" b="1" dirty="0">
                <a:latin typeface="+mj-lt"/>
              </a:rPr>
              <a:t>formal will</a:t>
            </a:r>
            <a:r>
              <a:rPr lang="en-CA" altLang="en-US" sz="1800" dirty="0">
                <a:latin typeface="+mj-lt"/>
              </a:rPr>
              <a:t> is usually prepared on a typed or pre-printed form with the assistance of an attorney. </a:t>
            </a:r>
          </a:p>
          <a:p>
            <a:pPr marL="514350" indent="-179705"/>
            <a:r>
              <a:rPr lang="en-CA" altLang="en-US" sz="1800" dirty="0">
                <a:latin typeface="+mj-lt"/>
              </a:rPr>
              <a:t>A </a:t>
            </a:r>
            <a:r>
              <a:rPr lang="en-CA" altLang="en-US" sz="1800" b="1" dirty="0">
                <a:latin typeface="+mj-lt"/>
              </a:rPr>
              <a:t>statutory will</a:t>
            </a:r>
            <a:r>
              <a:rPr lang="en-CA" altLang="en-US" sz="1800" dirty="0">
                <a:latin typeface="+mj-lt"/>
              </a:rPr>
              <a:t> is a pre-printed form that you can buy from a store or in a software package.</a:t>
            </a:r>
          </a:p>
          <a:p>
            <a:pPr marL="514350" indent="-179705"/>
            <a:r>
              <a:rPr lang="en-CA" altLang="en-US" sz="1800" dirty="0">
                <a:latin typeface="+mj-lt"/>
              </a:rPr>
              <a:t>A </a:t>
            </a:r>
            <a:r>
              <a:rPr lang="en-CA" altLang="en-US" sz="1800" b="1" dirty="0">
                <a:latin typeface="+mj-lt"/>
              </a:rPr>
              <a:t>notarial will</a:t>
            </a:r>
            <a:r>
              <a:rPr lang="en-CA" altLang="en-US" sz="1800" dirty="0">
                <a:latin typeface="+mj-lt"/>
              </a:rPr>
              <a:t> is only available in Quebec and must be signed in the presence of a notary.</a:t>
            </a:r>
          </a:p>
          <a:p>
            <a:pPr marL="514350" indent="-179705"/>
            <a:r>
              <a:rPr lang="en-CA" altLang="en-US" sz="1800" dirty="0">
                <a:latin typeface="+mj-lt"/>
              </a:rPr>
              <a:t>A</a:t>
            </a:r>
            <a:r>
              <a:rPr lang="en-CA" altLang="en-US" sz="1800" b="1" dirty="0">
                <a:latin typeface="+mj-lt"/>
              </a:rPr>
              <a:t> simple will</a:t>
            </a:r>
            <a:r>
              <a:rPr lang="en-CA" altLang="en-US" sz="1800" dirty="0">
                <a:latin typeface="+mj-lt"/>
              </a:rPr>
              <a:t> leaves everything to a spouse.</a:t>
            </a:r>
          </a:p>
          <a:p>
            <a:pPr marL="514350" indent="-179705"/>
            <a:r>
              <a:rPr lang="en-CA" altLang="en-US" sz="1800" dirty="0">
                <a:latin typeface="+mj-lt"/>
              </a:rPr>
              <a:t>A</a:t>
            </a:r>
            <a:r>
              <a:rPr lang="en-CA" altLang="en-US" sz="1800" b="1" dirty="0">
                <a:latin typeface="+mj-lt"/>
              </a:rPr>
              <a:t> living will</a:t>
            </a:r>
            <a:r>
              <a:rPr lang="en-CA" altLang="en-US" sz="1800" dirty="0">
                <a:latin typeface="+mj-lt"/>
              </a:rPr>
              <a:t> has instructions for your care in the event that you are unable to direct the management of your estate while alive. </a:t>
            </a:r>
          </a:p>
          <a:p>
            <a:pPr marL="514350" indent="-179705"/>
            <a:r>
              <a:rPr lang="en-CA" altLang="en-US" sz="1800" dirty="0">
                <a:latin typeface="+mj-lt"/>
              </a:rPr>
              <a:t>An </a:t>
            </a:r>
            <a:r>
              <a:rPr lang="en-CA" altLang="en-US" sz="1800" b="1" dirty="0">
                <a:latin typeface="+mj-lt"/>
              </a:rPr>
              <a:t>ethical will </a:t>
            </a:r>
            <a:r>
              <a:rPr lang="en-CA" altLang="en-US" sz="1800" dirty="0">
                <a:latin typeface="+mj-lt"/>
              </a:rPr>
              <a:t>passes along values, beliefs, and other wishes.</a:t>
            </a:r>
            <a:r>
              <a:rPr lang="en-CA" altLang="en-US" b="1" dirty="0">
                <a:latin typeface="+mj-lt"/>
              </a:rPr>
              <a: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xmlns=""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916486" cy="639762"/>
          </a:xfrm>
        </p:spPr>
        <p:txBody>
          <a:bodyPr/>
          <a:lstStyle/>
          <a:p>
            <a:r>
              <a:rPr lang="en-CA" altLang="en-US" dirty="0">
                <a:latin typeface="+mj-lt"/>
              </a:rPr>
              <a:t>Wills and the role of executor, guardian, probate </a:t>
            </a:r>
            <a:endParaRPr lang="en-CA" altLang="en-US" dirty="0">
              <a:solidFill>
                <a:srgbClr val="FF0000"/>
              </a:solidFill>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7148878" cy="4179355"/>
          </a:xfrm>
        </p:spPr>
        <p:txBody>
          <a:bodyPr>
            <a:noAutofit/>
          </a:bodyPr>
          <a:lstStyle/>
          <a:p>
            <a:pPr marL="514350" indent="-457200"/>
            <a:r>
              <a:rPr lang="en-CA" altLang="en-US" dirty="0">
                <a:latin typeface="+mj-lt"/>
              </a:rPr>
              <a:t>Name an</a:t>
            </a:r>
            <a:r>
              <a:rPr lang="en-CA" altLang="en-US" b="1" dirty="0">
                <a:latin typeface="+mj-lt"/>
              </a:rPr>
              <a:t> executor</a:t>
            </a:r>
            <a:r>
              <a:rPr lang="en-CA" altLang="en-US" dirty="0">
                <a:latin typeface="+mj-lt"/>
              </a:rPr>
              <a:t>, the person or persons who will administer the payment of your debts and the distribution of your assets according to your wishes as expressed in your will. </a:t>
            </a:r>
            <a:endParaRPr lang="en-CA" altLang="en-US" dirty="0">
              <a:solidFill>
                <a:srgbClr val="FF0000"/>
              </a:solidFill>
              <a:latin typeface="+mj-lt"/>
            </a:endParaRPr>
          </a:p>
          <a:p>
            <a:pPr marL="514350" indent="-457200"/>
            <a:r>
              <a:rPr lang="en-CA" altLang="en-US" dirty="0">
                <a:solidFill>
                  <a:schemeClr val="tx1"/>
                </a:solidFill>
                <a:latin typeface="+mj-lt"/>
              </a:rPr>
              <a:t>I</a:t>
            </a:r>
            <a:r>
              <a:rPr lang="en-CA" altLang="en-US" dirty="0">
                <a:latin typeface="+mj-lt"/>
              </a:rPr>
              <a:t>dentify a </a:t>
            </a:r>
            <a:r>
              <a:rPr lang="en-CA" altLang="en-US" b="1" dirty="0">
                <a:latin typeface="+mj-lt"/>
              </a:rPr>
              <a:t>guardian</a:t>
            </a:r>
            <a:r>
              <a:rPr lang="en-CA" altLang="en-US" dirty="0">
                <a:latin typeface="+mj-lt"/>
              </a:rPr>
              <a:t> for your legal dependents. This person will assume responsibility for providing for your dependents and managing the estate for them.</a:t>
            </a:r>
            <a:endParaRPr lang="en-CA" altLang="en-US" b="1" dirty="0">
              <a:latin typeface="+mj-lt"/>
            </a:endParaRPr>
          </a:p>
          <a:p>
            <a:pPr marL="514350" indent="-457200"/>
            <a:r>
              <a:rPr lang="en-CA" altLang="en-US" b="1" dirty="0">
                <a:latin typeface="+mj-lt"/>
              </a:rPr>
              <a:t>Probate</a:t>
            </a:r>
            <a:r>
              <a:rPr lang="en-CA" altLang="en-US" dirty="0">
                <a:latin typeface="+mj-lt"/>
              </a:rPr>
              <a:t> is the legal process of validating a will and administering the payment of debts and the distribution of assets by a probate court. This process legally confirms the authority of the executor of an estate.</a:t>
            </a:r>
          </a:p>
          <a:p>
            <a:pPr marL="514350" indent="-457200"/>
            <a:r>
              <a:rPr lang="en-CA" altLang="en-US" dirty="0">
                <a:latin typeface="+mj-lt"/>
              </a:rPr>
              <a:t>Probate courts also distribute property in the absence of a will.</a:t>
            </a:r>
            <a:endParaRPr lang="en-CA" altLang="en-US" b="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916486" cy="639762"/>
          </a:xfrm>
        </p:spPr>
        <p:txBody>
          <a:bodyPr/>
          <a:lstStyle/>
          <a:p>
            <a:r>
              <a:rPr lang="en-CA" altLang="en-US" dirty="0">
                <a:latin typeface="+mj-lt"/>
              </a:rPr>
              <a:t>Living will</a:t>
            </a: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7148878" cy="3695851"/>
          </a:xfrm>
        </p:spPr>
        <p:txBody>
          <a:bodyPr>
            <a:noAutofit/>
          </a:bodyPr>
          <a:lstStyle/>
          <a:p>
            <a:pPr marL="514350" indent="-457200"/>
            <a:r>
              <a:rPr lang="en-CA" altLang="en-US" dirty="0">
                <a:latin typeface="+mj-lt"/>
              </a:rPr>
              <a:t>Through a living will, you may appoint someone, usually a spouse, child, or sibling, who would have </a:t>
            </a:r>
            <a:r>
              <a:rPr lang="en-CA" altLang="en-US" b="1" dirty="0">
                <a:latin typeface="+mj-lt"/>
              </a:rPr>
              <a:t>power of attorney</a:t>
            </a:r>
            <a:r>
              <a:rPr lang="en-CA" altLang="en-US" dirty="0">
                <a:latin typeface="+mj-lt"/>
              </a:rPr>
              <a:t>—the right to act on your behalf, especially regarding financial and legal decisions. That power may be limited or unlimited.</a:t>
            </a:r>
            <a:endParaRPr lang="en-US" dirty="0"/>
          </a:p>
          <a:p>
            <a:pPr marL="514350" indent="-457200"/>
            <a:r>
              <a:rPr lang="en-CA" altLang="en-US" dirty="0">
                <a:latin typeface="+mj-lt"/>
              </a:rPr>
              <a:t>In addition to granting the power of attorney, your living will may include a health-care proxy, requesting that medical personnel follow the instructions of a designated family member who expresses your wishes concerning your end-of-life treatment. Many people request, for example, that they not be revived or sustained if they cannot experience some quality of life.</a:t>
            </a:r>
            <a:endParaRPr lang="en-CA" altLang="en-US" b="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916486" cy="639762"/>
          </a:xfrm>
        </p:spPr>
        <p:txBody>
          <a:bodyPr/>
          <a:lstStyle/>
          <a:p>
            <a:r>
              <a:rPr lang="en-CA" altLang="en-US" dirty="0">
                <a:latin typeface="+mj-lt"/>
              </a:rPr>
              <a:t>Trust</a:t>
            </a:r>
            <a:endParaRPr lang="en-CA" dirty="0">
              <a:solidFill>
                <a:srgbClr val="FF0000"/>
              </a:solidFill>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7148878" cy="3977336"/>
          </a:xfrm>
        </p:spPr>
        <p:txBody>
          <a:bodyPr>
            <a:noAutofit/>
          </a:bodyPr>
          <a:lstStyle/>
          <a:p>
            <a:pPr marL="514350" indent="-457200"/>
            <a:r>
              <a:rPr lang="en-CA" altLang="en-US" dirty="0">
                <a:latin typeface="+mj-lt"/>
              </a:rPr>
              <a:t>A</a:t>
            </a:r>
            <a:r>
              <a:rPr lang="en-CA" altLang="en-US" b="1" dirty="0">
                <a:latin typeface="+mj-lt"/>
              </a:rPr>
              <a:t> trust</a:t>
            </a:r>
            <a:r>
              <a:rPr lang="en-CA" altLang="en-US" dirty="0">
                <a:latin typeface="+mj-lt"/>
              </a:rPr>
              <a:t> is a legal entity created by a trustor, or grantor, who owns assets managed by a trustee or trustees for the benefit of a beneficiary or beneficiaries. </a:t>
            </a:r>
          </a:p>
          <a:p>
            <a:pPr marL="514350" indent="-457200"/>
            <a:r>
              <a:rPr lang="en-CA" altLang="en-US" dirty="0">
                <a:latin typeface="+mj-lt"/>
              </a:rPr>
              <a:t>A </a:t>
            </a:r>
            <a:r>
              <a:rPr lang="en-CA" altLang="en-US" b="1" dirty="0">
                <a:latin typeface="+mj-lt"/>
              </a:rPr>
              <a:t>testamentary trust</a:t>
            </a:r>
            <a:r>
              <a:rPr lang="en-CA" altLang="en-US" dirty="0">
                <a:latin typeface="+mj-lt"/>
              </a:rPr>
              <a:t> may be established by a will so that beneficiaries who are unable to manage assets (minor children or disabled dependents) can have the assets managed for them.</a:t>
            </a:r>
          </a:p>
          <a:p>
            <a:pPr marL="514350" indent="-457200"/>
            <a:r>
              <a:rPr lang="en-CA" altLang="en-US" dirty="0">
                <a:latin typeface="+mj-lt"/>
              </a:rPr>
              <a:t>A </a:t>
            </a:r>
            <a:r>
              <a:rPr lang="en-CA" altLang="en-US" b="1" dirty="0">
                <a:latin typeface="+mj-lt"/>
              </a:rPr>
              <a:t>living trust</a:t>
            </a:r>
            <a:r>
              <a:rPr lang="en-CA" altLang="en-US" dirty="0">
                <a:latin typeface="+mj-lt"/>
              </a:rPr>
              <a:t> is established while the grantor is alive. </a:t>
            </a:r>
          </a:p>
          <a:p>
            <a:pPr marL="514350" indent="-457200"/>
            <a:r>
              <a:rPr lang="en-CA" altLang="en-US" dirty="0">
                <a:latin typeface="+mj-lt"/>
              </a:rPr>
              <a:t>A </a:t>
            </a:r>
            <a:r>
              <a:rPr lang="en-CA" altLang="en-US" b="1" dirty="0">
                <a:latin typeface="+mj-lt"/>
              </a:rPr>
              <a:t>spousal trust </a:t>
            </a:r>
            <a:r>
              <a:rPr lang="en-CA" altLang="en-US" dirty="0">
                <a:latin typeface="+mj-lt"/>
              </a:rPr>
              <a:t>requires all income of the trust to be paid to the spouse during the spouse’s lifetime. </a:t>
            </a:r>
          </a:p>
          <a:p>
            <a:pPr marL="514350" indent="-457200"/>
            <a:r>
              <a:rPr lang="en-CA" altLang="en-US" dirty="0">
                <a:latin typeface="+mj-lt"/>
              </a:rPr>
              <a:t>Most trusts are created to avoid either the probate process or to avoid wills from entering the public record.</a:t>
            </a:r>
            <a:endParaRPr lang="en-CA" altLang="en-US" b="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916486" cy="639762"/>
          </a:xfrm>
        </p:spPr>
        <p:txBody>
          <a:bodyPr/>
          <a:lstStyle/>
          <a:p>
            <a:r>
              <a:rPr lang="en-CA" altLang="en-US" dirty="0">
                <a:latin typeface="+mj-lt"/>
              </a:rPr>
              <a:t>Estate services for First Nations peoples</a:t>
            </a:r>
            <a:endParaRPr lang="en-CA" dirty="0">
              <a:solidFill>
                <a:srgbClr val="FF0000"/>
              </a:solidFill>
              <a:latin typeface="+mj-lt"/>
            </a:endParaRPr>
          </a:p>
        </p:txBody>
      </p:sp>
      <p:sp>
        <p:nvSpPr>
          <p:cNvPr id="14339" name="Content Placeholder 2">
            <a:extLst>
              <a:ext uri="{FF2B5EF4-FFF2-40B4-BE49-F238E27FC236}">
                <a16:creationId xmlns:a16="http://schemas.microsoft.com/office/drawing/2014/main" xmlns="" id="{696BFC58-8F1E-49DF-A4C9-2D9723922FB7}"/>
              </a:ext>
            </a:extLst>
          </p:cNvPr>
          <p:cNvSpPr>
            <a:spLocks noGrp="1" noChangeArrowheads="1"/>
          </p:cNvSpPr>
          <p:nvPr>
            <p:ph sz="half" idx="2"/>
          </p:nvPr>
        </p:nvSpPr>
        <p:spPr>
          <a:xfrm>
            <a:off x="1404572" y="1338943"/>
            <a:ext cx="7333028" cy="3966704"/>
          </a:xfrm>
        </p:spPr>
        <p:txBody>
          <a:bodyPr>
            <a:noAutofit/>
          </a:bodyPr>
          <a:lstStyle/>
          <a:p>
            <a:pPr marL="514350" indent="-457200"/>
            <a:r>
              <a:rPr lang="en-CA" altLang="en-US" sz="1900" dirty="0">
                <a:latin typeface="+mj-lt"/>
              </a:rPr>
              <a:t>Under the </a:t>
            </a:r>
            <a:r>
              <a:rPr lang="en-CA" altLang="en-US" sz="1900" i="1" dirty="0">
                <a:latin typeface="+mj-lt"/>
              </a:rPr>
              <a:t>Indian Act</a:t>
            </a:r>
            <a:r>
              <a:rPr lang="en-CA" altLang="en-US" sz="1900" dirty="0">
                <a:latin typeface="+mj-lt"/>
              </a:rPr>
              <a:t>, the Department of Indigenous Services Canada (DISC) is required to manage the estates of First Nations people who lived on-reserve upon their time of death as well as the estates of dependent adults or a minor. </a:t>
            </a:r>
          </a:p>
          <a:p>
            <a:pPr marL="514350" indent="-457200"/>
            <a:r>
              <a:rPr lang="en-CA" altLang="en-US" sz="1900" dirty="0">
                <a:latin typeface="+mj-lt"/>
              </a:rPr>
              <a:t>DISC will get involved in managing an estate if no one is identified in the will or if no other eligible person is willing and able to.</a:t>
            </a:r>
          </a:p>
          <a:p>
            <a:pPr marL="514350" indent="-457200"/>
            <a:r>
              <a:rPr lang="en-CA" altLang="en-US" sz="1900" dirty="0">
                <a:latin typeface="+mj-lt"/>
              </a:rPr>
              <a:t>If First Nations individuals live off-reserve upon their time of death, the province or territory where an individual lives will be responsible and provincial/territorial laws will apply. </a:t>
            </a:r>
          </a:p>
          <a:p>
            <a:pPr marL="514350" indent="-457200"/>
            <a:r>
              <a:rPr lang="en-CA" altLang="en-US" sz="1900" dirty="0">
                <a:latin typeface="+mj-lt"/>
              </a:rPr>
              <a:t>DISC will also assist First Nations people to administer the estates themselves. Let’s look at DISC’s Deceased Estates Services. </a:t>
            </a:r>
            <a:endParaRPr lang="en-CA" altLang="en-US" sz="1900" b="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37908"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7" y="2594287"/>
            <a:ext cx="6189687" cy="4037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xmlns=""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69830A4B-F1CB-4E3A-96C2-98611F107458}"/>
              </a:ext>
            </a:extLst>
          </p:cNvPr>
          <p:cNvSpPr>
            <a:spLocks noGrp="1" noChangeArrowheads="1"/>
          </p:cNvSpPr>
          <p:nvPr>
            <p:ph type="title"/>
          </p:nvPr>
        </p:nvSpPr>
        <p:spPr/>
        <p:txBody>
          <a:bodyPr>
            <a:noAutofit/>
          </a:bodyPr>
          <a:lstStyle/>
          <a:p>
            <a:r>
              <a:rPr lang="en-US" altLang="en-US" dirty="0">
                <a:latin typeface="+mj-lt"/>
              </a:rPr>
              <a:t>11.1 Retirement Planning: Projecting Needs</a:t>
            </a:r>
          </a:p>
        </p:txBody>
      </p:sp>
      <p:sp>
        <p:nvSpPr>
          <p:cNvPr id="5" name="Text Placeholder 4"/>
          <p:cNvSpPr>
            <a:spLocks noGrp="1"/>
          </p:cNvSpPr>
          <p:nvPr>
            <p:ph type="body" idx="1"/>
          </p:nvPr>
        </p:nvSpPr>
        <p:spPr>
          <a:xfrm>
            <a:off x="1404572" y="1812511"/>
            <a:ext cx="3470090" cy="639762"/>
          </a:xfrm>
        </p:spPr>
        <p:txBody>
          <a:bodyPr/>
          <a:lstStyle/>
          <a:p>
            <a:r>
              <a:rPr lang="en-CA" dirty="0">
                <a:latin typeface="+mj-lt"/>
              </a:rPr>
              <a:t>Planning for retirement</a:t>
            </a:r>
          </a:p>
        </p:txBody>
      </p:sp>
      <p:sp>
        <p:nvSpPr>
          <p:cNvPr id="4099" name="Content Placeholder 2">
            <a:extLst>
              <a:ext uri="{FF2B5EF4-FFF2-40B4-BE49-F238E27FC236}">
                <a16:creationId xmlns:a16="http://schemas.microsoft.com/office/drawing/2014/main" xmlns="" id="{796ADC76-38E1-4AD7-8FF6-51D5F4C4CBB6}"/>
              </a:ext>
            </a:extLst>
          </p:cNvPr>
          <p:cNvSpPr>
            <a:spLocks noGrp="1" noChangeArrowheads="1"/>
          </p:cNvSpPr>
          <p:nvPr>
            <p:ph sz="half" idx="2"/>
          </p:nvPr>
        </p:nvSpPr>
        <p:spPr>
          <a:xfrm>
            <a:off x="1404571" y="2137022"/>
            <a:ext cx="6866125" cy="3360011"/>
          </a:xfrm>
        </p:spPr>
        <p:txBody>
          <a:bodyPr>
            <a:noAutofit/>
          </a:bodyPr>
          <a:lstStyle/>
          <a:p>
            <a:pPr marL="514350" indent="-457200"/>
            <a:r>
              <a:rPr lang="en-CA" altLang="en-US" dirty="0">
                <a:latin typeface="+mj-lt"/>
                <a:cs typeface="Times New Roman" pitchFamily="18" charset="0"/>
              </a:rPr>
              <a:t>Retirement planning involves figuring out where you’d like to be and how to get there. </a:t>
            </a:r>
          </a:p>
          <a:p>
            <a:pPr marL="514350" indent="-457200"/>
            <a:r>
              <a:rPr lang="en-CA" altLang="en-US" dirty="0">
                <a:latin typeface="+mj-lt"/>
                <a:cs typeface="Times New Roman" pitchFamily="18" charset="0"/>
              </a:rPr>
              <a:t>Plans will become clearer as you get closer to your retirement, so whatever money you can save now will give you a head start. </a:t>
            </a:r>
          </a:p>
          <a:p>
            <a:pPr marL="514350" indent="-457200"/>
            <a:r>
              <a:rPr lang="en-US" altLang="en-US" dirty="0">
                <a:latin typeface="+mj-lt"/>
                <a:cs typeface="Times New Roman" pitchFamily="18" charset="0"/>
              </a:rPr>
              <a:t>The following estimates are needed to plan for retirement:</a:t>
            </a:r>
          </a:p>
          <a:p>
            <a:pPr marL="914400" lvl="1" indent="-457200">
              <a:buFont typeface="Wingdings" pitchFamily="2" charset="2"/>
              <a:buChar char="Ø"/>
            </a:pPr>
            <a:r>
              <a:rPr lang="en-US" altLang="en-US" dirty="0">
                <a:latin typeface="+mj-lt"/>
                <a:cs typeface="Times New Roman" pitchFamily="18" charset="0"/>
              </a:rPr>
              <a:t>Expenses in retirement</a:t>
            </a:r>
          </a:p>
          <a:p>
            <a:pPr marL="914400" lvl="1" indent="-457200">
              <a:buFont typeface="Wingdings" pitchFamily="2" charset="2"/>
              <a:buChar char="Ø"/>
            </a:pPr>
            <a:r>
              <a:rPr lang="en-US" altLang="en-US" dirty="0">
                <a:latin typeface="+mj-lt"/>
                <a:cs typeface="Times New Roman" pitchFamily="18" charset="0"/>
              </a:rPr>
              <a:t>Duration of retirement</a:t>
            </a:r>
          </a:p>
          <a:p>
            <a:pPr marL="914400" lvl="1" indent="-457200">
              <a:buFont typeface="Wingdings" pitchFamily="2" charset="2"/>
              <a:buChar char="Ø"/>
            </a:pPr>
            <a:r>
              <a:rPr lang="en-US" altLang="en-US" dirty="0">
                <a:latin typeface="+mj-lt"/>
                <a:cs typeface="Times New Roman" pitchFamily="18" charset="0"/>
              </a:rPr>
              <a:t>Return on savings in retirement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411086" y="895351"/>
            <a:ext cx="6239401" cy="431710"/>
          </a:xfrm>
        </p:spPr>
        <p:txBody>
          <a:bodyPr/>
          <a:lstStyle/>
          <a:p>
            <a:r>
              <a:rPr lang="en-CA" dirty="0">
                <a:latin typeface="+mj-lt"/>
              </a:rPr>
              <a:t>Estimating annual expenses</a:t>
            </a:r>
          </a:p>
        </p:txBody>
      </p:sp>
      <p:sp>
        <p:nvSpPr>
          <p:cNvPr id="5123" name="Content Placeholder 2">
            <a:extLst>
              <a:ext uri="{FF2B5EF4-FFF2-40B4-BE49-F238E27FC236}">
                <a16:creationId xmlns:a16="http://schemas.microsoft.com/office/drawing/2014/main" xmlns="" id="{C764D084-FA2C-48F3-96A7-70CA3C732D47}"/>
              </a:ext>
            </a:extLst>
          </p:cNvPr>
          <p:cNvSpPr>
            <a:spLocks noGrp="1" noChangeArrowheads="1"/>
          </p:cNvSpPr>
          <p:nvPr>
            <p:ph sz="half" idx="2"/>
          </p:nvPr>
        </p:nvSpPr>
        <p:spPr>
          <a:xfrm>
            <a:off x="1404572" y="1327061"/>
            <a:ext cx="6804480" cy="3718619"/>
          </a:xfrm>
        </p:spPr>
        <p:txBody>
          <a:bodyPr>
            <a:normAutofit/>
          </a:bodyPr>
          <a:lstStyle/>
          <a:p>
            <a:r>
              <a:rPr lang="en-CA" altLang="en-US" dirty="0">
                <a:latin typeface="+mj-lt"/>
              </a:rPr>
              <a:t>Assuming your costs of living remain constant, you will need to estimate your current annual expenses and multiply your estimate by the rate of inflation.</a:t>
            </a:r>
          </a:p>
          <a:p>
            <a:r>
              <a:rPr lang="en-CA" altLang="en-US" dirty="0">
                <a:latin typeface="+mj-lt"/>
              </a:rPr>
              <a:t>Let’s say you want to retire in thirty years and the overall average annual rate of inflation is about 1.53 percent and your annual expenses are $25,000, you would have to spend </a:t>
            </a:r>
            <a:r>
              <a:rPr lang="en-CA" dirty="0">
                <a:latin typeface="Arial"/>
                <a:cs typeface="Times New Roman"/>
              </a:rPr>
              <a:t>$25,000 × (1 + 0.0153)</a:t>
            </a:r>
            <a:r>
              <a:rPr lang="en-CA" baseline="30000" dirty="0">
                <a:latin typeface="Arial"/>
                <a:cs typeface="Times New Roman"/>
              </a:rPr>
              <a:t>30</a:t>
            </a:r>
            <a:r>
              <a:rPr lang="en-CA" altLang="en-US" dirty="0">
                <a:latin typeface="+mj-lt"/>
              </a:rPr>
              <a:t>= $39,425 </a:t>
            </a:r>
            <a:r>
              <a:rPr lang="en-CA" altLang="en-US" i="1" dirty="0">
                <a:latin typeface="+mj-lt"/>
              </a:rPr>
              <a:t>per year </a:t>
            </a:r>
            <a:r>
              <a:rPr lang="en-CA" altLang="en-US" dirty="0">
                <a:latin typeface="+mj-lt"/>
              </a:rPr>
              <a:t>to maintain your standard of living thirty years from now.</a:t>
            </a:r>
          </a:p>
          <a:p>
            <a:r>
              <a:rPr lang="en-CA" altLang="en-US" dirty="0">
                <a:latin typeface="+mj-lt"/>
              </a:rPr>
              <a:t>You would need a little more than two times your current spending to live the life you live now. </a:t>
            </a: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5472967" cy="639762"/>
          </a:xfrm>
        </p:spPr>
        <p:txBody>
          <a:bodyPr/>
          <a:lstStyle/>
          <a:p>
            <a:r>
              <a:rPr lang="en-CA" dirty="0">
                <a:latin typeface="+mj-lt"/>
              </a:rPr>
              <a:t>Estimating time and amount needed</a:t>
            </a:r>
          </a:p>
        </p:txBody>
      </p:sp>
      <p:sp>
        <p:nvSpPr>
          <p:cNvPr id="6147" name="Content Placeholder 2">
            <a:extLst>
              <a:ext uri="{FF2B5EF4-FFF2-40B4-BE49-F238E27FC236}">
                <a16:creationId xmlns:a16="http://schemas.microsoft.com/office/drawing/2014/main" xmlns="" id="{D46509E8-E7B1-4BA0-AAB7-6290C7D343E3}"/>
              </a:ext>
            </a:extLst>
          </p:cNvPr>
          <p:cNvSpPr>
            <a:spLocks noGrp="1" noChangeArrowheads="1"/>
          </p:cNvSpPr>
          <p:nvPr>
            <p:ph sz="half" idx="2"/>
          </p:nvPr>
        </p:nvSpPr>
        <p:spPr>
          <a:xfrm>
            <a:off x="1404572" y="1315092"/>
            <a:ext cx="6845576" cy="3730587"/>
          </a:xfrm>
        </p:spPr>
        <p:txBody>
          <a:bodyPr>
            <a:normAutofit/>
          </a:bodyPr>
          <a:lstStyle/>
          <a:p>
            <a:r>
              <a:rPr lang="en-US" altLang="en-US" dirty="0">
                <a:latin typeface="+mj-lt"/>
              </a:rPr>
              <a:t>Life expectancy has increased throughout North America, so it is not unrealistic to plan retirement savings that will last for twenty to thirty years.</a:t>
            </a:r>
          </a:p>
          <a:p>
            <a:r>
              <a:rPr lang="en-CA" altLang="en-US" dirty="0">
                <a:latin typeface="+mj-lt"/>
              </a:rPr>
              <a:t>The expected rate of return on your savings will determine how much you will need at retirement.</a:t>
            </a:r>
          </a:p>
          <a:p>
            <a:r>
              <a:rPr lang="en-CA" altLang="en-US" dirty="0">
                <a:latin typeface="+mj-lt"/>
              </a:rPr>
              <a:t>While you are retired, you will not only be drawing income from your savings, but also earning a return on your remaining savings. </a:t>
            </a:r>
          </a:p>
          <a:p>
            <a:r>
              <a:rPr lang="en-CA" altLang="en-US" dirty="0">
                <a:latin typeface="+mj-lt"/>
              </a:rPr>
              <a:t>The higher the rate of return on your savings while retired, the less you need to have saved by retirement.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5951726" cy="639762"/>
          </a:xfrm>
        </p:spPr>
        <p:txBody>
          <a:bodyPr/>
          <a:lstStyle/>
          <a:p>
            <a:r>
              <a:rPr lang="en-CA" dirty="0">
                <a:latin typeface="+mj-lt"/>
              </a:rPr>
              <a:t>Estimating annual savings for retirement</a:t>
            </a:r>
          </a:p>
        </p:txBody>
      </p:sp>
      <p:sp>
        <p:nvSpPr>
          <p:cNvPr id="7171" name="Content Placeholder 2">
            <a:extLst>
              <a:ext uri="{FF2B5EF4-FFF2-40B4-BE49-F238E27FC236}">
                <a16:creationId xmlns:a16="http://schemas.microsoft.com/office/drawing/2014/main" xmlns="" id="{46E8429E-1D9C-40F4-BE4C-1CA465E86AD8}"/>
              </a:ext>
            </a:extLst>
          </p:cNvPr>
          <p:cNvSpPr>
            <a:spLocks noGrp="1" noChangeArrowheads="1"/>
          </p:cNvSpPr>
          <p:nvPr>
            <p:ph sz="half" idx="2"/>
          </p:nvPr>
        </p:nvSpPr>
        <p:spPr>
          <a:xfrm>
            <a:off x="1404571" y="1284270"/>
            <a:ext cx="6763383" cy="3761409"/>
          </a:xfrm>
        </p:spPr>
        <p:txBody>
          <a:bodyPr>
            <a:normAutofit/>
          </a:bodyPr>
          <a:lstStyle/>
          <a:p>
            <a:r>
              <a:rPr lang="en-CA" altLang="en-US" dirty="0">
                <a:latin typeface="+mj-lt"/>
              </a:rPr>
              <a:t>A retirement account grows through the contributions you make and through its own earnings. </a:t>
            </a:r>
          </a:p>
          <a:p>
            <a:r>
              <a:rPr lang="en-CA" altLang="en-US" dirty="0">
                <a:latin typeface="+mj-lt"/>
              </a:rPr>
              <a:t>You can contribute less to your retirement account if your account produces significant earnings before you retire. </a:t>
            </a:r>
          </a:p>
          <a:p>
            <a:r>
              <a:rPr lang="en-CA" altLang="en-US" dirty="0">
                <a:latin typeface="+mj-lt"/>
              </a:rPr>
              <a:t>The flip side is that the more you can contribute to your retirement account, the less it has to earn. </a:t>
            </a:r>
          </a:p>
          <a:p>
            <a:r>
              <a:rPr lang="en-CA" altLang="en-US" dirty="0">
                <a:latin typeface="+mj-lt"/>
              </a:rPr>
              <a:t>The longer you have to save, and the sooner you begin saving, the less you have to save each year.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xmlns="" id="{ADD8EDD2-C199-481F-9EC5-04FEF1418EDF}"/>
              </a:ext>
            </a:extLst>
          </p:cNvPr>
          <p:cNvSpPr>
            <a:spLocks noGrp="1" noChangeArrowheads="1"/>
          </p:cNvSpPr>
          <p:nvPr>
            <p:ph type="title"/>
          </p:nvPr>
        </p:nvSpPr>
        <p:spPr/>
        <p:txBody>
          <a:bodyPr>
            <a:normAutofit fontScale="90000"/>
          </a:bodyPr>
          <a:lstStyle/>
          <a:p>
            <a:r>
              <a:rPr lang="en-CA" altLang="en-US" dirty="0">
                <a:latin typeface="+mj-lt"/>
              </a:rPr>
              <a:t>11.2 Retirement Planning: Ways to Save</a:t>
            </a:r>
          </a:p>
        </p:txBody>
      </p:sp>
      <p:sp>
        <p:nvSpPr>
          <p:cNvPr id="5" name="Text Placeholder 4"/>
          <p:cNvSpPr>
            <a:spLocks noGrp="1"/>
          </p:cNvSpPr>
          <p:nvPr>
            <p:ph type="body" idx="1"/>
          </p:nvPr>
        </p:nvSpPr>
        <p:spPr>
          <a:xfrm>
            <a:off x="1404571" y="1535113"/>
            <a:ext cx="5170889" cy="639762"/>
          </a:xfrm>
        </p:spPr>
        <p:txBody>
          <a:bodyPr/>
          <a:lstStyle/>
          <a:p>
            <a:r>
              <a:rPr lang="en-CA" dirty="0">
                <a:latin typeface="+mj-lt"/>
              </a:rPr>
              <a:t>Government pension plans</a:t>
            </a:r>
          </a:p>
        </p:txBody>
      </p:sp>
      <p:sp>
        <p:nvSpPr>
          <p:cNvPr id="8195" name="Content Placeholder 2">
            <a:extLst>
              <a:ext uri="{FF2B5EF4-FFF2-40B4-BE49-F238E27FC236}">
                <a16:creationId xmlns:a16="http://schemas.microsoft.com/office/drawing/2014/main" xmlns="" id="{B0516235-FA98-473C-801D-62251D0B5249}"/>
              </a:ext>
            </a:extLst>
          </p:cNvPr>
          <p:cNvSpPr>
            <a:spLocks noGrp="1" noChangeArrowheads="1"/>
          </p:cNvSpPr>
          <p:nvPr>
            <p:ph sz="half" idx="2"/>
          </p:nvPr>
        </p:nvSpPr>
        <p:spPr>
          <a:xfrm>
            <a:off x="1404571" y="1972638"/>
            <a:ext cx="7138916" cy="3301111"/>
          </a:xfrm>
        </p:spPr>
        <p:txBody>
          <a:bodyPr>
            <a:noAutofit/>
          </a:bodyPr>
          <a:lstStyle/>
          <a:p>
            <a:pPr marL="0" indent="0">
              <a:buNone/>
            </a:pPr>
            <a:r>
              <a:rPr lang="en-CA" altLang="en-US" dirty="0">
                <a:latin typeface="+mj-lt"/>
              </a:rPr>
              <a:t>The Canadian government has three different retirement income systems: </a:t>
            </a:r>
            <a:endParaRPr lang="en-US" dirty="0"/>
          </a:p>
          <a:p>
            <a:pPr lvl="1"/>
            <a:r>
              <a:rPr lang="en-CA" altLang="en-US" dirty="0">
                <a:latin typeface="+mj-lt"/>
              </a:rPr>
              <a:t>The first is </a:t>
            </a:r>
            <a:r>
              <a:rPr lang="en-CA" altLang="en-US" b="1" dirty="0">
                <a:latin typeface="+mj-lt"/>
              </a:rPr>
              <a:t>Old Age Security (OAS)</a:t>
            </a:r>
            <a:r>
              <a:rPr lang="en-CA" altLang="en-US" dirty="0">
                <a:latin typeface="+mj-lt"/>
              </a:rPr>
              <a:t>, which provides a modest monthly pension starting at the age of sixty-five.</a:t>
            </a:r>
          </a:p>
          <a:p>
            <a:pPr lvl="1"/>
            <a:r>
              <a:rPr lang="en-CA" altLang="en-US" dirty="0">
                <a:latin typeface="+mj-lt"/>
              </a:rPr>
              <a:t>The second system is the </a:t>
            </a:r>
            <a:r>
              <a:rPr lang="en-CA" altLang="en-US" b="1" dirty="0">
                <a:latin typeface="+mj-lt"/>
              </a:rPr>
              <a:t>Canada Pension Plan (CPP)</a:t>
            </a:r>
            <a:r>
              <a:rPr lang="en-CA" altLang="en-US" dirty="0">
                <a:latin typeface="+mj-lt"/>
              </a:rPr>
              <a:t>, a retirement plan for all citizens offered by the federal government, except those living in Quebec, who must contribute to the </a:t>
            </a:r>
            <a:r>
              <a:rPr lang="en-CA" altLang="en-US" b="1" dirty="0">
                <a:latin typeface="+mj-lt"/>
              </a:rPr>
              <a:t>Quebec Pension Plan (QPP)</a:t>
            </a:r>
            <a:r>
              <a:rPr lang="en-CA" altLang="en-US" dirty="0">
                <a:latin typeface="+mj-lt"/>
              </a:rPr>
              <a:t>. </a:t>
            </a:r>
          </a:p>
          <a:p>
            <a:pPr lvl="1"/>
            <a:r>
              <a:rPr lang="en-CA" altLang="en-US" dirty="0">
                <a:latin typeface="+mj-lt"/>
              </a:rPr>
              <a:t>The third level of the retirement income system is composed of </a:t>
            </a:r>
            <a:r>
              <a:rPr lang="en-CA" altLang="en-US" b="1" dirty="0">
                <a:latin typeface="+mj-lt"/>
              </a:rPr>
              <a:t>private pensions and savings</a:t>
            </a:r>
            <a:r>
              <a:rPr lang="en-CA" altLang="en-US" dirty="0">
                <a:latin typeface="+mj-lt"/>
              </a:rPr>
              <a: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732561" cy="639762"/>
          </a:xfrm>
        </p:spPr>
        <p:txBody>
          <a:bodyPr/>
          <a:lstStyle/>
          <a:p>
            <a:r>
              <a:rPr lang="en-CA" dirty="0">
                <a:latin typeface="+mj-lt"/>
              </a:rPr>
              <a:t>Canadian Pension Plan (CPP)</a:t>
            </a:r>
          </a:p>
        </p:txBody>
      </p:sp>
      <p:sp>
        <p:nvSpPr>
          <p:cNvPr id="9219" name="Content Placeholder 2">
            <a:extLst>
              <a:ext uri="{FF2B5EF4-FFF2-40B4-BE49-F238E27FC236}">
                <a16:creationId xmlns:a16="http://schemas.microsoft.com/office/drawing/2014/main" xmlns="" id="{5A151B18-3FD7-4177-ABAD-8318D384176D}"/>
              </a:ext>
            </a:extLst>
          </p:cNvPr>
          <p:cNvSpPr>
            <a:spLocks noGrp="1" noChangeArrowheads="1"/>
          </p:cNvSpPr>
          <p:nvPr>
            <p:ph sz="half" idx="2"/>
          </p:nvPr>
        </p:nvSpPr>
        <p:spPr>
          <a:xfrm>
            <a:off x="1404572" y="1345915"/>
            <a:ext cx="6958592" cy="3895935"/>
          </a:xfrm>
        </p:spPr>
        <p:txBody>
          <a:bodyPr>
            <a:noAutofit/>
          </a:bodyPr>
          <a:lstStyle/>
          <a:p>
            <a:r>
              <a:rPr lang="en-CA" altLang="en-US" dirty="0">
                <a:latin typeface="+mj-lt"/>
              </a:rPr>
              <a:t>To qualify for CPP benefits, you must work and contribute. </a:t>
            </a:r>
          </a:p>
          <a:p>
            <a:r>
              <a:rPr lang="en-CA" altLang="en-US" dirty="0">
                <a:latin typeface="+mj-lt"/>
              </a:rPr>
              <a:t>According to the Government of Canada, CPP provides contributors and their families with partial replacement of earnings upon retirement or in case of disability or death. </a:t>
            </a:r>
          </a:p>
          <a:p>
            <a:r>
              <a:rPr lang="en-CA" altLang="en-US" dirty="0">
                <a:latin typeface="+mj-lt"/>
              </a:rPr>
              <a:t>Every person over the age of eighteen who works in Canada and earns more than $3,500/year must contribute to CPP or QPP. </a:t>
            </a:r>
          </a:p>
          <a:p>
            <a:r>
              <a:rPr lang="en-CA" altLang="en-US" dirty="0">
                <a:latin typeface="+mj-lt"/>
              </a:rPr>
              <a:t>If you work for an employer, you pay half the required contributions and your employer pays the other half. Self-employed individuals make the whole contribution.</a:t>
            </a:r>
          </a:p>
          <a:p>
            <a:r>
              <a:rPr lang="en-CA" altLang="en-US" dirty="0">
                <a:latin typeface="+mj-lt"/>
              </a:rPr>
              <a:t>Maximum pensionable earnings are adjusted every January.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1007180"/>
            <a:ext cx="3470090" cy="639762"/>
          </a:xfrm>
        </p:spPr>
        <p:txBody>
          <a:bodyPr/>
          <a:lstStyle/>
          <a:p>
            <a:r>
              <a:rPr lang="en-CA" dirty="0">
                <a:latin typeface="+mj-lt"/>
              </a:rPr>
              <a:t>First Nations and CPP</a:t>
            </a:r>
          </a:p>
        </p:txBody>
      </p:sp>
      <p:sp>
        <p:nvSpPr>
          <p:cNvPr id="10243" name="Content Placeholder 2">
            <a:extLst>
              <a:ext uri="{FF2B5EF4-FFF2-40B4-BE49-F238E27FC236}">
                <a16:creationId xmlns:a16="http://schemas.microsoft.com/office/drawing/2014/main" xmlns="" id="{A7C02D07-C720-44D6-B964-7B10E7944D1E}"/>
              </a:ext>
            </a:extLst>
          </p:cNvPr>
          <p:cNvSpPr>
            <a:spLocks noGrp="1" noChangeArrowheads="1"/>
          </p:cNvSpPr>
          <p:nvPr>
            <p:ph sz="half" idx="2"/>
          </p:nvPr>
        </p:nvSpPr>
        <p:spPr>
          <a:xfrm>
            <a:off x="1404572" y="1489754"/>
            <a:ext cx="6814754" cy="3555926"/>
          </a:xfrm>
        </p:spPr>
        <p:txBody>
          <a:bodyPr>
            <a:noAutofit/>
          </a:bodyPr>
          <a:lstStyle/>
          <a:p>
            <a:r>
              <a:rPr lang="en-CA" altLang="en-US" dirty="0">
                <a:latin typeface="+mj-lt"/>
              </a:rPr>
              <a:t>First Nations workers on-reserve are not required to pay into the Canada Pension Plan. </a:t>
            </a:r>
          </a:p>
          <a:p>
            <a:r>
              <a:rPr lang="en-CA" altLang="en-US" dirty="0">
                <a:latin typeface="+mj-lt"/>
              </a:rPr>
              <a:t>However, if a First Nations employer on-reserve chooses to participate in the CPP, all employees must contribute to the CPP through payroll deductions. </a:t>
            </a:r>
          </a:p>
          <a:p>
            <a:r>
              <a:rPr lang="en-CA" altLang="en-US" dirty="0">
                <a:latin typeface="+mj-lt"/>
              </a:rPr>
              <a:t>If people are self-employed or their First Nations employer decides not to participate in the CPP, they can still contribute by paying both the employee and the employer’s portions of the CPP contributions.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18729</TotalTime>
  <Words>2038</Words>
  <Application>Microsoft Office PowerPoint</Application>
  <PresentationFormat>On-screen Show (4:3)</PresentationFormat>
  <Paragraphs>153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Naked PowerPoint Template</vt:lpstr>
      <vt:lpstr>Slide 1</vt:lpstr>
      <vt:lpstr>Open License</vt:lpstr>
      <vt:lpstr>11.1 Retirement Planning: Projecting Needs</vt:lpstr>
      <vt:lpstr>Slide 4</vt:lpstr>
      <vt:lpstr>Slide 5</vt:lpstr>
      <vt:lpstr>Slide 6</vt:lpstr>
      <vt:lpstr>11.2 Retirement Planning: Ways to Save</vt:lpstr>
      <vt:lpstr>Slide 8</vt:lpstr>
      <vt:lpstr>Slide 9</vt:lpstr>
      <vt:lpstr>Slide 10</vt:lpstr>
      <vt:lpstr>Slide 11</vt:lpstr>
      <vt:lpstr>Slide 12</vt:lpstr>
      <vt:lpstr>Slide 13</vt:lpstr>
      <vt:lpstr>Slide 14</vt:lpstr>
      <vt:lpstr>Slide 15</vt:lpstr>
      <vt:lpstr>Slide 16</vt:lpstr>
      <vt:lpstr>11.3 Estate Planning</vt:lpstr>
      <vt:lpstr>Slide 18</vt:lpstr>
      <vt:lpstr>Slide 19</vt:lpstr>
      <vt:lpstr>Slide 20</vt:lpstr>
      <vt:lpstr>Slide 21</vt:lpstr>
      <vt:lpstr>Slide 22</vt:lpstr>
      <vt:lpstr>Slide 23</vt:lpstr>
      <vt:lpstr>Bettina Schneider, PhD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Elsa</cp:lastModifiedBy>
  <cp:revision>99</cp:revision>
  <dcterms:created xsi:type="dcterms:W3CDTF">2019-07-19T18:36:56Z</dcterms:created>
  <dcterms:modified xsi:type="dcterms:W3CDTF">2019-11-18T18:41:19Z</dcterms:modified>
</cp:coreProperties>
</file>