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handoutMasterIdLst>
    <p:handoutMasterId r:id="rId26"/>
  </p:handoutMasterIdLst>
  <p:sldIdLst>
    <p:sldId id="401" r:id="rId2"/>
    <p:sldId id="402" r:id="rId3"/>
    <p:sldId id="403" r:id="rId4"/>
    <p:sldId id="404" r:id="rId5"/>
    <p:sldId id="405" r:id="rId6"/>
    <p:sldId id="406" r:id="rId7"/>
    <p:sldId id="407" r:id="rId8"/>
    <p:sldId id="408" r:id="rId9"/>
    <p:sldId id="409" r:id="rId10"/>
    <p:sldId id="410" r:id="rId11"/>
    <p:sldId id="411" r:id="rId12"/>
    <p:sldId id="412" r:id="rId13"/>
    <p:sldId id="413" r:id="rId14"/>
    <p:sldId id="414" r:id="rId15"/>
    <p:sldId id="415" r:id="rId16"/>
    <p:sldId id="416" r:id="rId17"/>
    <p:sldId id="417" r:id="rId18"/>
    <p:sldId id="418" r:id="rId19"/>
    <p:sldId id="419" r:id="rId20"/>
    <p:sldId id="421" r:id="rId21"/>
    <p:sldId id="423" r:id="rId22"/>
    <p:sldId id="422" r:id="rId23"/>
    <p:sldId id="420"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5BB34"/>
    <a:srgbClr val="0A3E28"/>
    <a:srgbClr val="00261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AEFE95-CF96-4AED-8111-453D60922995}" v="2" dt="2019-11-27T18:32:17.141"/>
    <p1510:client id="{CD96787C-8206-4DCE-B9AD-C28E6735390F}" v="20" dt="2019-09-23T03:30:37.919"/>
    <p1510:client id="{DD205483-1FDF-454F-9292-C42DFB758FA0}" v="17" dt="2019-09-17T20:18:34.088"/>
    <p1510:client id="{F2A3616B-998F-4BB1-AB67-D7C0796BF7DC}" v="39" dt="2019-09-17T16:41:33.0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9" autoAdjust="0"/>
    <p:restoredTop sz="94661" autoAdjust="0"/>
  </p:normalViewPr>
  <p:slideViewPr>
    <p:cSldViewPr snapToGrid="0" snapToObjects="1">
      <p:cViewPr varScale="1">
        <p:scale>
          <a:sx n="73" d="100"/>
          <a:sy n="73" d="100"/>
        </p:scale>
        <p:origin x="-11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F2A3616B-998F-4BB1-AB67-D7C0796BF7DC}"/>
    <pc:docChg chg="modSld">
      <pc:chgData name="" userId="" providerId="" clId="Web-{F2A3616B-998F-4BB1-AB67-D7C0796BF7DC}" dt="2019-09-17T16:41:33.032" v="36" actId="20577"/>
      <pc:docMkLst>
        <pc:docMk/>
      </pc:docMkLst>
      <pc:sldChg chg="modSp">
        <pc:chgData name="" userId="" providerId="" clId="Web-{F2A3616B-998F-4BB1-AB67-D7C0796BF7DC}" dt="2019-09-17T16:22:02.384" v="1" actId="20577"/>
        <pc:sldMkLst>
          <pc:docMk/>
          <pc:sldMk cId="0" sldId="404"/>
        </pc:sldMkLst>
        <pc:spChg chg="mod">
          <ac:chgData name="" userId="" providerId="" clId="Web-{F2A3616B-998F-4BB1-AB67-D7C0796BF7DC}" dt="2019-09-17T16:22:02.384" v="1" actId="20577"/>
          <ac:spMkLst>
            <pc:docMk/>
            <pc:sldMk cId="0" sldId="404"/>
            <ac:spMk id="5" creationId="{00000000-0000-0000-0000-000000000000}"/>
          </ac:spMkLst>
        </pc:spChg>
      </pc:sldChg>
      <pc:sldChg chg="modSp">
        <pc:chgData name="" userId="" providerId="" clId="Web-{F2A3616B-998F-4BB1-AB67-D7C0796BF7DC}" dt="2019-09-17T16:28:21.964" v="8" actId="1076"/>
        <pc:sldMkLst>
          <pc:docMk/>
          <pc:sldMk cId="0" sldId="405"/>
        </pc:sldMkLst>
        <pc:spChg chg="mod">
          <ac:chgData name="" userId="" providerId="" clId="Web-{F2A3616B-998F-4BB1-AB67-D7C0796BF7DC}" dt="2019-09-17T16:28:21.964" v="8" actId="1076"/>
          <ac:spMkLst>
            <pc:docMk/>
            <pc:sldMk cId="0" sldId="405"/>
            <ac:spMk id="5123" creationId="{EFC0F1DB-55B0-43BB-8E87-11A1C6DD2C44}"/>
          </ac:spMkLst>
        </pc:spChg>
      </pc:sldChg>
      <pc:sldChg chg="modSp">
        <pc:chgData name="" userId="" providerId="" clId="Web-{F2A3616B-998F-4BB1-AB67-D7C0796BF7DC}" dt="2019-09-17T16:27:18.495" v="5" actId="1076"/>
        <pc:sldMkLst>
          <pc:docMk/>
          <pc:sldMk cId="0" sldId="407"/>
        </pc:sldMkLst>
        <pc:spChg chg="mod">
          <ac:chgData name="" userId="" providerId="" clId="Web-{F2A3616B-998F-4BB1-AB67-D7C0796BF7DC}" dt="2019-09-17T16:27:18.495" v="5" actId="1076"/>
          <ac:spMkLst>
            <pc:docMk/>
            <pc:sldMk cId="0" sldId="407"/>
            <ac:spMk id="5123" creationId="{EFC0F1DB-55B0-43BB-8E87-11A1C6DD2C44}"/>
          </ac:spMkLst>
        </pc:spChg>
      </pc:sldChg>
      <pc:sldChg chg="modSp">
        <pc:chgData name="" userId="" providerId="" clId="Web-{F2A3616B-998F-4BB1-AB67-D7C0796BF7DC}" dt="2019-09-17T16:26:38.807" v="4" actId="1076"/>
        <pc:sldMkLst>
          <pc:docMk/>
          <pc:sldMk cId="0" sldId="408"/>
        </pc:sldMkLst>
        <pc:spChg chg="mod">
          <ac:chgData name="" userId="" providerId="" clId="Web-{F2A3616B-998F-4BB1-AB67-D7C0796BF7DC}" dt="2019-09-17T16:26:19.823" v="2" actId="20577"/>
          <ac:spMkLst>
            <pc:docMk/>
            <pc:sldMk cId="0" sldId="408"/>
            <ac:spMk id="5" creationId="{00000000-0000-0000-0000-000000000000}"/>
          </ac:spMkLst>
        </pc:spChg>
        <pc:spChg chg="mod">
          <ac:chgData name="" userId="" providerId="" clId="Web-{F2A3616B-998F-4BB1-AB67-D7C0796BF7DC}" dt="2019-09-17T16:26:38.807" v="4" actId="1076"/>
          <ac:spMkLst>
            <pc:docMk/>
            <pc:sldMk cId="0" sldId="408"/>
            <ac:spMk id="5123" creationId="{EFC0F1DB-55B0-43BB-8E87-11A1C6DD2C44}"/>
          </ac:spMkLst>
        </pc:spChg>
      </pc:sldChg>
      <pc:sldChg chg="modSp">
        <pc:chgData name="" userId="" providerId="" clId="Web-{F2A3616B-998F-4BB1-AB67-D7C0796BF7DC}" dt="2019-09-17T16:28:42.199" v="9" actId="1076"/>
        <pc:sldMkLst>
          <pc:docMk/>
          <pc:sldMk cId="0" sldId="409"/>
        </pc:sldMkLst>
        <pc:spChg chg="mod">
          <ac:chgData name="" userId="" providerId="" clId="Web-{F2A3616B-998F-4BB1-AB67-D7C0796BF7DC}" dt="2019-09-17T16:27:54.730" v="7" actId="20577"/>
          <ac:spMkLst>
            <pc:docMk/>
            <pc:sldMk cId="0" sldId="409"/>
            <ac:spMk id="5" creationId="{00000000-0000-0000-0000-000000000000}"/>
          </ac:spMkLst>
        </pc:spChg>
        <pc:spChg chg="mod">
          <ac:chgData name="" userId="" providerId="" clId="Web-{F2A3616B-998F-4BB1-AB67-D7C0796BF7DC}" dt="2019-09-17T16:28:42.199" v="9" actId="1076"/>
          <ac:spMkLst>
            <pc:docMk/>
            <pc:sldMk cId="0" sldId="409"/>
            <ac:spMk id="5123" creationId="{EFC0F1DB-55B0-43BB-8E87-11A1C6DD2C44}"/>
          </ac:spMkLst>
        </pc:spChg>
      </pc:sldChg>
      <pc:sldChg chg="modSp">
        <pc:chgData name="" userId="" providerId="" clId="Web-{F2A3616B-998F-4BB1-AB67-D7C0796BF7DC}" dt="2019-09-17T16:29:15.371" v="13" actId="20577"/>
        <pc:sldMkLst>
          <pc:docMk/>
          <pc:sldMk cId="0" sldId="410"/>
        </pc:sldMkLst>
        <pc:spChg chg="mod">
          <ac:chgData name="" userId="" providerId="" clId="Web-{F2A3616B-998F-4BB1-AB67-D7C0796BF7DC}" dt="2019-09-17T16:29:15.371" v="13" actId="20577"/>
          <ac:spMkLst>
            <pc:docMk/>
            <pc:sldMk cId="0" sldId="410"/>
            <ac:spMk id="5" creationId="{00000000-0000-0000-0000-000000000000}"/>
          </ac:spMkLst>
        </pc:spChg>
        <pc:spChg chg="mod">
          <ac:chgData name="" userId="" providerId="" clId="Web-{F2A3616B-998F-4BB1-AB67-D7C0796BF7DC}" dt="2019-09-17T16:28:58.652" v="11" actId="1076"/>
          <ac:spMkLst>
            <pc:docMk/>
            <pc:sldMk cId="0" sldId="410"/>
            <ac:spMk id="5123" creationId="{EFC0F1DB-55B0-43BB-8E87-11A1C6DD2C44}"/>
          </ac:spMkLst>
        </pc:spChg>
      </pc:sldChg>
      <pc:sldChg chg="modSp">
        <pc:chgData name="" userId="" providerId="" clId="Web-{F2A3616B-998F-4BB1-AB67-D7C0796BF7DC}" dt="2019-09-17T16:29:30.136" v="15" actId="20577"/>
        <pc:sldMkLst>
          <pc:docMk/>
          <pc:sldMk cId="0" sldId="411"/>
        </pc:sldMkLst>
        <pc:spChg chg="mod">
          <ac:chgData name="" userId="" providerId="" clId="Web-{F2A3616B-998F-4BB1-AB67-D7C0796BF7DC}" dt="2019-09-17T16:29:30.136" v="15" actId="20577"/>
          <ac:spMkLst>
            <pc:docMk/>
            <pc:sldMk cId="0" sldId="411"/>
            <ac:spMk id="5" creationId="{00000000-0000-0000-0000-000000000000}"/>
          </ac:spMkLst>
        </pc:spChg>
      </pc:sldChg>
      <pc:sldChg chg="modSp">
        <pc:chgData name="" userId="" providerId="" clId="Web-{F2A3616B-998F-4BB1-AB67-D7C0796BF7DC}" dt="2019-09-17T16:30:01.230" v="18" actId="1076"/>
        <pc:sldMkLst>
          <pc:docMk/>
          <pc:sldMk cId="0" sldId="412"/>
        </pc:sldMkLst>
        <pc:spChg chg="mod">
          <ac:chgData name="" userId="" providerId="" clId="Web-{F2A3616B-998F-4BB1-AB67-D7C0796BF7DC}" dt="2019-09-17T16:29:36.168" v="16" actId="20577"/>
          <ac:spMkLst>
            <pc:docMk/>
            <pc:sldMk cId="0" sldId="412"/>
            <ac:spMk id="5" creationId="{00000000-0000-0000-0000-000000000000}"/>
          </ac:spMkLst>
        </pc:spChg>
        <pc:spChg chg="mod">
          <ac:chgData name="" userId="" providerId="" clId="Web-{F2A3616B-998F-4BB1-AB67-D7C0796BF7DC}" dt="2019-09-17T16:30:01.230" v="18" actId="1076"/>
          <ac:spMkLst>
            <pc:docMk/>
            <pc:sldMk cId="0" sldId="412"/>
            <ac:spMk id="5123" creationId="{EFC0F1DB-55B0-43BB-8E87-11A1C6DD2C44}"/>
          </ac:spMkLst>
        </pc:spChg>
      </pc:sldChg>
      <pc:sldChg chg="modSp">
        <pc:chgData name="" userId="" providerId="" clId="Web-{F2A3616B-998F-4BB1-AB67-D7C0796BF7DC}" dt="2019-09-17T16:30:24.402" v="20" actId="20577"/>
        <pc:sldMkLst>
          <pc:docMk/>
          <pc:sldMk cId="0" sldId="413"/>
        </pc:sldMkLst>
        <pc:spChg chg="mod">
          <ac:chgData name="" userId="" providerId="" clId="Web-{F2A3616B-998F-4BB1-AB67-D7C0796BF7DC}" dt="2019-09-17T16:30:24.402" v="20" actId="20577"/>
          <ac:spMkLst>
            <pc:docMk/>
            <pc:sldMk cId="0" sldId="413"/>
            <ac:spMk id="5" creationId="{00000000-0000-0000-0000-000000000000}"/>
          </ac:spMkLst>
        </pc:spChg>
      </pc:sldChg>
      <pc:sldChg chg="modSp">
        <pc:chgData name="" userId="" providerId="" clId="Web-{F2A3616B-998F-4BB1-AB67-D7C0796BF7DC}" dt="2019-09-17T16:41:33.032" v="36" actId="20577"/>
        <pc:sldMkLst>
          <pc:docMk/>
          <pc:sldMk cId="0" sldId="423"/>
        </pc:sldMkLst>
        <pc:spChg chg="mod">
          <ac:chgData name="" userId="" providerId="" clId="Web-{F2A3616B-998F-4BB1-AB67-D7C0796BF7DC}" dt="2019-09-17T16:34:28.327" v="21" actId="20577"/>
          <ac:spMkLst>
            <pc:docMk/>
            <pc:sldMk cId="0" sldId="423"/>
            <ac:spMk id="5" creationId="{00000000-0000-0000-0000-000000000000}"/>
          </ac:spMkLst>
        </pc:spChg>
        <pc:spChg chg="mod">
          <ac:chgData name="" userId="" providerId="" clId="Web-{F2A3616B-998F-4BB1-AB67-D7C0796BF7DC}" dt="2019-09-17T16:41:33.032" v="36" actId="20577"/>
          <ac:spMkLst>
            <pc:docMk/>
            <pc:sldMk cId="0" sldId="423"/>
            <ac:spMk id="5123" creationId="{EFC0F1DB-55B0-43BB-8E87-11A1C6DD2C44}"/>
          </ac:spMkLst>
        </pc:spChg>
      </pc:sldChg>
    </pc:docChg>
  </pc:docChgLst>
  <pc:docChgLst>
    <pc:chgData clId="Web-{DD205483-1FDF-454F-9292-C42DFB758FA0}"/>
    <pc:docChg chg="modSld">
      <pc:chgData name="" userId="" providerId="" clId="Web-{DD205483-1FDF-454F-9292-C42DFB758FA0}" dt="2019-09-17T20:18:32.729" v="14" actId="20577"/>
      <pc:docMkLst>
        <pc:docMk/>
      </pc:docMkLst>
      <pc:sldChg chg="modSp">
        <pc:chgData name="" userId="" providerId="" clId="Web-{DD205483-1FDF-454F-9292-C42DFB758FA0}" dt="2019-09-17T20:18:32.729" v="14" actId="20577"/>
        <pc:sldMkLst>
          <pc:docMk/>
          <pc:sldMk cId="0" sldId="413"/>
        </pc:sldMkLst>
        <pc:spChg chg="mod">
          <ac:chgData name="" userId="" providerId="" clId="Web-{DD205483-1FDF-454F-9292-C42DFB758FA0}" dt="2019-09-17T20:18:32.729" v="14" actId="20577"/>
          <ac:spMkLst>
            <pc:docMk/>
            <pc:sldMk cId="0" sldId="413"/>
            <ac:spMk id="5" creationId="{00000000-0000-0000-0000-000000000000}"/>
          </ac:spMkLst>
        </pc:spChg>
      </pc:sldChg>
      <pc:sldChg chg="modSp">
        <pc:chgData name="" userId="" providerId="" clId="Web-{DD205483-1FDF-454F-9292-C42DFB758FA0}" dt="2019-09-17T20:17:46.666" v="7" actId="20577"/>
        <pc:sldMkLst>
          <pc:docMk/>
          <pc:sldMk cId="0" sldId="423"/>
        </pc:sldMkLst>
        <pc:spChg chg="mod">
          <ac:chgData name="" userId="" providerId="" clId="Web-{DD205483-1FDF-454F-9292-C42DFB758FA0}" dt="2019-09-17T20:17:46.666" v="7" actId="20577"/>
          <ac:spMkLst>
            <pc:docMk/>
            <pc:sldMk cId="0" sldId="423"/>
            <ac:spMk id="5" creationId="{00000000-0000-0000-0000-000000000000}"/>
          </ac:spMkLst>
        </pc:spChg>
      </pc:sldChg>
    </pc:docChg>
  </pc:docChgLst>
  <pc:docChgLst>
    <pc:chgData clId="Web-{78AEFE95-CF96-4AED-8111-453D60922995}"/>
    <pc:docChg chg="modSld">
      <pc:chgData name="" userId="" providerId="" clId="Web-{78AEFE95-CF96-4AED-8111-453D60922995}" dt="2019-11-27T18:32:17.141" v="1" actId="20577"/>
      <pc:docMkLst>
        <pc:docMk/>
      </pc:docMkLst>
      <pc:sldChg chg="modSp">
        <pc:chgData name="" userId="" providerId="" clId="Web-{78AEFE95-CF96-4AED-8111-453D60922995}" dt="2019-11-27T18:32:17.141" v="1" actId="20577"/>
        <pc:sldMkLst>
          <pc:docMk/>
          <pc:sldMk cId="0" sldId="413"/>
        </pc:sldMkLst>
        <pc:spChg chg="mod">
          <ac:chgData name="" userId="" providerId="" clId="Web-{78AEFE95-CF96-4AED-8111-453D60922995}" dt="2019-11-27T18:32:17.141" v="1" actId="20577"/>
          <ac:spMkLst>
            <pc:docMk/>
            <pc:sldMk cId="0" sldId="413"/>
            <ac:spMk id="5123" creationId="{EFC0F1DB-55B0-43BB-8E87-11A1C6DD2C44}"/>
          </ac:spMkLst>
        </pc:spChg>
      </pc:sldChg>
    </pc:docChg>
  </pc:docChgLst>
  <pc:docChgLst>
    <pc:chgData clId="Web-{CD96787C-8206-4DCE-B9AD-C28E6735390F}"/>
    <pc:docChg chg="modSld">
      <pc:chgData name="" userId="" providerId="" clId="Web-{CD96787C-8206-4DCE-B9AD-C28E6735390F}" dt="2019-09-23T03:30:37.919" v="19" actId="20577"/>
      <pc:docMkLst>
        <pc:docMk/>
      </pc:docMkLst>
      <pc:sldChg chg="modSp">
        <pc:chgData name="" userId="" providerId="" clId="Web-{CD96787C-8206-4DCE-B9AD-C28E6735390F}" dt="2019-09-23T03:30:37.919" v="19" actId="20577"/>
        <pc:sldMkLst>
          <pc:docMk/>
          <pc:sldMk cId="0" sldId="413"/>
        </pc:sldMkLst>
        <pc:spChg chg="mod">
          <ac:chgData name="" userId="" providerId="" clId="Web-{CD96787C-8206-4DCE-B9AD-C28E6735390F}" dt="2019-09-23T03:30:37.919" v="19" actId="20577"/>
          <ac:spMkLst>
            <pc:docMk/>
            <pc:sldMk cId="0" sldId="413"/>
            <ac:spMk id="5123" creationId="{EFC0F1DB-55B0-43BB-8E87-11A1C6DD2C4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FC472E-393E-2448-AD5D-0C8FB18E8A77}" type="datetimeFigureOut">
              <a:rPr lang="en-US" smtClean="0"/>
              <a:pPr/>
              <a:t>11/27/2019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11917F7-83E4-C149-9F24-86C875F684DA}" type="slidenum">
              <a:rPr lang="en-US" smtClean="0"/>
              <a:pPr/>
              <a:t>‹#›</a:t>
            </a:fld>
            <a:endParaRPr lang="en-US"/>
          </a:p>
        </p:txBody>
      </p:sp>
    </p:spTree>
    <p:extLst>
      <p:ext uri="{BB962C8B-B14F-4D97-AF65-F5344CB8AC3E}">
        <p14:creationId xmlns:p14="http://schemas.microsoft.com/office/powerpoint/2010/main" xmlns="" val="21049215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1B7AB-BE48-0D4F-AACE-173603B943C4}" type="datetimeFigureOut">
              <a:rPr lang="en-US" smtClean="0"/>
              <a:pPr/>
              <a:t>11/27/2019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F3334-C92F-1B40-A090-7CBDBEAF57AE}" type="slidenum">
              <a:rPr lang="en-US" smtClean="0"/>
              <a:pPr/>
              <a:t>‹#›</a:t>
            </a:fld>
            <a:endParaRPr lang="en-US"/>
          </a:p>
        </p:txBody>
      </p:sp>
    </p:spTree>
    <p:extLst>
      <p:ext uri="{BB962C8B-B14F-4D97-AF65-F5344CB8AC3E}">
        <p14:creationId xmlns:p14="http://schemas.microsoft.com/office/powerpoint/2010/main" xmlns="" val="10518499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609334" y="1225281"/>
            <a:ext cx="4855420" cy="2145999"/>
          </a:xfrm>
          <a:prstGeom prst="rect">
            <a:avLst/>
          </a:prstGeom>
        </p:spPr>
        <p:txBody>
          <a:bodyPr vert="horz" lIns="0" tIns="0" rIns="0" bIns="0" rtlCol="0" anchor="t">
            <a:noAutofit/>
          </a:bodyPr>
          <a:lstStyle>
            <a:lvl1pPr>
              <a:lnSpc>
                <a:spcPct val="86000"/>
              </a:lnSpc>
              <a:defRPr sz="4000" baseline="0"/>
            </a:lvl1pPr>
          </a:lstStyle>
          <a:p>
            <a:r>
              <a:rPr lang="en-CA" dirty="0"/>
              <a:t>Book Title</a:t>
            </a:r>
            <a:endParaRPr lang="en-US" dirty="0"/>
          </a:p>
        </p:txBody>
      </p:sp>
      <p:sp>
        <p:nvSpPr>
          <p:cNvPr id="8" name="Text Placeholder 2"/>
          <p:cNvSpPr>
            <a:spLocks noGrp="1"/>
          </p:cNvSpPr>
          <p:nvPr>
            <p:ph idx="1" hasCustomPrompt="1"/>
          </p:nvPr>
        </p:nvSpPr>
        <p:spPr>
          <a:xfrm>
            <a:off x="609334" y="3591751"/>
            <a:ext cx="4855420" cy="250140"/>
          </a:xfrm>
          <a:prstGeom prst="rect">
            <a:avLst/>
          </a:prstGeom>
        </p:spPr>
        <p:txBody>
          <a:bodyPr vert="horz" lIns="0" tIns="0" rIns="0" bIns="0" rtlCol="0">
            <a:normAutofit/>
          </a:bodyPr>
          <a:lstStyle>
            <a:lvl1pPr marL="0" indent="0">
              <a:buNone/>
              <a:defRPr sz="180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Edited by</a:t>
            </a:r>
            <a:endParaRPr lang="en-US" dirty="0"/>
          </a:p>
        </p:txBody>
      </p:sp>
      <p:sp>
        <p:nvSpPr>
          <p:cNvPr id="12" name="Text Placeholder 2"/>
          <p:cNvSpPr>
            <a:spLocks noGrp="1"/>
          </p:cNvSpPr>
          <p:nvPr>
            <p:ph idx="10" hasCustomPrompt="1"/>
          </p:nvPr>
        </p:nvSpPr>
        <p:spPr>
          <a:xfrm>
            <a:off x="609334" y="3852468"/>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a:t>
            </a:r>
            <a:endParaRPr lang="en-US" dirty="0"/>
          </a:p>
        </p:txBody>
      </p:sp>
      <p:sp>
        <p:nvSpPr>
          <p:cNvPr id="13" name="Text Placeholder 2"/>
          <p:cNvSpPr>
            <a:spLocks noGrp="1"/>
          </p:cNvSpPr>
          <p:nvPr>
            <p:ph idx="11" hasCustomPrompt="1"/>
          </p:nvPr>
        </p:nvSpPr>
        <p:spPr>
          <a:xfrm>
            <a:off x="609334" y="4265921"/>
            <a:ext cx="4855420" cy="236595"/>
          </a:xfrm>
          <a:prstGeom prst="rect">
            <a:avLst/>
          </a:prstGeom>
        </p:spPr>
        <p:txBody>
          <a:bodyPr vert="horz" lIns="0" tIns="0" rIns="0" bIns="0" rtlCol="0">
            <a:normAutofit/>
          </a:bodyPr>
          <a:lstStyle>
            <a:lvl1pPr marL="0" indent="0">
              <a:buNone/>
              <a:defRPr sz="1300" b="0" baseline="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Author’s Title</a:t>
            </a:r>
            <a:endParaRPr lang="en-US" dirty="0"/>
          </a:p>
        </p:txBody>
      </p:sp>
      <p:sp>
        <p:nvSpPr>
          <p:cNvPr id="4" name="Text Placeholder 3"/>
          <p:cNvSpPr>
            <a:spLocks noGrp="1"/>
          </p:cNvSpPr>
          <p:nvPr>
            <p:ph type="body" sz="quarter" idx="12" hasCustomPrompt="1"/>
          </p:nvPr>
        </p:nvSpPr>
        <p:spPr>
          <a:xfrm>
            <a:off x="609600" y="4643044"/>
            <a:ext cx="4854575" cy="285058"/>
          </a:xfrm>
          <a:prstGeom prst="rect">
            <a:avLst/>
          </a:prstGeom>
        </p:spPr>
        <p:txBody>
          <a:bodyPr vert="horz" lIns="0" bIns="0"/>
          <a:lstStyle>
            <a:lvl1pPr marL="0" indent="0">
              <a:buFontTx/>
              <a:buNone/>
              <a:defRPr sz="1200" cap="all" baseline="0">
                <a:solidFill>
                  <a:srgbClr val="0A3E28"/>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Vertical Text Placeholder 2"/>
          <p:cNvSpPr>
            <a:spLocks noGrp="1"/>
          </p:cNvSpPr>
          <p:nvPr>
            <p:ph type="body" orient="vert" idx="1"/>
          </p:nvPr>
        </p:nvSpPr>
        <p:spPr>
          <a:xfrm>
            <a:off x="1411086" y="1566931"/>
            <a:ext cx="7132401" cy="3493590"/>
          </a:xfrm>
          <a:prstGeom prst="rect">
            <a:avLst/>
          </a:prstGeom>
        </p:spPr>
        <p:txBody>
          <a:bodyPr vert="eaVert"/>
          <a:lstStyle>
            <a:lvl1pPr>
              <a:defRPr sz="2000">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05523"/>
            <a:ext cx="2057400" cy="4425550"/>
          </a:xfrm>
        </p:spPr>
        <p:txBody>
          <a:bodyPr vert="eaVert"/>
          <a:lstStyle/>
          <a:p>
            <a:r>
              <a:rPr lang="en-CA" dirty="0"/>
              <a:t>Click to edit Master title style</a:t>
            </a:r>
            <a:endParaRPr lang="en-US" dirty="0"/>
          </a:p>
        </p:txBody>
      </p:sp>
      <p:sp>
        <p:nvSpPr>
          <p:cNvPr id="3" name="Vertical Text Placeholder 2"/>
          <p:cNvSpPr>
            <a:spLocks noGrp="1"/>
          </p:cNvSpPr>
          <p:nvPr>
            <p:ph type="body" orient="vert" idx="1"/>
          </p:nvPr>
        </p:nvSpPr>
        <p:spPr>
          <a:xfrm>
            <a:off x="1404572" y="705523"/>
            <a:ext cx="5072427" cy="4425550"/>
          </a:xfrm>
          <a:prstGeom prst="rect">
            <a:avLst/>
          </a:prstGeom>
        </p:spPr>
        <p:txBody>
          <a:bodyPr vert="eaVert">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4" name="Slide Number Placeholder 3"/>
          <p:cNvSpPr>
            <a:spLocks noGrp="1"/>
          </p:cNvSpPr>
          <p:nvPr>
            <p:ph type="sldNum" sz="quarter" idx="11"/>
          </p:nvPr>
        </p:nvSpPr>
        <p:spPr/>
        <p:txBody>
          <a:bodyPr/>
          <a:lstStyle/>
          <a:p>
            <a:fld id="{53708381-048D-D742-9678-285B0AD95280}" type="slidenum">
              <a:rPr lang="en-US" smtClean="0"/>
              <a:pPr/>
              <a:t>‹#›</a:t>
            </a:fld>
            <a:endParaRPr lang="en-US" dirty="0"/>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extLst>
      <p:ext uri="{BB962C8B-B14F-4D97-AF65-F5344CB8AC3E}">
        <p14:creationId xmlns:p14="http://schemas.microsoft.com/office/powerpoint/2010/main" xmlns="" val="3522590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333" y="2076663"/>
            <a:ext cx="7934154" cy="537914"/>
          </a:xfrm>
        </p:spPr>
        <p:txBody>
          <a:bodyPr>
            <a:noAutofit/>
          </a:bodyPr>
          <a:lstStyle>
            <a:lvl1pPr>
              <a:defRPr sz="3600">
                <a:solidFill>
                  <a:schemeClr val="bg1"/>
                </a:solidFill>
              </a:defRPr>
            </a:lvl1pPr>
          </a:lstStyle>
          <a:p>
            <a:r>
              <a:rPr lang="en-CA" dirty="0"/>
              <a:t>Presenters</a:t>
            </a:r>
            <a:endParaRPr lang="en-US" dirty="0"/>
          </a:p>
        </p:txBody>
      </p:sp>
      <p:sp>
        <p:nvSpPr>
          <p:cNvPr id="8" name="Text Placeholder 2"/>
          <p:cNvSpPr>
            <a:spLocks noGrp="1"/>
          </p:cNvSpPr>
          <p:nvPr>
            <p:ph idx="1" hasCustomPrompt="1"/>
          </p:nvPr>
        </p:nvSpPr>
        <p:spPr>
          <a:xfrm>
            <a:off x="609333" y="1638499"/>
            <a:ext cx="4855420" cy="332936"/>
          </a:xfrm>
          <a:prstGeom prst="rect">
            <a:avLst/>
          </a:prstGeom>
        </p:spPr>
        <p:txBody>
          <a:bodyPr vert="horz" lIns="0" tIns="0" rIns="0" bIns="0" rtlCol="0">
            <a:normAutofit/>
          </a:bodyPr>
          <a:lstStyle>
            <a:lvl1pPr marL="0" indent="0">
              <a:buNone/>
              <a:defRPr sz="1800">
                <a:solidFill>
                  <a:srgbClr val="F5BB34"/>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Presented by</a:t>
            </a:r>
            <a:endParaRPr lang="en-US" dirty="0"/>
          </a:p>
        </p:txBody>
      </p:sp>
      <p:sp>
        <p:nvSpPr>
          <p:cNvPr id="9" name="Text Placeholder 2"/>
          <p:cNvSpPr>
            <a:spLocks noGrp="1"/>
          </p:cNvSpPr>
          <p:nvPr>
            <p:ph idx="10" hasCustomPrompt="1"/>
          </p:nvPr>
        </p:nvSpPr>
        <p:spPr>
          <a:xfrm>
            <a:off x="609334" y="4019013"/>
            <a:ext cx="4855420" cy="531322"/>
          </a:xfrm>
          <a:prstGeom prst="rect">
            <a:avLst/>
          </a:prstGeom>
        </p:spPr>
        <p:txBody>
          <a:bodyPr vert="horz" lIns="0" tIns="0" rIns="0" bIns="0" rtlCol="0">
            <a:noAutofit/>
          </a:bodyPr>
          <a:lstStyle>
            <a:lvl1pPr marL="0" indent="0">
              <a:buNone/>
              <a:defRPr sz="3600" b="1" baseline="0">
                <a:solidFill>
                  <a:schemeClr val="bg1"/>
                </a:solidFill>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Thank you!</a:t>
            </a:r>
            <a:endParaRPr lang="en-US" dirty="0"/>
          </a:p>
        </p:txBody>
      </p:sp>
      <p:sp>
        <p:nvSpPr>
          <p:cNvPr id="11" name="Text Placeholder 3"/>
          <p:cNvSpPr>
            <a:spLocks noGrp="1"/>
          </p:cNvSpPr>
          <p:nvPr>
            <p:ph type="body" sz="quarter" idx="12" hasCustomPrompt="1"/>
          </p:nvPr>
        </p:nvSpPr>
        <p:spPr>
          <a:xfrm>
            <a:off x="609600" y="4643044"/>
            <a:ext cx="4854575" cy="285372"/>
          </a:xfrm>
          <a:prstGeom prst="rect">
            <a:avLst/>
          </a:prstGeom>
        </p:spPr>
        <p:txBody>
          <a:bodyPr vert="horz" lIns="0" bIns="0"/>
          <a:lstStyle>
            <a:lvl1pPr marL="0" indent="0">
              <a:buFontTx/>
              <a:buNone/>
              <a:defRPr sz="1200" cap="all" baseline="0">
                <a:solidFill>
                  <a:srgbClr val="F5BB34"/>
                </a:solidFill>
                <a:latin typeface="Times New Roman" panose="02020603050405020304" pitchFamily="18" charset="0"/>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t>Creative commons license text</a:t>
            </a:r>
            <a:endParaRPr lang="en-US" dirty="0"/>
          </a:p>
        </p:txBody>
      </p:sp>
    </p:spTree>
    <p:extLst>
      <p:ext uri="{BB962C8B-B14F-4D97-AF65-F5344CB8AC3E}">
        <p14:creationId xmlns:p14="http://schemas.microsoft.com/office/powerpoint/2010/main" xmlns="" val="1649907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1411086" y="838048"/>
            <a:ext cx="7275714"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8" name="Text Placeholder 2"/>
          <p:cNvSpPr>
            <a:spLocks noGrp="1"/>
          </p:cNvSpPr>
          <p:nvPr>
            <p:ph idx="1"/>
          </p:nvPr>
        </p:nvSpPr>
        <p:spPr>
          <a:xfrm>
            <a:off x="1411086" y="1566931"/>
            <a:ext cx="7132401" cy="3647552"/>
          </a:xfrm>
          <a:prstGeom prst="rect">
            <a:avLst/>
          </a:prstGeom>
        </p:spPr>
        <p:txBody>
          <a:bodyPr vert="horz" lIns="0" tIns="0" rIns="0" bIns="0" rtlCol="0">
            <a:normAutofit/>
          </a:bodyPr>
          <a:lstStyle>
            <a:lvl1pPr>
              <a:defRPr>
                <a:latin typeface="Times New Roman" panose="02020603050405020304" pitchFamily="18" charset="0"/>
              </a:defRPr>
            </a:lvl1pPr>
            <a:lvl2pPr>
              <a:defRPr>
                <a:latin typeface="Times New Roman" panose="02020603050405020304" pitchFamily="18" charset="0"/>
              </a:defRPr>
            </a:lvl2pPr>
            <a:lvl3pPr>
              <a:defRPr>
                <a:latin typeface="Times New Roman" panose="02020603050405020304" pitchFamily="18" charset="0"/>
              </a:defRPr>
            </a:lvl3pPr>
            <a:lvl4pPr>
              <a:defRPr>
                <a:latin typeface="Times New Roman" panose="02020603050405020304" pitchFamily="18" charset="0"/>
              </a:defRPr>
            </a:lvl4pPr>
            <a:lvl5pPr>
              <a:defRPr>
                <a:latin typeface="Times New Roman" panose="02020603050405020304" pitchFamily="18"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6"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
        <p:nvSpPr>
          <p:cNvPr id="2" name="Slide Number Placeholder 1"/>
          <p:cNvSpPr>
            <a:spLocks noGrp="1"/>
          </p:cNvSpPr>
          <p:nvPr>
            <p:ph type="sldNum" sz="quarter" idx="13"/>
          </p:nvPr>
        </p:nvSpPr>
        <p:spPr/>
        <p:txBody>
          <a:bodyPr/>
          <a:lstStyle/>
          <a:p>
            <a:fld id="{53708381-048D-D742-9678-285B0AD952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04573" y="2046015"/>
            <a:ext cx="7090140" cy="1770221"/>
          </a:xfrm>
        </p:spPr>
        <p:txBody>
          <a:bodyPr anchor="t"/>
          <a:lstStyle>
            <a:lvl1pPr algn="l">
              <a:defRPr sz="4000" b="1" cap="all"/>
            </a:lvl1pPr>
          </a:lstStyle>
          <a:p>
            <a:r>
              <a:rPr lang="en-CA" dirty="0"/>
              <a:t>Section title</a:t>
            </a:r>
            <a:endParaRPr lang="en-US" dirty="0"/>
          </a:p>
        </p:txBody>
      </p:sp>
      <p:sp>
        <p:nvSpPr>
          <p:cNvPr id="3" name="Text Placeholder 2"/>
          <p:cNvSpPr>
            <a:spLocks noGrp="1"/>
          </p:cNvSpPr>
          <p:nvPr>
            <p:ph type="body" idx="1" hasCustomPrompt="1"/>
          </p:nvPr>
        </p:nvSpPr>
        <p:spPr>
          <a:xfrm>
            <a:off x="1404573" y="636213"/>
            <a:ext cx="7090140" cy="1044213"/>
          </a:xfrm>
          <a:prstGeom prst="rect">
            <a:avLst/>
          </a:prstGeom>
        </p:spPr>
        <p:txBody>
          <a:bodyPr anchor="b"/>
          <a:lstStyle>
            <a:lvl1pPr marL="0" indent="0">
              <a:buNone/>
              <a:defRPr sz="2000">
                <a:solidFill>
                  <a:schemeClr val="tx1">
                    <a:tint val="75000"/>
                  </a:schemeClr>
                </a:solidFill>
                <a:latin typeface="Times New Roman" panose="0202060305040502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dirty="0"/>
              <a:t>Section Lead</a:t>
            </a:r>
          </a:p>
        </p:txBody>
      </p:sp>
      <p:sp>
        <p:nvSpPr>
          <p:cNvPr id="8" name="Text Placeholder 2"/>
          <p:cNvSpPr>
            <a:spLocks noGrp="1"/>
          </p:cNvSpPr>
          <p:nvPr>
            <p:ph idx="13" hasCustomPrompt="1"/>
          </p:nvPr>
        </p:nvSpPr>
        <p:spPr>
          <a:xfrm>
            <a:off x="1404573" y="4072022"/>
            <a:ext cx="4855420" cy="439109"/>
          </a:xfrm>
          <a:prstGeom prst="rect">
            <a:avLst/>
          </a:prstGeom>
        </p:spPr>
        <p:txBody>
          <a:bodyPr vert="horz" lIns="0" tIns="0" rIns="0" bIns="0" rtlCol="0">
            <a:noAutofit/>
          </a:bodyPr>
          <a:lstStyle>
            <a:lvl1pPr marL="0" indent="0">
              <a:buNone/>
              <a:defRPr sz="2600" b="0">
                <a:latin typeface="Times New Roman" panose="02020603050405020304" pitchFamily="18" charset="0"/>
              </a:defRPr>
            </a:lvl1pPr>
            <a:lvl2pPr marL="454025" indent="0">
              <a:buNone/>
              <a:defRPr/>
            </a:lvl2pPr>
            <a:lvl3pPr marL="893762" indent="0">
              <a:buNone/>
              <a:defRPr/>
            </a:lvl3pPr>
            <a:lvl4pPr marL="1347788" indent="0">
              <a:buNone/>
              <a:defRPr/>
            </a:lvl4pPr>
            <a:lvl5pPr marL="1795463" indent="0">
              <a:buNone/>
              <a:defRPr/>
            </a:lvl5pPr>
          </a:lstStyle>
          <a:p>
            <a:pPr lvl="0"/>
            <a:r>
              <a:rPr lang="en-CA" dirty="0"/>
              <a:t>Section Subtitle</a:t>
            </a:r>
            <a:endParaRPr lang="en-US" dirty="0"/>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10"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Click to edit Master title style</a:t>
            </a:r>
            <a:endParaRPr lang="en-US" dirty="0"/>
          </a:p>
        </p:txBody>
      </p:sp>
      <p:sp>
        <p:nvSpPr>
          <p:cNvPr id="3" name="Content Placeholder 2"/>
          <p:cNvSpPr>
            <a:spLocks noGrp="1"/>
          </p:cNvSpPr>
          <p:nvPr>
            <p:ph sz="half" idx="1"/>
          </p:nvPr>
        </p:nvSpPr>
        <p:spPr>
          <a:xfrm>
            <a:off x="1404572" y="1600200"/>
            <a:ext cx="3418778"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Content Placeholder 3"/>
          <p:cNvSpPr>
            <a:spLocks noGrp="1"/>
          </p:cNvSpPr>
          <p:nvPr>
            <p:ph sz="half" idx="2"/>
          </p:nvPr>
        </p:nvSpPr>
        <p:spPr>
          <a:xfrm>
            <a:off x="5111980" y="1600200"/>
            <a:ext cx="3574819" cy="3466735"/>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1800"/>
            </a:lvl6pPr>
            <a:lvl7pPr>
              <a:defRPr sz="1800"/>
            </a:lvl7pPr>
            <a:lvl8pPr>
              <a:defRPr sz="1800"/>
            </a:lvl8pPr>
            <a:lvl9pPr>
              <a:defRPr sz="18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1404572" y="1535113"/>
            <a:ext cx="3470090" cy="639762"/>
          </a:xfrm>
          <a:prstGeom prst="rect">
            <a:avLst/>
          </a:prstGeom>
        </p:spPr>
        <p:txBody>
          <a:bodyPr lIns="0" tIns="0" bIns="0" anchor="t" anchorCtr="0">
            <a:no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4" name="Content Placeholder 3"/>
          <p:cNvSpPr>
            <a:spLocks noGrp="1"/>
          </p:cNvSpPr>
          <p:nvPr>
            <p:ph sz="half" idx="2"/>
          </p:nvPr>
        </p:nvSpPr>
        <p:spPr>
          <a:xfrm>
            <a:off x="1404572" y="2311580"/>
            <a:ext cx="3470090"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5" name="Text Placeholder 4"/>
          <p:cNvSpPr>
            <a:spLocks noGrp="1"/>
          </p:cNvSpPr>
          <p:nvPr>
            <p:ph type="body" sz="quarter" idx="3"/>
          </p:nvPr>
        </p:nvSpPr>
        <p:spPr>
          <a:xfrm>
            <a:off x="5169707" y="1535113"/>
            <a:ext cx="3517092" cy="639762"/>
          </a:xfrm>
          <a:prstGeom prst="rect">
            <a:avLst/>
          </a:prstGeom>
        </p:spPr>
        <p:txBody>
          <a:bodyPr lIns="0" tIns="0" bIns="0" anchor="t" anchorCtr="0">
            <a:normAutofit/>
          </a:bodyPr>
          <a:lstStyle>
            <a:lvl1pPr marL="0" indent="0">
              <a:buNone/>
              <a:defRPr sz="2200" b="1">
                <a:solidFill>
                  <a:srgbClr val="0A3E28"/>
                </a:solidFill>
                <a:latin typeface="Times New Roman" panose="0202060305040502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dirty="0"/>
              <a:t>Click to edit Master text styles</a:t>
            </a:r>
          </a:p>
        </p:txBody>
      </p:sp>
      <p:sp>
        <p:nvSpPr>
          <p:cNvPr id="6" name="Content Placeholder 5"/>
          <p:cNvSpPr>
            <a:spLocks noGrp="1"/>
          </p:cNvSpPr>
          <p:nvPr>
            <p:ph sz="quarter" idx="4"/>
          </p:nvPr>
        </p:nvSpPr>
        <p:spPr>
          <a:xfrm>
            <a:off x="5169707" y="2311580"/>
            <a:ext cx="3517093" cy="2734099"/>
          </a:xfrm>
          <a:prstGeom prst="rect">
            <a:avLst/>
          </a:prstGeom>
        </p:spPr>
        <p:txBody>
          <a:bodyPr lIns="0" tIns="0" bIns="0" anchor="t" anchorCtr="0">
            <a:normAutofit/>
          </a:bodyPr>
          <a:lstStyle>
            <a:lvl1pPr>
              <a:defRPr sz="2000">
                <a:latin typeface="Times New Roman" panose="02020603050405020304" pitchFamily="18" charset="0"/>
              </a:defRPr>
            </a:lvl1pPr>
            <a:lvl2pPr>
              <a:defRPr sz="2000">
                <a:latin typeface="Times New Roman" panose="02020603050405020304" pitchFamily="18" charset="0"/>
              </a:defRPr>
            </a:lvl2pPr>
            <a:lvl3pPr>
              <a:defRPr sz="2000">
                <a:latin typeface="Times New Roman" panose="02020603050405020304" pitchFamily="18" charset="0"/>
              </a:defRPr>
            </a:lvl3pPr>
            <a:lvl4pPr>
              <a:defRPr sz="2000">
                <a:latin typeface="Times New Roman" panose="02020603050405020304" pitchFamily="18" charset="0"/>
              </a:defRPr>
            </a:lvl4pPr>
            <a:lvl5pPr>
              <a:defRPr sz="2000">
                <a:latin typeface="Times New Roman" panose="02020603050405020304" pitchFamily="18" charset="0"/>
              </a:defRPr>
            </a:lvl5pPr>
            <a:lvl6pPr>
              <a:defRPr sz="1600"/>
            </a:lvl6pPr>
            <a:lvl7pPr>
              <a:defRPr sz="1600"/>
            </a:lvl7pPr>
            <a:lvl8pPr>
              <a:defRPr sz="1600"/>
            </a:lvl8pPr>
            <a:lvl9pPr>
              <a:defRPr sz="16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0"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9"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6"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5"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4"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838048"/>
            <a:ext cx="2392433" cy="597052"/>
          </a:xfrm>
        </p:spPr>
        <p:txBody>
          <a:bodyPr anchor="b"/>
          <a:lstStyle>
            <a:lvl1pPr algn="l">
              <a:defRPr sz="2000" b="1">
                <a:solidFill>
                  <a:srgbClr val="0A3E28"/>
                </a:solidFill>
              </a:defRPr>
            </a:lvl1pPr>
          </a:lstStyle>
          <a:p>
            <a:r>
              <a:rPr lang="en-CA" dirty="0"/>
              <a:t>Click to edit Master title style</a:t>
            </a:r>
            <a:endParaRPr lang="en-US" dirty="0"/>
          </a:p>
        </p:txBody>
      </p:sp>
      <p:sp>
        <p:nvSpPr>
          <p:cNvPr id="3" name="Content Placeholder 2"/>
          <p:cNvSpPr>
            <a:spLocks noGrp="1"/>
          </p:cNvSpPr>
          <p:nvPr>
            <p:ph idx="1"/>
          </p:nvPr>
        </p:nvSpPr>
        <p:spPr>
          <a:xfrm>
            <a:off x="4092150" y="838048"/>
            <a:ext cx="4444923" cy="4363577"/>
          </a:xfrm>
          <a:prstGeom prst="rect">
            <a:avLst/>
          </a:prstGeom>
        </p:spPr>
        <p:txBody>
          <a:bodyPr lIns="0" tIns="0" bIns="0">
            <a:normAutofit/>
          </a:bodyPr>
          <a:lstStyle>
            <a:lvl1pPr>
              <a:defRPr sz="2200">
                <a:latin typeface="Times New Roman" panose="02020603050405020304" pitchFamily="18" charset="0"/>
              </a:defRPr>
            </a:lvl1pPr>
            <a:lvl2pPr>
              <a:defRPr sz="2200">
                <a:latin typeface="Times New Roman" panose="02020603050405020304" pitchFamily="18" charset="0"/>
              </a:defRPr>
            </a:lvl2pPr>
            <a:lvl3pPr>
              <a:defRPr sz="2200">
                <a:latin typeface="Times New Roman" panose="02020603050405020304" pitchFamily="18" charset="0"/>
              </a:defRPr>
            </a:lvl3pPr>
            <a:lvl4pPr>
              <a:defRPr sz="2200">
                <a:latin typeface="Times New Roman" panose="02020603050405020304" pitchFamily="18" charset="0"/>
              </a:defRPr>
            </a:lvl4pPr>
            <a:lvl5pPr>
              <a:defRPr sz="2200">
                <a:latin typeface="Times New Roman" panose="02020603050405020304" pitchFamily="18" charset="0"/>
              </a:defRPr>
            </a:lvl5pPr>
            <a:lvl6pPr>
              <a:defRPr sz="2000"/>
            </a:lvl6pPr>
            <a:lvl7pPr>
              <a:defRPr sz="2000"/>
            </a:lvl7pPr>
            <a:lvl8pPr>
              <a:defRPr sz="2000"/>
            </a:lvl8pPr>
            <a:lvl9pPr>
              <a:defRPr sz="2000"/>
            </a:lvl9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4" name="Text Placeholder 3"/>
          <p:cNvSpPr>
            <a:spLocks noGrp="1"/>
          </p:cNvSpPr>
          <p:nvPr>
            <p:ph type="body" sz="half" idx="2"/>
          </p:nvPr>
        </p:nvSpPr>
        <p:spPr>
          <a:xfrm>
            <a:off x="1404573" y="1539322"/>
            <a:ext cx="2398946" cy="3662303"/>
          </a:xfrm>
          <a:prstGeom prst="rect">
            <a:avLst/>
          </a:prstGeom>
        </p:spPr>
        <p:txBody>
          <a:bodyPr lIns="0" t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8"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11086" y="4640254"/>
            <a:ext cx="7132401" cy="279162"/>
          </a:xfrm>
        </p:spPr>
        <p:txBody>
          <a:bodyPr anchor="b">
            <a:normAutofit/>
          </a:bodyPr>
          <a:lstStyle>
            <a:lvl1pPr algn="l">
              <a:defRPr sz="1800" b="1"/>
            </a:lvl1pPr>
          </a:lstStyle>
          <a:p>
            <a:r>
              <a:rPr lang="en-CA" dirty="0"/>
              <a:t>Click to edit Master title style</a:t>
            </a:r>
            <a:endParaRPr lang="en-US" dirty="0"/>
          </a:p>
        </p:txBody>
      </p:sp>
      <p:sp>
        <p:nvSpPr>
          <p:cNvPr id="3" name="Picture Placeholder 2"/>
          <p:cNvSpPr>
            <a:spLocks noGrp="1"/>
          </p:cNvSpPr>
          <p:nvPr>
            <p:ph type="pic" idx="1"/>
          </p:nvPr>
        </p:nvSpPr>
        <p:spPr>
          <a:xfrm>
            <a:off x="1404573" y="838048"/>
            <a:ext cx="7138914" cy="3645228"/>
          </a:xfrm>
          <a:prstGeom prst="rect">
            <a:avLst/>
          </a:prstGeom>
        </p:spPr>
        <p:txBody>
          <a:bodyPr lIns="0" rIns="0" bIns="0"/>
          <a:lstStyle>
            <a:lvl1pPr marL="0" indent="0">
              <a:buNone/>
              <a:defRPr sz="3200">
                <a:latin typeface="Times New Roman" panose="02020603050405020304"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dirty="0"/>
              <a:t>Drag picture to placeholder or click icon to add</a:t>
            </a:r>
            <a:endParaRPr lang="en-US" dirty="0"/>
          </a:p>
        </p:txBody>
      </p:sp>
      <p:sp>
        <p:nvSpPr>
          <p:cNvPr id="4" name="Text Placeholder 3"/>
          <p:cNvSpPr>
            <a:spLocks noGrp="1"/>
          </p:cNvSpPr>
          <p:nvPr>
            <p:ph type="body" sz="half" idx="2"/>
          </p:nvPr>
        </p:nvSpPr>
        <p:spPr>
          <a:xfrm>
            <a:off x="1411086" y="4988922"/>
            <a:ext cx="7132401" cy="257600"/>
          </a:xfrm>
          <a:prstGeom prst="rect">
            <a:avLst/>
          </a:prstGeom>
        </p:spPr>
        <p:txBody>
          <a:bodyPr lIns="0" rIns="0" bIns="0"/>
          <a:lstStyle>
            <a:lvl1pPr marL="0" indent="0">
              <a:buNone/>
              <a:defRPr sz="1400">
                <a:latin typeface="Times New Roman" panose="0202060305040502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dirty="0"/>
              <a:t>Click to edit Master text styles</a:t>
            </a:r>
          </a:p>
        </p:txBody>
      </p:sp>
      <p:sp>
        <p:nvSpPr>
          <p:cNvPr id="9" name="Slide Number Placeholder 6"/>
          <p:cNvSpPr txBox="1">
            <a:spLocks/>
          </p:cNvSpPr>
          <p:nvPr userDrawn="1"/>
        </p:nvSpPr>
        <p:spPr>
          <a:xfrm>
            <a:off x="6310923" y="5705066"/>
            <a:ext cx="566615" cy="365125"/>
          </a:xfrm>
          <a:prstGeom prst="rect">
            <a:avLst/>
          </a:prstGeom>
        </p:spPr>
        <p:txBody>
          <a:bodyPr vert="horz" lIns="0" tIns="45720" rIns="0" bIns="0" rtlCol="0" anchor="ctr"/>
          <a:lstStyle>
            <a:defPPr>
              <a:defRPr lang="en-US"/>
            </a:defPPr>
            <a:lvl1pPr marL="0" algn="r" defTabSz="457200" rtl="0" eaLnBrk="1" latinLnBrk="0" hangingPunct="1">
              <a:defRPr sz="1600" b="1"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3708381-048D-D742-9678-285B0AD95280}" type="slidenum">
              <a:rPr lang="en-US" smtClean="0">
                <a:latin typeface="Times New Roman" panose="02020603050405020304" pitchFamily="18" charset="0"/>
                <a:cs typeface="Times New Roman" panose="02020603050405020304" pitchFamily="18" charset="0"/>
              </a:rPr>
              <a:pPr/>
              <a:t>‹#›</a:t>
            </a:fld>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idx="12"/>
          </p:nvPr>
        </p:nvSpPr>
        <p:spPr>
          <a:xfrm>
            <a:off x="1404572" y="6351310"/>
            <a:ext cx="5472966" cy="177600"/>
          </a:xfrm>
          <a:prstGeom prst="rect">
            <a:avLst/>
          </a:prstGeom>
        </p:spPr>
        <p:txBody>
          <a:bodyPr vert="horz" lIns="0" tIns="0" rIns="0" bIns="0"/>
          <a:lstStyle>
            <a:lvl1pPr marL="0" indent="0">
              <a:spcBef>
                <a:spcPts val="0"/>
              </a:spcBef>
              <a:buFontTx/>
              <a:buNone/>
              <a:defRPr sz="1000">
                <a:solidFill>
                  <a:srgbClr val="0A3E28"/>
                </a:solidFill>
                <a:latin typeface="Times New Roman" panose="02020603050405020304" pitchFamily="18" charset="0"/>
              </a:defRPr>
            </a:lvl1pPr>
            <a:lvl2pPr marL="454025" indent="0">
              <a:spcBef>
                <a:spcPts val="0"/>
              </a:spcBef>
              <a:buFontTx/>
              <a:buNone/>
              <a:defRPr sz="1200">
                <a:solidFill>
                  <a:srgbClr val="0A3E28"/>
                </a:solidFill>
              </a:defRPr>
            </a:lvl2pPr>
            <a:lvl3pPr marL="893762" indent="0">
              <a:spcBef>
                <a:spcPts val="0"/>
              </a:spcBef>
              <a:buFontTx/>
              <a:buNone/>
              <a:defRPr sz="1200">
                <a:solidFill>
                  <a:srgbClr val="0A3E28"/>
                </a:solidFill>
              </a:defRPr>
            </a:lvl3pPr>
            <a:lvl4pPr marL="1347788" indent="0">
              <a:spcBef>
                <a:spcPts val="0"/>
              </a:spcBef>
              <a:buFontTx/>
              <a:buNone/>
              <a:defRPr sz="1200">
                <a:solidFill>
                  <a:srgbClr val="0A3E28"/>
                </a:solidFill>
              </a:defRPr>
            </a:lvl4pPr>
            <a:lvl5pPr marL="1795463" indent="0">
              <a:spcBef>
                <a:spcPts val="0"/>
              </a:spcBef>
              <a:buFontTx/>
              <a:buNone/>
              <a:defRPr sz="1200">
                <a:solidFill>
                  <a:srgbClr val="0A3E28"/>
                </a:solidFill>
              </a:defRPr>
            </a:lvl5pPr>
          </a:lstStyle>
          <a:p>
            <a:pPr lvl="0"/>
            <a:r>
              <a:rPr lang="en-CA"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5"/>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1086" y="838048"/>
            <a:ext cx="7132401" cy="489013"/>
          </a:xfrm>
          <a:prstGeom prst="rect">
            <a:avLst/>
          </a:prstGeom>
        </p:spPr>
        <p:txBody>
          <a:bodyPr vert="horz" lIns="0" tIns="0" rIns="0" bIns="0" rtlCol="0" anchor="t">
            <a:normAutofit/>
          </a:bodyPr>
          <a:lstStyle/>
          <a:p>
            <a:r>
              <a:rPr lang="en-CA" dirty="0"/>
              <a:t>Click to edit Master title style</a:t>
            </a:r>
            <a:endParaRPr lang="en-US" dirty="0"/>
          </a:p>
        </p:txBody>
      </p:sp>
      <p:sp>
        <p:nvSpPr>
          <p:cNvPr id="7" name="Slide Number Placeholder 6"/>
          <p:cNvSpPr>
            <a:spLocks noGrp="1"/>
          </p:cNvSpPr>
          <p:nvPr>
            <p:ph type="sldNum" sz="quarter" idx="4"/>
          </p:nvPr>
        </p:nvSpPr>
        <p:spPr>
          <a:xfrm>
            <a:off x="6310923" y="5705066"/>
            <a:ext cx="566615" cy="365125"/>
          </a:xfrm>
          <a:prstGeom prst="rect">
            <a:avLst/>
          </a:prstGeom>
        </p:spPr>
        <p:txBody>
          <a:bodyPr vert="horz" lIns="0" tIns="45720" rIns="0" bIns="0" rtlCol="0" anchor="ctr"/>
          <a:lstStyle>
            <a:lvl1pPr algn="r">
              <a:defRPr sz="1600" b="1">
                <a:solidFill>
                  <a:schemeClr val="tx1">
                    <a:tint val="75000"/>
                  </a:schemeClr>
                </a:solidFill>
                <a:latin typeface="Times New Roman" panose="02020603050405020304" pitchFamily="18" charset="0"/>
                <a:cs typeface="Times New Roman" panose="02020603050405020304" pitchFamily="18" charset="0"/>
              </a:defRPr>
            </a:lvl1pPr>
          </a:lstStyle>
          <a:p>
            <a:fld id="{53708381-048D-D742-9678-285B0AD95280}" type="slidenum">
              <a:rPr lang="en-US" smtClean="0"/>
              <a:pPr/>
              <a:t>‹#›</a:t>
            </a:fld>
            <a:endParaRPr lang="en-US" dirty="0"/>
          </a:p>
        </p:txBody>
      </p:sp>
      <p:sp>
        <p:nvSpPr>
          <p:cNvPr id="8" name="TextBox 7"/>
          <p:cNvSpPr txBox="1"/>
          <p:nvPr userDrawn="1"/>
        </p:nvSpPr>
        <p:spPr>
          <a:xfrm>
            <a:off x="1411086" y="1566931"/>
            <a:ext cx="7132401" cy="438582"/>
          </a:xfrm>
          <a:prstGeom prst="rect">
            <a:avLst/>
          </a:prstGeom>
          <a:noFill/>
        </p:spPr>
        <p:txBody>
          <a:bodyPr wrap="square" lIns="0" bIns="0" rtlCol="0">
            <a:spAutoFit/>
          </a:bodyPr>
          <a:lstStyle/>
          <a:p>
            <a:pPr>
              <a:lnSpc>
                <a:spcPct val="150000"/>
              </a:lnSpc>
            </a:pP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8" r:id="rId12"/>
    <p:sldLayoutId id="2147483709" r:id="rId13"/>
  </p:sldLayoutIdLst>
  <p:hf hdr="0" ftr="0" dt="0"/>
  <p:txStyles>
    <p:titleStyle>
      <a:lvl1pPr algn="l" defTabSz="457200" rtl="0" eaLnBrk="1" latinLnBrk="0" hangingPunct="1">
        <a:spcBef>
          <a:spcPct val="0"/>
        </a:spcBef>
        <a:buNone/>
        <a:defRPr sz="3200" b="1" i="0" kern="1200">
          <a:solidFill>
            <a:srgbClr val="1A0704"/>
          </a:solidFill>
          <a:latin typeface="Times New Roman" panose="02020603050405020304" pitchFamily="18" charset="0"/>
          <a:ea typeface="+mj-ea"/>
          <a:cs typeface="Century Gothic"/>
        </a:defRPr>
      </a:lvl1pPr>
    </p:titleStyle>
    <p:bodyStyle>
      <a:lvl1pPr marL="266700"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1pPr>
      <a:lvl2pPr marL="720725"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2pPr>
      <a:lvl3pPr marL="1168400" indent="-274638"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3pPr>
      <a:lvl4pPr marL="1614488"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4pPr>
      <a:lvl5pPr marL="2062163" indent="-266700" algn="l" defTabSz="457200" rtl="0" eaLnBrk="1" latinLnBrk="0" hangingPunct="1">
        <a:spcBef>
          <a:spcPct val="20000"/>
        </a:spcBef>
        <a:buClr>
          <a:schemeClr val="accent2"/>
        </a:buClr>
        <a:buFont typeface="Arial"/>
        <a:buChar char="•"/>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jvdwdesigns.com/" TargetMode="External"/><Relationship Id="rId2" Type="http://schemas.openxmlformats.org/officeDocument/2006/relationships/hyperlink" Target="https://financialempowerment.pressbooks.com/" TargetMode="External"/><Relationship Id="rId1" Type="http://schemas.openxmlformats.org/officeDocument/2006/relationships/slideLayout" Target="../slideLayouts/slideLayout2.xml"/><Relationship Id="rId6" Type="http://schemas.openxmlformats.org/officeDocument/2006/relationships/hyperlink" Target="mailto:open.textbooks@uregina.ca" TargetMode="External"/><Relationship Id="rId5" Type="http://schemas.openxmlformats.org/officeDocument/2006/relationships/hyperlink" Target="http://www.uregina.ca/open-access/open-textbooks" TargetMode="External"/><Relationship Id="rId4" Type="http://schemas.openxmlformats.org/officeDocument/2006/relationships/hyperlink" Target="https://creativecommons.org/licenses/by-nc-sa/4.0/legalcode"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0"/>
          </p:nvPr>
        </p:nvSpPr>
        <p:spPr>
          <a:xfrm>
            <a:off x="1194441" y="3894033"/>
            <a:ext cx="4339588" cy="439109"/>
          </a:xfrm>
        </p:spPr>
        <p:txBody>
          <a:bodyPr/>
          <a:lstStyle/>
          <a:p>
            <a:r>
              <a:rPr lang="en-CA" dirty="0">
                <a:latin typeface="+mj-lt"/>
              </a:rPr>
              <a:t>Bettina Schneider, PhD</a:t>
            </a:r>
          </a:p>
        </p:txBody>
      </p:sp>
      <p:sp>
        <p:nvSpPr>
          <p:cNvPr id="5" name="Content Placeholder 4"/>
          <p:cNvSpPr>
            <a:spLocks noGrp="1"/>
          </p:cNvSpPr>
          <p:nvPr>
            <p:ph idx="11"/>
          </p:nvPr>
        </p:nvSpPr>
        <p:spPr>
          <a:xfrm>
            <a:off x="1194440" y="4293631"/>
            <a:ext cx="4339589" cy="236595"/>
          </a:xfrm>
        </p:spPr>
        <p:txBody>
          <a:bodyPr>
            <a:normAutofit fontScale="77500" lnSpcReduction="20000"/>
          </a:bodyPr>
          <a:lstStyle/>
          <a:p>
            <a:r>
              <a:rPr lang="en-CA" dirty="0">
                <a:latin typeface="+mj-lt"/>
              </a:rPr>
              <a:t>Associate Vice-President Academic, First Nations University of Canada</a:t>
            </a:r>
          </a:p>
        </p:txBody>
      </p:sp>
      <p:sp>
        <p:nvSpPr>
          <p:cNvPr id="7" name="Text Placeholder 6"/>
          <p:cNvSpPr>
            <a:spLocks noGrp="1"/>
          </p:cNvSpPr>
          <p:nvPr>
            <p:ph type="body" sz="quarter" idx="12"/>
          </p:nvPr>
        </p:nvSpPr>
        <p:spPr>
          <a:xfrm>
            <a:off x="1194441" y="4643044"/>
            <a:ext cx="4269734" cy="285058"/>
          </a:xfrm>
        </p:spPr>
        <p:txBody>
          <a:bodyPr/>
          <a:lstStyle/>
          <a:p>
            <a:r>
              <a:rPr lang="en-US" dirty="0">
                <a:latin typeface="+mj-lt"/>
              </a:rPr>
              <a:t>Creative commons attribution non-commercial </a:t>
            </a:r>
            <a:r>
              <a:rPr lang="en-US" dirty="0" err="1">
                <a:latin typeface="+mj-lt"/>
              </a:rPr>
              <a:t>sharealike</a:t>
            </a:r>
            <a:r>
              <a:rPr lang="en-US" dirty="0">
                <a:latin typeface="+mj-lt"/>
              </a:rPr>
              <a:t> 4.0 international license</a:t>
            </a:r>
          </a:p>
        </p:txBody>
      </p:sp>
      <p:sp>
        <p:nvSpPr>
          <p:cNvPr id="9" name="Text Placeholder 2"/>
          <p:cNvSpPr txBox="1">
            <a:spLocks/>
          </p:cNvSpPr>
          <p:nvPr/>
        </p:nvSpPr>
        <p:spPr>
          <a:xfrm>
            <a:off x="609600" y="5823418"/>
            <a:ext cx="4855420" cy="250140"/>
          </a:xfrm>
          <a:prstGeom prst="rect">
            <a:avLst/>
          </a:prstGeom>
        </p:spPr>
        <p:txBody>
          <a:bodyPr vert="horz" lIns="0" tIns="0" rIns="0" bIns="0" rtlCol="0">
            <a:noAutofit/>
          </a:bodyPr>
          <a:lstStyle>
            <a:lvl1pPr marL="0" indent="0" algn="l" defTabSz="457200" rtl="0" eaLnBrk="1" latinLnBrk="0" hangingPunct="1">
              <a:spcBef>
                <a:spcPct val="20000"/>
              </a:spcBef>
              <a:buClr>
                <a:schemeClr val="accent2"/>
              </a:buClr>
              <a:buFont typeface="Arial"/>
              <a:buNone/>
              <a:defRPr sz="2200" b="1" i="0" kern="1200" cap="all">
                <a:solidFill>
                  <a:srgbClr val="0A3E28"/>
                </a:solidFill>
                <a:latin typeface="Arial"/>
                <a:ea typeface="+mn-ea"/>
                <a:cs typeface="Century Gothic"/>
              </a:defRPr>
            </a:lvl1pPr>
            <a:lvl2pPr marL="454025"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2pPr>
            <a:lvl3pPr marL="893762"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3pPr>
            <a:lvl4pPr marL="1347788"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4pPr>
            <a:lvl5pPr marL="1795463" indent="0" algn="l" defTabSz="457200" rtl="0" eaLnBrk="1" latinLnBrk="0" hangingPunct="1">
              <a:spcBef>
                <a:spcPct val="20000"/>
              </a:spcBef>
              <a:buClr>
                <a:schemeClr val="accent2"/>
              </a:buClr>
              <a:buFont typeface="Arial"/>
              <a:buNone/>
              <a:defRPr sz="2200" b="0" i="0" kern="1200">
                <a:solidFill>
                  <a:srgbClr val="1A0704"/>
                </a:solidFill>
                <a:latin typeface="Arial"/>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a:latin typeface="+mj-lt"/>
              </a:rPr>
              <a:t>September 2019</a:t>
            </a:r>
            <a:endParaRPr lang="en-US" dirty="0">
              <a:latin typeface="+mj-lt"/>
            </a:endParaRPr>
          </a:p>
        </p:txBody>
      </p:sp>
      <p:pic>
        <p:nvPicPr>
          <p:cNvPr id="8" name="Picture 7" descr="FNUofCanada_Logo.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09600" y="3969773"/>
            <a:ext cx="515566" cy="1156409"/>
          </a:xfrm>
          <a:prstGeom prst="rect">
            <a:avLst/>
          </a:prstGeom>
        </p:spPr>
      </p:pic>
      <p:sp>
        <p:nvSpPr>
          <p:cNvPr id="10" name="Title 1"/>
          <p:cNvSpPr txBox="1">
            <a:spLocks/>
          </p:cNvSpPr>
          <p:nvPr/>
        </p:nvSpPr>
        <p:spPr>
          <a:xfrm>
            <a:off x="762000" y="772553"/>
            <a:ext cx="4392815" cy="2371986"/>
          </a:xfrm>
          <a:prstGeom prst="rect">
            <a:avLst/>
          </a:prstGeom>
        </p:spPr>
        <p:txBody>
          <a:bodyPr vert="horz" lIns="0" tIns="0" rIns="0" bIns="0" rtlCol="0" anchor="t">
            <a:noAutofit/>
          </a:bodyPr>
          <a:lstStyle/>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4000" b="1" i="0" u="none" strike="noStrike" kern="1200" cap="none" spc="0" normalizeH="0" baseline="0" noProof="0" dirty="0">
                <a:ln>
                  <a:noFill/>
                </a:ln>
                <a:solidFill>
                  <a:srgbClr val="1A0704"/>
                </a:solidFill>
                <a:effectLst/>
                <a:uLnTx/>
                <a:uFillTx/>
                <a:latin typeface="Arial"/>
                <a:ea typeface="+mj-ea"/>
                <a:cs typeface="Century Gothic"/>
              </a:rPr>
              <a:t>Career Planning</a:t>
            </a:r>
          </a:p>
          <a:p>
            <a:pPr marL="0" marR="0" lvl="0" indent="0" algn="l" defTabSz="457200" rtl="0" eaLnBrk="1" fontAlgn="auto" latinLnBrk="0" hangingPunct="1">
              <a:lnSpc>
                <a:spcPct val="86000"/>
              </a:lnSpc>
              <a:spcBef>
                <a:spcPct val="0"/>
              </a:spcBef>
              <a:spcAft>
                <a:spcPts val="0"/>
              </a:spcAft>
              <a:buClrTx/>
              <a:buSzTx/>
              <a:buFontTx/>
              <a:buNone/>
              <a:tabLst/>
              <a:defRPr/>
            </a:pPr>
            <a:endParaRPr lang="en-US" sz="2400" b="1" dirty="0">
              <a:solidFill>
                <a:srgbClr val="1A0704"/>
              </a:solidFill>
              <a:latin typeface="Arial"/>
              <a:ea typeface="+mj-ea"/>
              <a:cs typeface="Century Gothic"/>
            </a:endParaRPr>
          </a:p>
          <a:p>
            <a:pPr marL="0" marR="0" lvl="0" indent="0" algn="l" defTabSz="457200" rtl="0" eaLnBrk="1" fontAlgn="auto" latinLnBrk="0" hangingPunct="1">
              <a:lnSpc>
                <a:spcPct val="86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1A0704"/>
                </a:solidFill>
                <a:effectLst/>
                <a:uLnTx/>
                <a:uFillTx/>
                <a:latin typeface="Arial"/>
                <a:ea typeface="+mj-ea"/>
                <a:cs typeface="Century Gothic"/>
              </a:rPr>
              <a:t>Chapter </a:t>
            </a:r>
            <a:r>
              <a:rPr lang="en-US" sz="2400" b="1" dirty="0">
                <a:solidFill>
                  <a:srgbClr val="1A0704"/>
                </a:solidFill>
                <a:latin typeface="Arial"/>
                <a:ea typeface="+mj-ea"/>
                <a:cs typeface="Century Gothic"/>
              </a:rPr>
              <a:t>15</a:t>
            </a:r>
            <a:r>
              <a:rPr kumimoji="0" 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t/>
            </a:r>
            <a:br>
              <a:rPr kumimoji="0" lang="en-US" altLang="en-US" sz="4000" b="1" i="0" u="none" strike="noStrike" kern="1200" cap="none" spc="0" normalizeH="0" baseline="0" noProof="0" dirty="0">
                <a:ln>
                  <a:noFill/>
                </a:ln>
                <a:solidFill>
                  <a:srgbClr val="1A0704"/>
                </a:solidFill>
                <a:effectLst/>
                <a:uLnTx/>
                <a:uFillTx/>
                <a:latin typeface="Arial"/>
                <a:ea typeface="+mj-ea"/>
                <a:cs typeface="Century Gothic"/>
              </a:rPr>
            </a:br>
            <a:endParaRPr kumimoji="0" lang="en-US" sz="4000" b="1" i="0" u="none" strike="noStrike" kern="1200" cap="none" spc="0" normalizeH="0" baseline="0" noProof="0" dirty="0">
              <a:ln>
                <a:noFill/>
              </a:ln>
              <a:solidFill>
                <a:srgbClr val="1A0704"/>
              </a:solidFill>
              <a:effectLst/>
              <a:uLnTx/>
              <a:uFillTx/>
              <a:latin typeface="Arial"/>
              <a:ea typeface="+mj-ea"/>
              <a:cs typeface="Century Gothic"/>
            </a:endParaRPr>
          </a:p>
        </p:txBody>
      </p:sp>
    </p:spTree>
    <p:extLst>
      <p:ext uri="{BB962C8B-B14F-4D97-AF65-F5344CB8AC3E}">
        <p14:creationId xmlns:p14="http://schemas.microsoft.com/office/powerpoint/2010/main" xmlns="" val="3540703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Micro factors – lifestyle choices </a:t>
            </a:r>
            <a:endParaRPr lang="en-CA">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9900" y="1426957"/>
            <a:ext cx="7034035" cy="3687142"/>
          </a:xfrm>
        </p:spPr>
        <p:txBody>
          <a:bodyPr>
            <a:noAutofit/>
          </a:bodyPr>
          <a:lstStyle/>
          <a:p>
            <a:r>
              <a:rPr lang="en-CA" altLang="en-US" b="1" dirty="0">
                <a:latin typeface="+mj-lt"/>
              </a:rPr>
              <a:t>Lifestyle choices</a:t>
            </a:r>
            <a:r>
              <a:rPr lang="en-CA" altLang="en-US" dirty="0">
                <a:latin typeface="+mj-lt"/>
              </a:rPr>
              <a:t> affect the amount of income you will need to achieve and maintain your lifestyle and the amount of time you will spend earning income. </a:t>
            </a:r>
          </a:p>
          <a:p>
            <a:r>
              <a:rPr lang="en-CA" altLang="en-US" dirty="0">
                <a:latin typeface="+mj-lt"/>
              </a:rPr>
              <a:t>Lifestyle choices thus affect your career path and job choices in key ways. Typically, when you are beginning a career and have few, if any, dependents, you are more willing to sacrifice time and even pay for a job that will enhance your skills and progress along your career path. </a:t>
            </a:r>
          </a:p>
          <a:p>
            <a:r>
              <a:rPr lang="en-CA" altLang="en-US" dirty="0">
                <a:latin typeface="+mj-lt"/>
              </a:rPr>
              <a:t>As you get older and progress in your career, this all may change. Let’s look Table 15.1.1!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xmlns="" id="{48176D05-AFDF-400A-8677-6D97AAC25DCB}"/>
              </a:ext>
            </a:extLst>
          </p:cNvPr>
          <p:cNvSpPr>
            <a:spLocks noGrp="1" noChangeArrowheads="1"/>
          </p:cNvSpPr>
          <p:nvPr>
            <p:ph type="title"/>
          </p:nvPr>
        </p:nvSpPr>
        <p:spPr/>
        <p:txBody>
          <a:bodyPr/>
          <a:lstStyle/>
          <a:p>
            <a:r>
              <a:rPr lang="en-US" altLang="en-US" dirty="0">
                <a:latin typeface="+mj-lt"/>
              </a:rPr>
              <a:t>15.2 Finding a Job</a:t>
            </a:r>
          </a:p>
        </p:txBody>
      </p:sp>
      <p:sp>
        <p:nvSpPr>
          <p:cNvPr id="5" name="Text Placeholder 4"/>
          <p:cNvSpPr>
            <a:spLocks noGrp="1"/>
          </p:cNvSpPr>
          <p:nvPr>
            <p:ph type="body" idx="1"/>
          </p:nvPr>
        </p:nvSpPr>
        <p:spPr>
          <a:xfrm>
            <a:off x="1404571" y="1378357"/>
            <a:ext cx="5813429" cy="639762"/>
          </a:xfrm>
        </p:spPr>
        <p:txBody>
          <a:bodyPr/>
          <a:lstStyle/>
          <a:p>
            <a:r>
              <a:rPr lang="en-CA" dirty="0">
                <a:latin typeface="+mj-lt"/>
              </a:rPr>
              <a:t>Overview</a:t>
            </a:r>
            <a:endParaRPr lang="en-CA" dirty="0">
              <a:solidFill>
                <a:srgbClr val="FF0000"/>
              </a:solidFill>
              <a:latin typeface="+mj-lt"/>
            </a:endParaRPr>
          </a:p>
        </p:txBody>
      </p:sp>
      <p:sp>
        <p:nvSpPr>
          <p:cNvPr id="4099" name="Content Placeholder 2">
            <a:extLst>
              <a:ext uri="{FF2B5EF4-FFF2-40B4-BE49-F238E27FC236}">
                <a16:creationId xmlns:a16="http://schemas.microsoft.com/office/drawing/2014/main" xmlns="" id="{200EB798-C38E-4CE1-A05B-76C20AA7EC8F}"/>
              </a:ext>
            </a:extLst>
          </p:cNvPr>
          <p:cNvSpPr>
            <a:spLocks noGrp="1" noChangeArrowheads="1"/>
          </p:cNvSpPr>
          <p:nvPr>
            <p:ph sz="half" idx="2"/>
          </p:nvPr>
        </p:nvSpPr>
        <p:spPr>
          <a:xfrm>
            <a:off x="1404571" y="1828798"/>
            <a:ext cx="7360606" cy="3060125"/>
          </a:xfrm>
        </p:spPr>
        <p:txBody>
          <a:bodyPr>
            <a:noAutofit/>
          </a:bodyPr>
          <a:lstStyle/>
          <a:p>
            <a:r>
              <a:rPr lang="en-CA" altLang="en-US" dirty="0">
                <a:latin typeface="+mj-lt"/>
              </a:rPr>
              <a:t>Knowing the job classification and industry name will focus your job search process and make it more efficient. </a:t>
            </a:r>
          </a:p>
          <a:p>
            <a:r>
              <a:rPr lang="en-CA" altLang="en-US" dirty="0">
                <a:latin typeface="+mj-lt"/>
              </a:rPr>
              <a:t>Once you understand your job market, look at the macro and micro factors that affect it along with your personal choices. </a:t>
            </a:r>
          </a:p>
          <a:p>
            <a:r>
              <a:rPr lang="en-CA" altLang="en-US" dirty="0">
                <a:latin typeface="+mj-lt"/>
              </a:rPr>
              <a:t>For example, knowing that you are interested in working in business, transportation, or the leisure and hospitality industry, you are ready to research these fields more and plan your job search accordingly.</a:t>
            </a:r>
          </a:p>
          <a:p>
            <a:r>
              <a:rPr lang="en-CA" altLang="en-US" dirty="0">
                <a:latin typeface="+mj-lt"/>
              </a:rPr>
              <a:t>You are looking for a buyer of your labour, so you need to find the markets where buyers shop. One of the first things to do is find out where jobs in your field are advertised. </a:t>
            </a: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Resources for finding a job</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449125"/>
            <a:ext cx="7034035" cy="3687142"/>
          </a:xfrm>
        </p:spPr>
        <p:txBody>
          <a:bodyPr>
            <a:noAutofit/>
          </a:bodyPr>
          <a:lstStyle/>
          <a:p>
            <a:pPr>
              <a:buNone/>
            </a:pPr>
            <a:r>
              <a:rPr lang="en-CA" altLang="en-US" dirty="0">
                <a:latin typeface="+mj-lt"/>
              </a:rPr>
              <a:t>Jobs may be advertised in:</a:t>
            </a:r>
          </a:p>
          <a:p>
            <a:pPr lvl="1"/>
            <a:r>
              <a:rPr lang="en-CA" altLang="en-US" dirty="0">
                <a:latin typeface="+mj-lt"/>
              </a:rPr>
              <a:t>networking websites such as LinkedIn,</a:t>
            </a:r>
          </a:p>
          <a:p>
            <a:pPr lvl="1"/>
            <a:r>
              <a:rPr lang="en-CA" altLang="en-US" dirty="0">
                <a:latin typeface="+mj-lt"/>
              </a:rPr>
              <a:t>trade magazines,</a:t>
            </a:r>
          </a:p>
          <a:p>
            <a:pPr lvl="1"/>
            <a:r>
              <a:rPr lang="en-CA" altLang="en-US" dirty="0">
                <a:latin typeface="+mj-lt"/>
              </a:rPr>
              <a:t>professional organizations or their journals,</a:t>
            </a:r>
          </a:p>
          <a:p>
            <a:pPr lvl="1"/>
            <a:r>
              <a:rPr lang="en-CA" altLang="en-US" dirty="0">
                <a:latin typeface="+mj-lt"/>
              </a:rPr>
              <a:t>career fairs,</a:t>
            </a:r>
          </a:p>
          <a:p>
            <a:pPr lvl="1"/>
            <a:r>
              <a:rPr lang="en-CA" altLang="en-US" dirty="0">
                <a:latin typeface="+mj-lt"/>
              </a:rPr>
              <a:t>employment agencies,</a:t>
            </a:r>
          </a:p>
          <a:p>
            <a:pPr lvl="1"/>
            <a:r>
              <a:rPr lang="en-CA" altLang="en-US" dirty="0">
                <a:latin typeface="+mj-lt"/>
              </a:rPr>
              <a:t>employment websites,</a:t>
            </a:r>
          </a:p>
          <a:p>
            <a:pPr lvl="1"/>
            <a:r>
              <a:rPr lang="en-CA" altLang="en-US" dirty="0">
                <a:latin typeface="+mj-lt"/>
              </a:rPr>
              <a:t>government websites,</a:t>
            </a:r>
          </a:p>
          <a:p>
            <a:pPr lvl="1"/>
            <a:r>
              <a:rPr lang="en-CA" altLang="en-US" dirty="0">
                <a:latin typeface="+mj-lt"/>
              </a:rPr>
              <a:t>company websites, and</a:t>
            </a:r>
          </a:p>
          <a:p>
            <a:pPr lvl="1"/>
            <a:r>
              <a:rPr lang="en-CA" altLang="en-US" dirty="0">
                <a:latin typeface="+mj-lt"/>
              </a:rPr>
              <a:t>your university’s career development office.</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cs typeface="Arial"/>
              </a:rPr>
              <a:t>Networking</a:t>
            </a:r>
            <a:endParaRPr lang="en-CA" dirty="0">
              <a:solidFill>
                <a:schemeClr val="tx1"/>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58538"/>
            <a:ext cx="7034035" cy="3687142"/>
          </a:xfrm>
        </p:spPr>
        <p:txBody>
          <a:bodyPr>
            <a:noAutofit/>
          </a:bodyPr>
          <a:lstStyle/>
          <a:p>
            <a:r>
              <a:rPr lang="en-CA" altLang="en-US" b="1" dirty="0">
                <a:latin typeface="+mj-lt"/>
              </a:rPr>
              <a:t>Networking</a:t>
            </a:r>
            <a:r>
              <a:rPr lang="en-CA" altLang="en-US" dirty="0">
                <a:latin typeface="+mj-lt"/>
              </a:rPr>
              <a:t> is one of the most effective ways of finding a job. It can take many forms, but the idea is to use academic, professional, or social connections in your job search. </a:t>
            </a:r>
          </a:p>
          <a:p>
            <a:r>
              <a:rPr lang="en-CA" altLang="en-US" dirty="0">
                <a:latin typeface="+mj-lt"/>
              </a:rPr>
              <a:t>LinkedIn is a business- and employment-oriented social networking service. </a:t>
            </a:r>
          </a:p>
          <a:p>
            <a:r>
              <a:rPr lang="en-CA" altLang="en-US" dirty="0">
                <a:latin typeface="+mj-lt"/>
              </a:rPr>
              <a:t>Another example of a networking group is the Aboriginal Government Employees’ Network (AGEN).</a:t>
            </a:r>
          </a:p>
          <a:p>
            <a:r>
              <a:rPr lang="en-CA" altLang="en-US" dirty="0">
                <a:latin typeface="+mj-lt"/>
              </a:rPr>
              <a:t>Social networks can be seen as a form of </a:t>
            </a:r>
            <a:r>
              <a:rPr lang="en-CA" altLang="en-US" b="1" dirty="0">
                <a:latin typeface="+mj-lt"/>
              </a:rPr>
              <a:t>social capital, </a:t>
            </a:r>
            <a:r>
              <a:rPr lang="en-CA" dirty="0">
                <a:latin typeface="Arial"/>
                <a:cs typeface="Times New Roman"/>
              </a:rPr>
              <a:t>the economically viable connections derived from </a:t>
            </a:r>
            <a:r>
              <a:rPr lang="en-CA" dirty="0">
                <a:latin typeface="Arial"/>
                <a:cs typeface="Arial"/>
              </a:rPr>
              <a:t>the people you network with.</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Cover letter and </a:t>
            </a:r>
            <a:r>
              <a:rPr lang="en-CA" dirty="0" err="1">
                <a:latin typeface="+mj-lt"/>
              </a:rPr>
              <a:t>resum</a:t>
            </a:r>
            <a:r>
              <a:rPr lang="en-CA" altLang="en-US" sz="2000" dirty="0" err="1">
                <a:latin typeface="+mj-lt"/>
              </a:rPr>
              <a:t>é</a:t>
            </a:r>
            <a:endParaRPr lang="en-CA" sz="2000"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58538"/>
            <a:ext cx="7034035" cy="3687142"/>
          </a:xfrm>
        </p:spPr>
        <p:txBody>
          <a:bodyPr>
            <a:noAutofit/>
          </a:bodyPr>
          <a:lstStyle/>
          <a:p>
            <a:r>
              <a:rPr lang="en-CA" altLang="en-US" dirty="0">
                <a:latin typeface="+mj-lt"/>
              </a:rPr>
              <a:t>To get a job you will have to convince someone who does not know you that you are worth hiring. You have an opportunity to prove that in your cover letter and </a:t>
            </a:r>
            <a:r>
              <a:rPr lang="en-CA" altLang="en-US" dirty="0" err="1">
                <a:latin typeface="+mj-lt"/>
              </a:rPr>
              <a:t>resumé</a:t>
            </a:r>
            <a:r>
              <a:rPr lang="en-CA" altLang="en-US" dirty="0">
                <a:latin typeface="+mj-lt"/>
              </a:rPr>
              <a:t> and again in your interview.</a:t>
            </a:r>
          </a:p>
          <a:p>
            <a:r>
              <a:rPr lang="en-CA" altLang="en-US" dirty="0">
                <a:latin typeface="+mj-lt"/>
              </a:rPr>
              <a:t>The </a:t>
            </a:r>
            <a:r>
              <a:rPr lang="en-CA" altLang="en-US" b="1" dirty="0">
                <a:latin typeface="+mj-lt"/>
              </a:rPr>
              <a:t>cover letter </a:t>
            </a:r>
            <a:r>
              <a:rPr lang="en-CA" altLang="en-US" dirty="0">
                <a:latin typeface="+mj-lt"/>
              </a:rPr>
              <a:t>is your introduction to your prospective employer. You generally have one page to briefly introduce yourself and to show how you can make a profitable contribution to the company. The objective of the cover letter is to get the reader to look at your </a:t>
            </a:r>
            <a:r>
              <a:rPr lang="en-CA" altLang="en-US" dirty="0" err="1">
                <a:latin typeface="+mj-lt"/>
              </a:rPr>
              <a:t>resumé</a:t>
            </a:r>
            <a:r>
              <a:rPr lang="en-CA" altLang="en-US" dirty="0">
                <a:latin typeface="+mj-lt"/>
              </a:rPr>
              <a:t> with a favourable impression of you created by the letter.</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Cover letter and </a:t>
            </a:r>
            <a:r>
              <a:rPr lang="en-CA" dirty="0" err="1">
                <a:latin typeface="+mj-lt"/>
              </a:rPr>
              <a:t>resum</a:t>
            </a:r>
            <a:r>
              <a:rPr lang="en-CA" altLang="en-US" sz="2000" dirty="0" err="1">
                <a:latin typeface="+mj-lt"/>
              </a:rPr>
              <a:t>é</a:t>
            </a:r>
            <a:endParaRPr lang="en-CA" sz="2000"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58538"/>
            <a:ext cx="7034035" cy="3687142"/>
          </a:xfrm>
        </p:spPr>
        <p:txBody>
          <a:bodyPr>
            <a:noAutofit/>
          </a:bodyPr>
          <a:lstStyle/>
          <a:p>
            <a:r>
              <a:rPr lang="en-CA" altLang="en-US" dirty="0">
                <a:latin typeface="+mj-lt"/>
              </a:rPr>
              <a:t>The </a:t>
            </a:r>
            <a:r>
              <a:rPr lang="en-CA" altLang="en-US" b="1" dirty="0" err="1">
                <a:latin typeface="+mj-lt"/>
              </a:rPr>
              <a:t>resumé</a:t>
            </a:r>
            <a:r>
              <a:rPr lang="en-CA" altLang="en-US" b="1" dirty="0">
                <a:latin typeface="+mj-lt"/>
              </a:rPr>
              <a:t> </a:t>
            </a:r>
            <a:r>
              <a:rPr lang="en-CA" altLang="en-US" dirty="0">
                <a:latin typeface="+mj-lt"/>
              </a:rPr>
              <a:t>is</a:t>
            </a:r>
            <a:r>
              <a:rPr lang="en-CA" altLang="en-US" b="1" dirty="0">
                <a:latin typeface="+mj-lt"/>
              </a:rPr>
              <a:t> </a:t>
            </a:r>
            <a:r>
              <a:rPr lang="en-CA" altLang="en-US" dirty="0">
                <a:latin typeface="+mj-lt"/>
              </a:rPr>
              <a:t>the summary list of your skills and knowledge. </a:t>
            </a:r>
          </a:p>
          <a:p>
            <a:r>
              <a:rPr lang="en-CA" altLang="en-US" dirty="0">
                <a:latin typeface="+mj-lt"/>
              </a:rPr>
              <a:t>A good </a:t>
            </a:r>
            <a:r>
              <a:rPr lang="en-CA" altLang="en-US" dirty="0" err="1">
                <a:latin typeface="+mj-lt"/>
              </a:rPr>
              <a:t>resumé</a:t>
            </a:r>
            <a:r>
              <a:rPr lang="en-CA" altLang="en-US" dirty="0">
                <a:latin typeface="+mj-lt"/>
              </a:rPr>
              <a:t> provides enough information to show that you are willing and able to contribute to your employer’s success—that it is worth it to hire you or at least to talk to you in an interview.</a:t>
            </a:r>
          </a:p>
          <a:p>
            <a:r>
              <a:rPr lang="en-CA" altLang="en-US" dirty="0">
                <a:latin typeface="+mj-lt"/>
              </a:rPr>
              <a:t>Contact info, education, employment experience, internships, co-op terms, volunteer experiences</a:t>
            </a:r>
          </a:p>
          <a:p>
            <a:r>
              <a:rPr lang="en-CA" altLang="en-US" dirty="0">
                <a:latin typeface="+mj-lt"/>
              </a:rPr>
              <a:t>Sample </a:t>
            </a:r>
            <a:r>
              <a:rPr lang="en-CA" altLang="en-US" dirty="0" err="1">
                <a:latin typeface="+mj-lt"/>
              </a:rPr>
              <a:t>resumés</a:t>
            </a:r>
            <a:r>
              <a:rPr lang="en-CA" altLang="en-US" dirty="0">
                <a:latin typeface="+mj-lt"/>
              </a:rPr>
              <a:t> and sample cover letters may be found online, but be wary of templates that may not fit.</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The interview</a:t>
            </a:r>
            <a:endParaRPr lang="en-CA" sz="2000"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58538"/>
            <a:ext cx="7034035" cy="3687142"/>
          </a:xfrm>
        </p:spPr>
        <p:txBody>
          <a:bodyPr>
            <a:noAutofit/>
          </a:bodyPr>
          <a:lstStyle/>
          <a:p>
            <a:r>
              <a:rPr lang="en-CA" altLang="en-US" dirty="0">
                <a:latin typeface="+mj-lt"/>
              </a:rPr>
              <a:t>You may be asked a series of predetermined questions, or your interviewer may let the conversation develop in a more open-ended manner. </a:t>
            </a:r>
          </a:p>
          <a:p>
            <a:r>
              <a:rPr lang="en-CA" altLang="en-US" dirty="0">
                <a:latin typeface="+mj-lt"/>
              </a:rPr>
              <a:t>Be prepared for interviewers who prefer to focus on general behavioural questions rather than job-specific questions. </a:t>
            </a:r>
          </a:p>
          <a:p>
            <a:r>
              <a:rPr lang="en-CA" altLang="en-US" b="1" dirty="0">
                <a:latin typeface="+mj-lt"/>
              </a:rPr>
              <a:t>Behavioural interviews</a:t>
            </a:r>
            <a:r>
              <a:rPr lang="en-CA" altLang="en-US" dirty="0">
                <a:latin typeface="+mj-lt"/>
              </a:rPr>
              <a:t> emphasize your past actions as indicators of how you might perform in the future. </a:t>
            </a:r>
          </a:p>
          <a:p>
            <a:r>
              <a:rPr lang="en-CA" altLang="en-US" dirty="0">
                <a:latin typeface="+mj-lt"/>
              </a:rPr>
              <a:t>The so-called STAR Method is a good approach. The </a:t>
            </a:r>
            <a:r>
              <a:rPr lang="en-CA" altLang="en-US" b="1" dirty="0">
                <a:latin typeface="+mj-lt"/>
              </a:rPr>
              <a:t>STAR Method</a:t>
            </a:r>
            <a:r>
              <a:rPr lang="en-CA" altLang="en-US" dirty="0">
                <a:latin typeface="+mj-lt"/>
              </a:rPr>
              <a:t> is a process of conveying specific situations, actions, and outcomes such as details regarding the </a:t>
            </a:r>
            <a:r>
              <a:rPr lang="en-CA" altLang="en-US" b="1" dirty="0">
                <a:latin typeface="+mj-lt"/>
              </a:rPr>
              <a:t>S</a:t>
            </a:r>
            <a:r>
              <a:rPr lang="en-CA" altLang="en-US" dirty="0">
                <a:latin typeface="+mj-lt"/>
              </a:rPr>
              <a:t>ituation, the </a:t>
            </a:r>
            <a:r>
              <a:rPr lang="en-CA" altLang="en-US" b="1" dirty="0">
                <a:latin typeface="+mj-lt"/>
              </a:rPr>
              <a:t>T</a:t>
            </a:r>
            <a:r>
              <a:rPr lang="en-CA" altLang="en-US" dirty="0">
                <a:latin typeface="+mj-lt"/>
              </a:rPr>
              <a:t>ask, the </a:t>
            </a:r>
            <a:r>
              <a:rPr lang="en-CA" altLang="en-US" b="1" dirty="0">
                <a:latin typeface="+mj-lt"/>
              </a:rPr>
              <a:t>A</a:t>
            </a:r>
            <a:r>
              <a:rPr lang="en-CA" altLang="en-US" dirty="0">
                <a:latin typeface="+mj-lt"/>
              </a:rPr>
              <a:t>ction and the </a:t>
            </a:r>
            <a:r>
              <a:rPr lang="en-CA" altLang="en-US" b="1" dirty="0">
                <a:latin typeface="+mj-lt"/>
              </a:rPr>
              <a:t>R</a:t>
            </a:r>
            <a:r>
              <a:rPr lang="en-CA" altLang="en-US" dirty="0">
                <a:latin typeface="+mj-lt"/>
              </a:rPr>
              <a:t>esult. </a:t>
            </a:r>
          </a:p>
          <a:p>
            <a:endParaRPr lang="en-CA"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The interview (continued)</a:t>
            </a:r>
            <a:endParaRPr lang="en-CA" sz="2000"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58538"/>
            <a:ext cx="7034035" cy="3687142"/>
          </a:xfrm>
        </p:spPr>
        <p:txBody>
          <a:bodyPr>
            <a:noAutofit/>
          </a:bodyPr>
          <a:lstStyle/>
          <a:p>
            <a:r>
              <a:rPr lang="en-CA" altLang="en-US" dirty="0">
                <a:latin typeface="+mj-lt"/>
              </a:rPr>
              <a:t>There are some questions employers should </a:t>
            </a:r>
            <a:r>
              <a:rPr lang="en-CA" altLang="en-US" i="1" dirty="0">
                <a:latin typeface="+mj-lt"/>
              </a:rPr>
              <a:t>not</a:t>
            </a:r>
            <a:r>
              <a:rPr lang="en-CA" altLang="en-US" dirty="0">
                <a:latin typeface="+mj-lt"/>
              </a:rPr>
              <a:t> ask you according to provincial/territorial human rights law. </a:t>
            </a:r>
          </a:p>
          <a:p>
            <a:r>
              <a:rPr lang="en-CA" altLang="en-US" dirty="0">
                <a:latin typeface="+mj-lt"/>
              </a:rPr>
              <a:t>It is also important for you to prepare a few questions that you can ask your interviewer. </a:t>
            </a:r>
          </a:p>
          <a:p>
            <a:r>
              <a:rPr lang="en-CA" altLang="en-US" dirty="0">
                <a:latin typeface="+mj-lt"/>
              </a:rPr>
              <a:t>You can use the interview to learn more about the company. Try to pick up clues about the company’s mission, corporate culture, and work environment. </a:t>
            </a:r>
          </a:p>
          <a:p>
            <a:r>
              <a:rPr lang="en-CA" altLang="en-US" dirty="0">
                <a:latin typeface="+mj-lt"/>
              </a:rPr>
              <a:t>Generally, it is not advised to ask about compensation unless your interviewer mentions it. Once you have the job offer, then you can discuss compensation.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Accepting an offer</a:t>
            </a:r>
            <a:endParaRPr lang="en-CA" sz="2000"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58538"/>
            <a:ext cx="7034035" cy="3687142"/>
          </a:xfrm>
        </p:spPr>
        <p:txBody>
          <a:bodyPr>
            <a:noAutofit/>
          </a:bodyPr>
          <a:lstStyle/>
          <a:p>
            <a:r>
              <a:rPr lang="en-CA" altLang="en-US" dirty="0">
                <a:latin typeface="+mj-lt"/>
              </a:rPr>
              <a:t>A job offer should include details about the work you will be performing, the compensation, and the opportunity to advance from there. </a:t>
            </a:r>
          </a:p>
          <a:p>
            <a:r>
              <a:rPr lang="en-CA" altLang="en-US" dirty="0">
                <a:latin typeface="+mj-lt"/>
              </a:rPr>
              <a:t>Your </a:t>
            </a:r>
            <a:r>
              <a:rPr lang="en-CA" altLang="en-US" b="1" dirty="0">
                <a:latin typeface="+mj-lt"/>
              </a:rPr>
              <a:t>compensation</a:t>
            </a:r>
            <a:r>
              <a:rPr lang="en-CA" altLang="en-US" dirty="0">
                <a:latin typeface="+mj-lt"/>
              </a:rPr>
              <a:t> includes not only your wages or salary, but also any benefits that the employer provides. As you read in previous chapters, benefits may include health and dental insurance, disability insurance, life insurance, and a retirement plan. Compensation also includes time off, sick days, and vacation days. </a:t>
            </a:r>
          </a:p>
          <a:p>
            <a:r>
              <a:rPr lang="en-CA" altLang="en-US" dirty="0">
                <a:latin typeface="+mj-lt"/>
              </a:rPr>
              <a:t>Gauge how reasonable a job offer is by doing your research.</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Leaving a job</a:t>
            </a:r>
            <a:endParaRPr lang="en-CA" sz="2000"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58538"/>
            <a:ext cx="7034035" cy="3687142"/>
          </a:xfrm>
        </p:spPr>
        <p:txBody>
          <a:bodyPr>
            <a:noAutofit/>
          </a:bodyPr>
          <a:lstStyle/>
          <a:p>
            <a:r>
              <a:rPr lang="en-CA" altLang="en-US" dirty="0">
                <a:latin typeface="+mj-lt"/>
              </a:rPr>
              <a:t>Many of us will change jobs or even careers numerous times throughout our lifetime. </a:t>
            </a:r>
          </a:p>
          <a:p>
            <a:r>
              <a:rPr lang="en-CA" altLang="en-US" dirty="0">
                <a:latin typeface="+mj-lt"/>
              </a:rPr>
              <a:t>Handling the transition of leaving a job can be difficult, especially if the transition is not what you would have preferred. How you handle that transition may affect your success or satisfaction with your next position.</a:t>
            </a:r>
          </a:p>
          <a:p>
            <a:r>
              <a:rPr lang="en-CA" altLang="en-US" dirty="0">
                <a:latin typeface="+mj-lt"/>
              </a:rPr>
              <a:t>You may leave your job voluntarily or involuntarily.</a:t>
            </a:r>
          </a:p>
          <a:p>
            <a:r>
              <a:rPr lang="en-CA" altLang="en-US" dirty="0">
                <a:latin typeface="+mj-lt"/>
              </a:rPr>
              <a:t>If you leave voluntarily, your decision should be based on a reasoned analysis of how it will affect your life, financially and otherwise.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Open License</a:t>
            </a:r>
          </a:p>
        </p:txBody>
      </p:sp>
      <p:sp>
        <p:nvSpPr>
          <p:cNvPr id="3" name="Content Placeholder 2"/>
          <p:cNvSpPr>
            <a:spLocks noGrp="1"/>
          </p:cNvSpPr>
          <p:nvPr>
            <p:ph idx="1"/>
          </p:nvPr>
        </p:nvSpPr>
        <p:spPr/>
        <p:txBody>
          <a:bodyPr>
            <a:normAutofit/>
          </a:bodyPr>
          <a:lstStyle/>
          <a:p>
            <a:pPr marL="0" indent="0">
              <a:lnSpc>
                <a:spcPct val="150000"/>
              </a:lnSpc>
              <a:spcBef>
                <a:spcPts val="0"/>
              </a:spcBef>
              <a:buNone/>
            </a:pPr>
            <a:r>
              <a:rPr lang="en-CA" sz="1200" dirty="0">
                <a:latin typeface="+mj-lt"/>
                <a:hlinkClick r:id="rId2"/>
              </a:rPr>
              <a:t>Financial Empowerment</a:t>
            </a:r>
            <a:r>
              <a:rPr lang="en-CA" sz="1200" dirty="0">
                <a:latin typeface="+mj-lt"/>
              </a:rPr>
              <a:t> by Bettina Schneider and Saylor Academy is licensed under a </a:t>
            </a:r>
            <a:r>
              <a:rPr lang="en-CA" sz="1200" dirty="0">
                <a:latin typeface="+mj-lt"/>
                <a:hlinkClick r:id="rId3"/>
              </a:rPr>
              <a:t>Creative Commons Attribution-</a:t>
            </a:r>
            <a:r>
              <a:rPr lang="en-CA" sz="1200" dirty="0" err="1">
                <a:latin typeface="+mj-lt"/>
                <a:hlinkClick r:id="rId3"/>
              </a:rPr>
              <a:t>NonCommercial</a:t>
            </a:r>
            <a:r>
              <a:rPr lang="en-CA" sz="1200" dirty="0">
                <a:latin typeface="+mj-lt"/>
                <a:hlinkClick r:id="rId3"/>
              </a:rPr>
              <a:t>-ShareAlike 4.0 International License</a:t>
            </a:r>
            <a:r>
              <a:rPr lang="en-CA" sz="1200" dirty="0">
                <a:latin typeface="+mj-lt"/>
              </a:rPr>
              <a:t>, except where otherwise noted. Under the terms of the </a:t>
            </a:r>
            <a:r>
              <a:rPr lang="en-CA" sz="1200" dirty="0">
                <a:latin typeface="+mj-lt"/>
                <a:hlinkClick r:id="rId4"/>
              </a:rPr>
              <a:t>CC BY-NC-SA 4.0 International License</a:t>
            </a:r>
            <a:r>
              <a:rPr lang="en-CA" sz="1200" dirty="0">
                <a:latin typeface="+mj-lt"/>
              </a:rPr>
              <a:t>, you are free to copy, redistribute for non-commercial purposes, modify or adapt this book as long as you provide attribution to Bettina Schneider and Saylor Academy, and distribute any modified work on the same licensing terms. Download </a:t>
            </a:r>
            <a:r>
              <a:rPr lang="en-CA" sz="1200" i="1" dirty="0">
                <a:latin typeface="+mj-lt"/>
              </a:rPr>
              <a:t>Financial Empowerment: Personal Finance for Indigenous and Non-Indigenous People </a:t>
            </a:r>
            <a:r>
              <a:rPr lang="en-CA" sz="1200" dirty="0">
                <a:latin typeface="+mj-lt"/>
              </a:rPr>
              <a:t>adapted by Bettina Schneider from </a:t>
            </a:r>
            <a:r>
              <a:rPr lang="en-CA" sz="1200" i="1" dirty="0">
                <a:latin typeface="+mj-lt"/>
              </a:rPr>
              <a:t>Personal Finance, v. 1.0</a:t>
            </a:r>
            <a:r>
              <a:rPr lang="en-CA" sz="1200" dirty="0">
                <a:latin typeface="+mj-lt"/>
              </a:rPr>
              <a:t> by Saylor Academy for free at </a:t>
            </a:r>
            <a:r>
              <a:rPr lang="en-CA" sz="1200" dirty="0">
                <a:latin typeface="+mj-lt"/>
                <a:hlinkClick r:id="rId5"/>
              </a:rPr>
              <a:t>www.uregina.ca/open-access/open-textbooks</a:t>
            </a:r>
            <a:r>
              <a:rPr lang="en-CA" sz="1200" dirty="0">
                <a:latin typeface="+mj-lt"/>
              </a:rPr>
              <a:t>. For questions about this publication, contact: </a:t>
            </a:r>
            <a:r>
              <a:rPr lang="en-CA" sz="1200" dirty="0">
                <a:latin typeface="+mj-lt"/>
                <a:hlinkClick r:id="rId6"/>
              </a:rPr>
              <a:t>open.textbooks@uregina.ca</a:t>
            </a:r>
            <a:r>
              <a:rPr lang="en-CA" sz="1200" dirty="0">
                <a:latin typeface="+mj-lt"/>
              </a:rPr>
              <a:t>. </a:t>
            </a:r>
          </a:p>
          <a:p>
            <a:pPr marL="0" lvl="0" indent="0">
              <a:lnSpc>
                <a:spcPct val="150000"/>
              </a:lnSpc>
              <a:spcBef>
                <a:spcPts val="0"/>
              </a:spcBef>
              <a:buNone/>
            </a:pPr>
            <a:endParaRPr lang="en-CA" sz="1200" dirty="0">
              <a:solidFill>
                <a:schemeClr val="tx1"/>
              </a:solidFill>
              <a:latin typeface="+mj-lt"/>
            </a:endParaRPr>
          </a:p>
          <a:p>
            <a:pPr marL="0" lvl="0" indent="0">
              <a:lnSpc>
                <a:spcPct val="150000"/>
              </a:lnSpc>
              <a:spcBef>
                <a:spcPts val="0"/>
              </a:spcBef>
              <a:buNone/>
            </a:pPr>
            <a:r>
              <a:rPr lang="en-CA" sz="1200" dirty="0">
                <a:solidFill>
                  <a:schemeClr val="tx1"/>
                </a:solidFill>
                <a:latin typeface="+mj-lt"/>
              </a:rPr>
              <a:t>PowerPoint template designed by </a:t>
            </a:r>
            <a:r>
              <a:rPr lang="en-CA" sz="1200" dirty="0">
                <a:solidFill>
                  <a:schemeClr val="tx1"/>
                </a:solidFill>
                <a:latin typeface="+mj-lt"/>
                <a:hlinkClick r:id="rId7"/>
              </a:rPr>
              <a:t>JVDW Designs</a:t>
            </a:r>
            <a:r>
              <a:rPr lang="en-CA" sz="1200" dirty="0">
                <a:solidFill>
                  <a:schemeClr val="tx1"/>
                </a:solidFill>
                <a:latin typeface="+mj-lt"/>
              </a:rPr>
              <a:t> is released under a CC-BY-NC-SA 4.0 International License, except University of Regina and First Nations University of Canada logos which are registered trademarks. </a:t>
            </a:r>
          </a:p>
          <a:p>
            <a:pPr marL="0" indent="0">
              <a:lnSpc>
                <a:spcPct val="150000"/>
              </a:lnSpc>
              <a:spcBef>
                <a:spcPts val="0"/>
              </a:spcBef>
              <a:buNone/>
            </a:pPr>
            <a:endParaRPr lang="ro-RO" sz="1200" dirty="0">
              <a:latin typeface="+mj-lt"/>
            </a:endParaRPr>
          </a:p>
        </p:txBody>
      </p:sp>
      <p:sp>
        <p:nvSpPr>
          <p:cNvPr id="4" name="Text Placeholder 4"/>
          <p:cNvSpPr>
            <a:spLocks noGrp="1"/>
          </p:cNvSpPr>
          <p:nvPr>
            <p:ph type="body" idx="12"/>
          </p:nvPr>
        </p:nvSpPr>
        <p:spPr>
          <a:xfrm>
            <a:off x="1404572" y="6351310"/>
            <a:ext cx="5472966" cy="177600"/>
          </a:xfrm>
        </p:spPr>
        <p:txBody>
          <a:bodyPr/>
          <a:lstStyle/>
          <a:p>
            <a:r>
              <a:rPr lang="en-US" dirty="0">
                <a:latin typeface="+mj-lt"/>
              </a:rPr>
              <a:t>CC-BY-NC-SA 4.0 INTERNATIONAL LICENSE</a:t>
            </a:r>
          </a:p>
          <a:p>
            <a:endParaRPr lang="en-US" dirty="0"/>
          </a:p>
        </p:txBody>
      </p:sp>
      <p:sp>
        <p:nvSpPr>
          <p:cNvPr id="5" name="Slide Number Placeholder 4"/>
          <p:cNvSpPr>
            <a:spLocks noGrp="1"/>
          </p:cNvSpPr>
          <p:nvPr>
            <p:ph type="sldNum" sz="quarter" idx="13"/>
          </p:nvPr>
        </p:nvSpPr>
        <p:spPr/>
        <p:txBody>
          <a:bodyPr/>
          <a:lstStyle/>
          <a:p>
            <a:fld id="{53708381-048D-D742-9678-285B0AD95280}" type="slidenum">
              <a:rPr lang="en-US" smtClean="0"/>
              <a:pPr/>
              <a:t>2</a:t>
            </a:fld>
            <a:endParaRPr lang="en-US" dirty="0"/>
          </a:p>
        </p:txBody>
      </p:sp>
    </p:spTree>
    <p:extLst>
      <p:ext uri="{BB962C8B-B14F-4D97-AF65-F5344CB8AC3E}">
        <p14:creationId xmlns:p14="http://schemas.microsoft.com/office/powerpoint/2010/main" xmlns="" val="22125863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Leaving a job — voluntary</a:t>
            </a:r>
            <a:endParaRPr lang="en-CA" sz="2000"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58538"/>
            <a:ext cx="7034035" cy="3687142"/>
          </a:xfrm>
        </p:spPr>
        <p:txBody>
          <a:bodyPr>
            <a:noAutofit/>
          </a:bodyPr>
          <a:lstStyle/>
          <a:p>
            <a:r>
              <a:rPr lang="en-CA" altLang="en-US" dirty="0">
                <a:latin typeface="+mj-lt"/>
              </a:rPr>
              <a:t>If you are leaving employment, then there will be no replacement income, so your spending and saving activities should reflect that loss, unless you have an alternative source of income to replace it. </a:t>
            </a:r>
          </a:p>
          <a:p>
            <a:r>
              <a:rPr lang="en-CA" altLang="en-US" dirty="0">
                <a:latin typeface="+mj-lt"/>
              </a:rPr>
              <a:t>Let your employer know of your decision as soon as it is practical, and certainly before colleagues know.</a:t>
            </a:r>
          </a:p>
          <a:p>
            <a:r>
              <a:rPr lang="en-CA" altLang="en-US" dirty="0">
                <a:latin typeface="+mj-lt"/>
              </a:rPr>
              <a:t>If you participated in a defined contribution retirement plan, you own those funds to the extent that you are vested in your employer’s contributions and have contributed your own funds. You can leave those funds or transfer them.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Leaving a job — involuntary</a:t>
            </a:r>
            <a:endParaRPr lang="en-CA" dirty="0">
              <a:solidFill>
                <a:schemeClr val="tx1"/>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58538"/>
            <a:ext cx="7034035" cy="3687142"/>
          </a:xfrm>
        </p:spPr>
        <p:txBody>
          <a:bodyPr>
            <a:noAutofit/>
          </a:bodyPr>
          <a:lstStyle/>
          <a:p>
            <a:r>
              <a:rPr lang="en-CA" dirty="0">
                <a:latin typeface="Arial"/>
                <a:cs typeface="Times New Roman"/>
              </a:rPr>
              <a:t>Involuntary job loss may be due to your employer’s decision, an accident or disability, or unexpected circumstances such as the acquisition, merger, downsizing, or closing of the company you work for. </a:t>
            </a:r>
          </a:p>
          <a:p>
            <a:r>
              <a:rPr lang="en-CA" dirty="0">
                <a:latin typeface="Arial"/>
                <a:cs typeface="Times New Roman"/>
              </a:rPr>
              <a:t>Your employer also may decide to lay you off or fire you. A layoff implies a temporary job loss due to a circumstance in which your employer needs or can afford less labour.</a:t>
            </a:r>
            <a:endParaRPr lang="en-CA">
              <a:latin typeface="Arial"/>
            </a:endParaRPr>
          </a:p>
          <a:p>
            <a:r>
              <a:rPr lang="en-CA" b="1" dirty="0">
                <a:latin typeface="Arial"/>
                <a:cs typeface="Times New Roman"/>
              </a:rPr>
              <a:t>Involuntary termination</a:t>
            </a:r>
            <a:r>
              <a:rPr lang="en-CA" dirty="0">
                <a:latin typeface="Arial"/>
                <a:cs typeface="Times New Roman"/>
              </a:rPr>
              <a:t>, or getting fired, will cause a sudden loss of income that usually requires sudden adjustments to spending and saving. </a:t>
            </a:r>
            <a:endParaRPr lang="en-CA" dirty="0">
              <a:latin typeface="+mj-lt"/>
              <a:cs typeface="Times New Roman"/>
            </a:endParaRPr>
          </a:p>
          <a:p>
            <a:r>
              <a:rPr lang="en-CA" b="1" dirty="0">
                <a:latin typeface="Arial"/>
                <a:cs typeface="Times New Roman"/>
              </a:rPr>
              <a:t>Severance</a:t>
            </a:r>
            <a:r>
              <a:rPr lang="en-CA" dirty="0">
                <a:latin typeface="Arial"/>
                <a:cs typeface="Times New Roman"/>
              </a:rPr>
              <a:t> is compensation and benefits offered by your employer when you are laid off.</a:t>
            </a:r>
          </a:p>
          <a:p>
            <a:endParaRPr lang="en-CA" altLang="en-US" dirty="0">
              <a:solidFill>
                <a:srgbClr val="FF0000"/>
              </a:solidFill>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Leaving a job</a:t>
            </a:r>
            <a:endParaRPr lang="en-CA" sz="2000"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358538"/>
            <a:ext cx="7034035" cy="3687142"/>
          </a:xfrm>
        </p:spPr>
        <p:txBody>
          <a:bodyPr>
            <a:noAutofit/>
          </a:bodyPr>
          <a:lstStyle/>
          <a:p>
            <a:r>
              <a:rPr lang="en-CA" altLang="en-US" dirty="0">
                <a:latin typeface="+mj-lt"/>
              </a:rPr>
              <a:t>Some people know what they want to do at an early age. </a:t>
            </a:r>
          </a:p>
          <a:p>
            <a:r>
              <a:rPr lang="en-CA" altLang="en-US" dirty="0">
                <a:latin typeface="+mj-lt"/>
              </a:rPr>
              <a:t>For most people, however, the path is just not that clear. </a:t>
            </a:r>
          </a:p>
          <a:p>
            <a:r>
              <a:rPr lang="en-CA" altLang="en-US" dirty="0">
                <a:latin typeface="+mj-lt"/>
              </a:rPr>
              <a:t>Career planning and development is a process of trial and error as you learn your abilities and preferences by trying them out. </a:t>
            </a:r>
          </a:p>
          <a:p>
            <a:r>
              <a:rPr lang="en-CA" altLang="en-US" dirty="0">
                <a:latin typeface="+mj-lt"/>
              </a:rPr>
              <a:t>Sometimes a job is not what you thought it would be, and sometimes you are not who you thought you would be. </a:t>
            </a:r>
          </a:p>
          <a:p>
            <a:r>
              <a:rPr lang="en-CA" altLang="en-US" dirty="0">
                <a:latin typeface="+mj-lt"/>
              </a:rPr>
              <a:t>The better your decision-making process, the less trial and error you will have to endure.</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j-lt"/>
              </a:rPr>
              <a:t>Bettina Schneider, PhD</a:t>
            </a:r>
          </a:p>
        </p:txBody>
      </p:sp>
      <p:sp>
        <p:nvSpPr>
          <p:cNvPr id="3" name="Content Placeholder 2"/>
          <p:cNvSpPr>
            <a:spLocks noGrp="1"/>
          </p:cNvSpPr>
          <p:nvPr>
            <p:ph idx="1"/>
          </p:nvPr>
        </p:nvSpPr>
        <p:spPr/>
        <p:txBody>
          <a:bodyPr/>
          <a:lstStyle/>
          <a:p>
            <a:r>
              <a:rPr lang="en-US" dirty="0">
                <a:latin typeface="+mj-lt"/>
              </a:rPr>
              <a:t>Presented by</a:t>
            </a:r>
          </a:p>
        </p:txBody>
      </p:sp>
      <p:sp>
        <p:nvSpPr>
          <p:cNvPr id="4" name="Content Placeholder 3"/>
          <p:cNvSpPr>
            <a:spLocks noGrp="1"/>
          </p:cNvSpPr>
          <p:nvPr>
            <p:ph idx="10"/>
          </p:nvPr>
        </p:nvSpPr>
        <p:spPr/>
        <p:txBody>
          <a:bodyPr/>
          <a:lstStyle/>
          <a:p>
            <a:r>
              <a:rPr lang="en-US" dirty="0">
                <a:latin typeface="+mj-lt"/>
              </a:rPr>
              <a:t>Thank you!</a:t>
            </a:r>
          </a:p>
        </p:txBody>
      </p:sp>
      <p:sp>
        <p:nvSpPr>
          <p:cNvPr id="5" name="Text Placeholder 3"/>
          <p:cNvSpPr>
            <a:spLocks noGrp="1"/>
          </p:cNvSpPr>
          <p:nvPr>
            <p:ph type="body" sz="quarter" idx="12"/>
          </p:nvPr>
        </p:nvSpPr>
        <p:spPr>
          <a:xfrm>
            <a:off x="1911970" y="4615334"/>
            <a:ext cx="4854575" cy="272212"/>
          </a:xfrm>
          <a:prstGeom prst="rect">
            <a:avLst/>
          </a:prstGeom>
        </p:spPr>
        <p:txBody>
          <a:bodyPr vert="horz" lIns="0" bIns="0"/>
          <a:lstStyle>
            <a:lvl1pPr marL="0" indent="0">
              <a:buFontTx/>
              <a:buNone/>
              <a:defRPr sz="1200" cap="all" baseline="0">
                <a:solidFill>
                  <a:srgbClr val="0A3E28"/>
                </a:solidFill>
              </a:defRPr>
            </a:lvl1pPr>
            <a:lvl2pPr marL="454025" indent="0">
              <a:buFontTx/>
              <a:buNone/>
              <a:defRPr sz="1200" cap="all">
                <a:solidFill>
                  <a:srgbClr val="0A3E28"/>
                </a:solidFill>
              </a:defRPr>
            </a:lvl2pPr>
            <a:lvl3pPr marL="893762" indent="0">
              <a:buFontTx/>
              <a:buNone/>
              <a:defRPr sz="1200" cap="all">
                <a:solidFill>
                  <a:srgbClr val="0A3E28"/>
                </a:solidFill>
              </a:defRPr>
            </a:lvl3pPr>
            <a:lvl4pPr marL="1347788" indent="0">
              <a:buFontTx/>
              <a:buNone/>
              <a:defRPr sz="1200" cap="all">
                <a:solidFill>
                  <a:srgbClr val="0A3E28"/>
                </a:solidFill>
              </a:defRPr>
            </a:lvl4pPr>
            <a:lvl5pPr marL="1795463" indent="0">
              <a:buFontTx/>
              <a:buNone/>
              <a:defRPr sz="1200" cap="all">
                <a:solidFill>
                  <a:srgbClr val="0A3E28"/>
                </a:solidFill>
              </a:defRPr>
            </a:lvl5pPr>
          </a:lstStyle>
          <a:p>
            <a:pPr lvl="0"/>
            <a:r>
              <a:rPr lang="en-CA" dirty="0">
                <a:solidFill>
                  <a:srgbClr val="F5BB34"/>
                </a:solidFill>
                <a:latin typeface="+mj-lt"/>
              </a:rPr>
              <a:t>Creative commons attribution non-commercial </a:t>
            </a:r>
            <a:r>
              <a:rPr lang="en-CA" dirty="0" err="1">
                <a:solidFill>
                  <a:srgbClr val="F5BB34"/>
                </a:solidFill>
                <a:latin typeface="+mj-lt"/>
              </a:rPr>
              <a:t>sharealike</a:t>
            </a:r>
            <a:r>
              <a:rPr lang="en-CA" dirty="0">
                <a:solidFill>
                  <a:srgbClr val="F5BB34"/>
                </a:solidFill>
                <a:latin typeface="+mj-lt"/>
              </a:rPr>
              <a:t> 4.0 international license</a:t>
            </a:r>
            <a:endParaRPr lang="en-US" dirty="0">
              <a:solidFill>
                <a:srgbClr val="F5BB34"/>
              </a:solidFill>
              <a:latin typeface="+mj-lt"/>
            </a:endParaRPr>
          </a:p>
        </p:txBody>
      </p:sp>
      <p:sp>
        <p:nvSpPr>
          <p:cNvPr id="6" name="Footer Placeholder 4"/>
          <p:cNvSpPr txBox="1">
            <a:spLocks/>
          </p:cNvSpPr>
          <p:nvPr/>
        </p:nvSpPr>
        <p:spPr>
          <a:xfrm>
            <a:off x="609333" y="5816687"/>
            <a:ext cx="4855421" cy="374407"/>
          </a:xfrm>
          <a:prstGeom prst="rect">
            <a:avLst/>
          </a:prstGeom>
        </p:spPr>
        <p:txBody>
          <a:bodyPr vert="horz" lIns="0" tIns="0" rIns="0" bIns="0" rtlCol="0" anchor="t"/>
          <a:lstStyle>
            <a:defPPr>
              <a:defRPr lang="en-US"/>
            </a:defPPr>
            <a:lvl1pPr marL="0" algn="l" defTabSz="457200" rtl="0" eaLnBrk="1" latinLnBrk="0" hangingPunct="1">
              <a:defRPr sz="1200" b="0" i="0" kern="1200">
                <a:solidFill>
                  <a:srgbClr val="0A3E28"/>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200" b="1" dirty="0">
                <a:latin typeface="+mj-lt"/>
                <a:cs typeface="Times New Roman" panose="02020603050405020304" pitchFamily="18" charset="0"/>
              </a:rPr>
              <a:t>SEPTEMBER 2019</a:t>
            </a:r>
          </a:p>
        </p:txBody>
      </p:sp>
      <p:pic>
        <p:nvPicPr>
          <p:cNvPr id="7" name="Picture 6" descr="by-nc-sa.png"/>
          <p:cNvPicPr>
            <a:picLocks noChangeAspect="1"/>
          </p:cNvPicPr>
          <p:nvPr/>
        </p:nvPicPr>
        <p:blipFill>
          <a:blip r:embed="rId2"/>
          <a:stretch>
            <a:fillRect/>
          </a:stretch>
        </p:blipFill>
        <p:spPr>
          <a:xfrm>
            <a:off x="609600" y="4643044"/>
            <a:ext cx="1227411" cy="429442"/>
          </a:xfrm>
          <a:prstGeom prst="rect">
            <a:avLst/>
          </a:prstGeom>
        </p:spPr>
      </p:pic>
      <p:sp>
        <p:nvSpPr>
          <p:cNvPr id="8" name="Content Placeholder 4"/>
          <p:cNvSpPr txBox="1">
            <a:spLocks/>
          </p:cNvSpPr>
          <p:nvPr/>
        </p:nvSpPr>
        <p:spPr>
          <a:xfrm>
            <a:off x="576857" y="2594287"/>
            <a:ext cx="6189687" cy="403746"/>
          </a:xfrm>
          <a:prstGeom prst="rect">
            <a:avLst/>
          </a:prstGeom>
        </p:spPr>
        <p:txBody>
          <a:bodyPr>
            <a:noAutofit/>
          </a:bodyPr>
          <a:lstStyle/>
          <a:p>
            <a:pPr marL="266700" marR="0" lvl="0" indent="-266700" algn="l" defTabSz="457200" rtl="0" eaLnBrk="1" fontAlgn="auto" latinLnBrk="0" hangingPunct="1">
              <a:lnSpc>
                <a:spcPct val="100000"/>
              </a:lnSpc>
              <a:spcBef>
                <a:spcPct val="20000"/>
              </a:spcBef>
              <a:spcAft>
                <a:spcPts val="0"/>
              </a:spcAft>
              <a:buClr>
                <a:schemeClr val="accent2"/>
              </a:buClr>
              <a:buSzTx/>
              <a:tabLst/>
              <a:defRPr/>
            </a:pPr>
            <a:r>
              <a:rPr kumimoji="0" lang="en-CA" sz="1400" b="0" i="0" u="none" strike="noStrike" kern="1200" cap="none" spc="0" normalizeH="0" baseline="0" noProof="0" dirty="0">
                <a:ln>
                  <a:noFill/>
                </a:ln>
                <a:solidFill>
                  <a:schemeClr val="bg1"/>
                </a:solidFill>
                <a:effectLst/>
                <a:uLnTx/>
                <a:uFillTx/>
                <a:latin typeface="+mj-lt"/>
                <a:ea typeface="+mn-ea"/>
                <a:cs typeface="Century Gothic"/>
              </a:rPr>
              <a:t>Associate Vice-President Academic, First Nations University of Canada</a:t>
            </a:r>
          </a:p>
        </p:txBody>
      </p:sp>
    </p:spTree>
    <p:extLst>
      <p:ext uri="{BB962C8B-B14F-4D97-AF65-F5344CB8AC3E}">
        <p14:creationId xmlns:p14="http://schemas.microsoft.com/office/powerpoint/2010/main" xmlns="" val="35108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xmlns="" id="{48176D05-AFDF-400A-8677-6D97AAC25DCB}"/>
              </a:ext>
            </a:extLst>
          </p:cNvPr>
          <p:cNvSpPr>
            <a:spLocks noGrp="1" noChangeArrowheads="1"/>
          </p:cNvSpPr>
          <p:nvPr>
            <p:ph type="title"/>
          </p:nvPr>
        </p:nvSpPr>
        <p:spPr/>
        <p:txBody>
          <a:bodyPr/>
          <a:lstStyle/>
          <a:p>
            <a:r>
              <a:rPr lang="en-US" altLang="en-US" dirty="0">
                <a:latin typeface="+mj-lt"/>
              </a:rPr>
              <a:t>Introduction</a:t>
            </a:r>
          </a:p>
        </p:txBody>
      </p:sp>
      <p:sp>
        <p:nvSpPr>
          <p:cNvPr id="5" name="Text Placeholder 4"/>
          <p:cNvSpPr>
            <a:spLocks noGrp="1"/>
          </p:cNvSpPr>
          <p:nvPr>
            <p:ph type="body" idx="1"/>
          </p:nvPr>
        </p:nvSpPr>
        <p:spPr>
          <a:xfrm>
            <a:off x="1404572" y="1535113"/>
            <a:ext cx="5472966" cy="639762"/>
          </a:xfrm>
        </p:spPr>
        <p:txBody>
          <a:bodyPr/>
          <a:lstStyle/>
          <a:p>
            <a:r>
              <a:rPr lang="en-CA" dirty="0">
                <a:latin typeface="+mj-lt"/>
              </a:rPr>
              <a:t>Career Planning</a:t>
            </a:r>
          </a:p>
        </p:txBody>
      </p:sp>
      <p:sp>
        <p:nvSpPr>
          <p:cNvPr id="4099" name="Content Placeholder 2">
            <a:extLst>
              <a:ext uri="{FF2B5EF4-FFF2-40B4-BE49-F238E27FC236}">
                <a16:creationId xmlns:a16="http://schemas.microsoft.com/office/drawing/2014/main" xmlns="" id="{200EB798-C38E-4CE1-A05B-76C20AA7EC8F}"/>
              </a:ext>
            </a:extLst>
          </p:cNvPr>
          <p:cNvSpPr>
            <a:spLocks noGrp="1" noChangeArrowheads="1"/>
          </p:cNvSpPr>
          <p:nvPr>
            <p:ph sz="half" idx="2"/>
          </p:nvPr>
        </p:nvSpPr>
        <p:spPr>
          <a:xfrm>
            <a:off x="1404571" y="1985554"/>
            <a:ext cx="6929532" cy="3060125"/>
          </a:xfrm>
        </p:spPr>
        <p:txBody>
          <a:bodyPr>
            <a:noAutofit/>
          </a:bodyPr>
          <a:lstStyle/>
          <a:p>
            <a:r>
              <a:rPr lang="en-CA" altLang="en-US" dirty="0">
                <a:latin typeface="+mj-lt"/>
              </a:rPr>
              <a:t>Career planning and development can be a process of trial and error as you learn your abilities and preferences by trying them out. </a:t>
            </a:r>
          </a:p>
          <a:p>
            <a:r>
              <a:rPr lang="en-CA" altLang="en-US" dirty="0">
                <a:latin typeface="+mj-lt"/>
              </a:rPr>
              <a:t>Your financial sustainability depends on having income to support spending, saving, and investing.</a:t>
            </a:r>
          </a:p>
          <a:p>
            <a:r>
              <a:rPr lang="en-CA" altLang="en-US" dirty="0">
                <a:latin typeface="+mj-lt"/>
              </a:rPr>
              <a:t>A primary component of your income—especially earlier in your adult life—is income from your wages or salary.</a:t>
            </a:r>
          </a:p>
          <a:p>
            <a:r>
              <a:rPr lang="en-CA" altLang="en-US" dirty="0">
                <a:latin typeface="+mj-lt"/>
              </a:rPr>
              <a:t>Your ability to maximize the price that your labour can bring depends on the labour market you choose and your ability to sell yourself. </a:t>
            </a:r>
            <a:endParaRPr lang="en-US" altLang="en-US" dirty="0">
              <a:latin typeface="+mj-lt"/>
            </a:endParaRP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xmlns="" id="{48176D05-AFDF-400A-8677-6D97AAC25DCB}"/>
              </a:ext>
            </a:extLst>
          </p:cNvPr>
          <p:cNvSpPr>
            <a:spLocks noGrp="1" noChangeArrowheads="1"/>
          </p:cNvSpPr>
          <p:nvPr>
            <p:ph type="title"/>
          </p:nvPr>
        </p:nvSpPr>
        <p:spPr/>
        <p:txBody>
          <a:bodyPr/>
          <a:lstStyle/>
          <a:p>
            <a:r>
              <a:rPr lang="en-US" altLang="en-US" dirty="0">
                <a:latin typeface="+mj-lt"/>
              </a:rPr>
              <a:t>15.1 Choosing a Job</a:t>
            </a:r>
          </a:p>
        </p:txBody>
      </p:sp>
      <p:sp>
        <p:nvSpPr>
          <p:cNvPr id="5" name="Text Placeholder 4"/>
          <p:cNvSpPr>
            <a:spLocks noGrp="1"/>
          </p:cNvSpPr>
          <p:nvPr>
            <p:ph type="body" idx="1"/>
          </p:nvPr>
        </p:nvSpPr>
        <p:spPr>
          <a:xfrm>
            <a:off x="1404572" y="1535113"/>
            <a:ext cx="5472966" cy="639762"/>
          </a:xfrm>
        </p:spPr>
        <p:txBody>
          <a:bodyPr/>
          <a:lstStyle/>
          <a:p>
            <a:r>
              <a:rPr lang="en-CA" dirty="0">
                <a:latin typeface="+mj-lt"/>
              </a:rPr>
              <a:t>Career Path </a:t>
            </a:r>
            <a:endParaRPr lang="en-CA">
              <a:solidFill>
                <a:srgbClr val="FF0000"/>
              </a:solidFill>
              <a:latin typeface="+mj-lt"/>
            </a:endParaRPr>
          </a:p>
        </p:txBody>
      </p:sp>
      <p:sp>
        <p:nvSpPr>
          <p:cNvPr id="4099" name="Content Placeholder 2">
            <a:extLst>
              <a:ext uri="{FF2B5EF4-FFF2-40B4-BE49-F238E27FC236}">
                <a16:creationId xmlns:a16="http://schemas.microsoft.com/office/drawing/2014/main" xmlns="" id="{200EB798-C38E-4CE1-A05B-76C20AA7EC8F}"/>
              </a:ext>
            </a:extLst>
          </p:cNvPr>
          <p:cNvSpPr>
            <a:spLocks noGrp="1" noChangeArrowheads="1"/>
          </p:cNvSpPr>
          <p:nvPr>
            <p:ph sz="half" idx="2"/>
          </p:nvPr>
        </p:nvSpPr>
        <p:spPr>
          <a:xfrm>
            <a:off x="1404571" y="1985554"/>
            <a:ext cx="6929532" cy="3060125"/>
          </a:xfrm>
        </p:spPr>
        <p:txBody>
          <a:bodyPr>
            <a:noAutofit/>
          </a:bodyPr>
          <a:lstStyle/>
          <a:p>
            <a:r>
              <a:rPr lang="en-CA" altLang="en-US" dirty="0">
                <a:latin typeface="+mj-lt"/>
              </a:rPr>
              <a:t>If you have a career in mind, you should research its </a:t>
            </a:r>
            <a:r>
              <a:rPr lang="en-CA" altLang="en-US" b="1" dirty="0">
                <a:latin typeface="+mj-lt"/>
              </a:rPr>
              <a:t>career path</a:t>
            </a:r>
            <a:r>
              <a:rPr lang="en-CA" altLang="en-US" dirty="0">
                <a:latin typeface="+mj-lt"/>
              </a:rPr>
              <a:t>, or sequence of steps that will enable you to advance. </a:t>
            </a:r>
          </a:p>
          <a:p>
            <a:r>
              <a:rPr lang="en-CA" altLang="en-US" dirty="0">
                <a:latin typeface="+mj-lt"/>
              </a:rPr>
              <a:t>Some careers have a well-established career path; for example, careers in law, medicine, teaching, or civil engineering. In other occupations and professions, career paths may not be well defined.</a:t>
            </a:r>
          </a:p>
          <a:p>
            <a:r>
              <a:rPr lang="en-CA" altLang="en-US" dirty="0">
                <a:latin typeface="+mj-lt"/>
              </a:rPr>
              <a:t>Before you can even focus on a career or a job, however, you need to identify the factors that will affect your decision-making process.</a:t>
            </a:r>
          </a:p>
        </p:txBody>
      </p:sp>
      <p:sp>
        <p:nvSpPr>
          <p:cNvPr id="8" name="Text Placeholder 7"/>
          <p:cNvSpPr>
            <a:spLocks noGrp="1"/>
          </p:cNvSpPr>
          <p:nvPr>
            <p:ph type="body" idx="12"/>
          </p:nvPr>
        </p:nvSpPr>
        <p:spPr/>
        <p:txBody>
          <a:bodyPr/>
          <a:lstStyle/>
          <a:p>
            <a:pPr lvl="0">
              <a:buClr>
                <a:srgbClr val="D84B26"/>
              </a:buClr>
            </a:pPr>
            <a:r>
              <a:rPr lang="en-US" dirty="0">
                <a:latin typeface="Arial"/>
              </a:rPr>
              <a:t>CC-BY-NC-SA 4.0 INTERNATIONAL LICENSE</a:t>
            </a: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969428" cy="639762"/>
          </a:xfrm>
        </p:spPr>
        <p:txBody>
          <a:bodyPr/>
          <a:lstStyle/>
          <a:p>
            <a:r>
              <a:rPr lang="en-CA" dirty="0">
                <a:latin typeface="+mj-lt"/>
              </a:rPr>
              <a:t>Macro factors</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9900" y="1469586"/>
            <a:ext cx="7034035" cy="3687142"/>
          </a:xfrm>
        </p:spPr>
        <p:txBody>
          <a:bodyPr>
            <a:noAutofit/>
          </a:bodyPr>
          <a:lstStyle/>
          <a:p>
            <a:r>
              <a:rPr lang="en-CA" altLang="en-US" dirty="0">
                <a:latin typeface="+mj-lt"/>
              </a:rPr>
              <a:t>The opportunities offered in a job market depend on the supply and demand for jobs, which in turn depend on the need for labour in the broader economy and in a specific industry or geographic area.</a:t>
            </a:r>
          </a:p>
          <a:p>
            <a:r>
              <a:rPr lang="en-CA" altLang="en-US" dirty="0">
                <a:latin typeface="+mj-lt"/>
              </a:rPr>
              <a:t>The economic cycle can affect the aggregate job market or employment rate. If the economy is in a recession, the economy is producing less, and there is less need for labour, so fewer jobs are available. If the economy is expanding, production and its need for labour are growing.</a:t>
            </a:r>
          </a:p>
          <a:p>
            <a:r>
              <a:rPr lang="en-CA" altLang="en-US" dirty="0">
                <a:latin typeface="+mj-lt"/>
              </a:rPr>
              <a:t>Some industries are cyclical and some are countercyclical. </a:t>
            </a:r>
            <a:endParaRPr lang="en-US" altLang="en-US" dirty="0">
              <a:latin typeface="+mj-lt"/>
            </a:endParaRP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341029" cy="639762"/>
          </a:xfrm>
        </p:spPr>
        <p:txBody>
          <a:bodyPr/>
          <a:lstStyle/>
          <a:p>
            <a:r>
              <a:rPr lang="en-CA" dirty="0">
                <a:latin typeface="+mj-lt"/>
              </a:rPr>
              <a:t>Macro factors – global events, technology, demographics</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672050"/>
            <a:ext cx="7034035" cy="3687142"/>
          </a:xfrm>
        </p:spPr>
        <p:txBody>
          <a:bodyPr>
            <a:noAutofit/>
          </a:bodyPr>
          <a:lstStyle/>
          <a:p>
            <a:r>
              <a:rPr lang="en-CA" altLang="en-US" dirty="0">
                <a:latin typeface="+mj-lt"/>
              </a:rPr>
              <a:t>Global events such as an outbreak of war, the nationalization of a scarce natural resource, the price of a critical commodity such as crude oil, the collapse of a vital industry, and so on, may also cause changes in the global economy that affect job markets.</a:t>
            </a:r>
          </a:p>
          <a:p>
            <a:r>
              <a:rPr lang="en-CA" altLang="en-US" dirty="0">
                <a:latin typeface="+mj-lt"/>
              </a:rPr>
              <a:t>Another macroeconomic factor is change in technology, which can open up new fields of employment and make others obsolete, e.g. digital cameras.</a:t>
            </a:r>
          </a:p>
          <a:p>
            <a:r>
              <a:rPr lang="en-CA" altLang="en-US" dirty="0">
                <a:latin typeface="+mj-lt"/>
              </a:rPr>
              <a:t>A demographic shift can also change entire industries and job opportunities, e.g. migrations, baby booms.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969428" cy="639762"/>
          </a:xfrm>
        </p:spPr>
        <p:txBody>
          <a:bodyPr/>
          <a:lstStyle/>
          <a:p>
            <a:r>
              <a:rPr lang="en-CA" dirty="0">
                <a:latin typeface="+mj-lt"/>
              </a:rPr>
              <a:t>Macro factors – social, cultural, legal</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458929"/>
            <a:ext cx="7034035" cy="3687142"/>
          </a:xfrm>
        </p:spPr>
        <p:txBody>
          <a:bodyPr>
            <a:noAutofit/>
          </a:bodyPr>
          <a:lstStyle/>
          <a:p>
            <a:r>
              <a:rPr lang="en-CA" altLang="en-US" dirty="0">
                <a:latin typeface="+mj-lt"/>
              </a:rPr>
              <a:t>Social and cultural factors affect consumer behaviour, and consumer preferences can change a job market. Demand for certain kinds of products and services, for example—organic foods, hybrid cars, clean energy, and “green” buildings—can increase job opportunities in businesses that address those preferences. </a:t>
            </a:r>
          </a:p>
          <a:p>
            <a:r>
              <a:rPr lang="en-CA" altLang="en-US" dirty="0">
                <a:latin typeface="+mj-lt"/>
              </a:rPr>
              <a:t>The laws and regulations in the province where you intend to do business and the existing competition in the market you wish to enter can affect entrepreneur’s ease of access.</a:t>
            </a:r>
          </a:p>
          <a:p>
            <a:r>
              <a:rPr lang="en-CA" altLang="en-US" dirty="0">
                <a:latin typeface="+mj-lt"/>
              </a:rPr>
              <a:t>Globalization also affects job markets everywhere.</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6" y="895351"/>
            <a:ext cx="5969428" cy="639762"/>
          </a:xfrm>
        </p:spPr>
        <p:txBody>
          <a:bodyPr/>
          <a:lstStyle/>
          <a:p>
            <a:r>
              <a:rPr lang="en-CA" dirty="0">
                <a:latin typeface="+mj-lt"/>
              </a:rPr>
              <a:t>Micro factors – abilities </a:t>
            </a:r>
            <a:endParaRPr lang="en-CA" dirty="0">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501559"/>
            <a:ext cx="7034035" cy="3687142"/>
          </a:xfrm>
        </p:spPr>
        <p:txBody>
          <a:bodyPr>
            <a:noAutofit/>
          </a:bodyPr>
          <a:lstStyle/>
          <a:p>
            <a:r>
              <a:rPr lang="en-CA" altLang="en-US" dirty="0">
                <a:latin typeface="+mj-lt"/>
              </a:rPr>
              <a:t>Specific micro factors will weigh on what you think a good job is, such as abilities, skills, knowledge, and lifestyle choices.</a:t>
            </a:r>
          </a:p>
          <a:p>
            <a:r>
              <a:rPr lang="en-CA" altLang="en-US" b="1" dirty="0">
                <a:latin typeface="+mj-lt"/>
              </a:rPr>
              <a:t>Abilities</a:t>
            </a:r>
            <a:r>
              <a:rPr lang="en-CA" altLang="en-US" dirty="0">
                <a:latin typeface="+mj-lt"/>
              </a:rPr>
              <a:t> are innate talents or aptitudes—what you are capable of or good at. </a:t>
            </a:r>
          </a:p>
          <a:p>
            <a:r>
              <a:rPr lang="en-CA" altLang="en-US" dirty="0">
                <a:latin typeface="+mj-lt"/>
              </a:rPr>
              <a:t>An ability can be developed or used in a way you have not yet imagined. </a:t>
            </a:r>
          </a:p>
          <a:p>
            <a:r>
              <a:rPr lang="en-CA" altLang="en-US" dirty="0">
                <a:latin typeface="+mj-lt"/>
              </a:rPr>
              <a:t>Therefore, your job choices are not predetermined by your abilities or apparent lack thereof. </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411085" y="895351"/>
            <a:ext cx="7536971" cy="639762"/>
          </a:xfrm>
        </p:spPr>
        <p:txBody>
          <a:bodyPr/>
          <a:lstStyle/>
          <a:p>
            <a:r>
              <a:rPr lang="en-CA" dirty="0">
                <a:latin typeface="+mj-lt"/>
              </a:rPr>
              <a:t>Micro factors – skills and knowledge </a:t>
            </a:r>
            <a:endParaRPr lang="en-CA">
              <a:solidFill>
                <a:srgbClr val="FF0000"/>
              </a:solidFill>
              <a:latin typeface="+mj-lt"/>
            </a:endParaRPr>
          </a:p>
        </p:txBody>
      </p:sp>
      <p:sp>
        <p:nvSpPr>
          <p:cNvPr id="5123" name="Content Placeholder 2">
            <a:extLst>
              <a:ext uri="{FF2B5EF4-FFF2-40B4-BE49-F238E27FC236}">
                <a16:creationId xmlns:a16="http://schemas.microsoft.com/office/drawing/2014/main" xmlns="" id="{EFC0F1DB-55B0-43BB-8E87-11A1C6DD2C44}"/>
              </a:ext>
            </a:extLst>
          </p:cNvPr>
          <p:cNvSpPr>
            <a:spLocks noGrp="1" noChangeArrowheads="1"/>
          </p:cNvSpPr>
          <p:nvPr>
            <p:ph sz="half" idx="2"/>
          </p:nvPr>
        </p:nvSpPr>
        <p:spPr>
          <a:xfrm>
            <a:off x="1404571" y="1437614"/>
            <a:ext cx="7034035" cy="3687142"/>
          </a:xfrm>
        </p:spPr>
        <p:txBody>
          <a:bodyPr>
            <a:noAutofit/>
          </a:bodyPr>
          <a:lstStyle/>
          <a:p>
            <a:r>
              <a:rPr lang="en-CA" altLang="en-US" b="1" dirty="0">
                <a:latin typeface="+mj-lt"/>
              </a:rPr>
              <a:t>Skills </a:t>
            </a:r>
            <a:r>
              <a:rPr lang="en-CA" altLang="en-US" dirty="0">
                <a:latin typeface="+mj-lt"/>
              </a:rPr>
              <a:t>and </a:t>
            </a:r>
            <a:r>
              <a:rPr lang="en-CA" altLang="en-US" b="1" dirty="0">
                <a:latin typeface="+mj-lt"/>
              </a:rPr>
              <a:t>knowledge</a:t>
            </a:r>
            <a:r>
              <a:rPr lang="en-CA" altLang="en-US" dirty="0">
                <a:latin typeface="+mj-lt"/>
              </a:rPr>
              <a:t> are learned attributes. </a:t>
            </a:r>
          </a:p>
          <a:p>
            <a:r>
              <a:rPr lang="en-CA" altLang="en-US" dirty="0">
                <a:latin typeface="+mj-lt"/>
              </a:rPr>
              <a:t>A skill is a process that you learn to apply, such as programming a computer, welding a pipe, or making a customer feel comfortable making a purchase. </a:t>
            </a:r>
          </a:p>
          <a:p>
            <a:r>
              <a:rPr lang="en-CA" altLang="en-US" dirty="0">
                <a:latin typeface="+mj-lt"/>
              </a:rPr>
              <a:t>Knowledge refers to your education and experience and your understanding of the contexts in which your skills may be applied.</a:t>
            </a:r>
          </a:p>
          <a:p>
            <a:r>
              <a:rPr lang="en-CA" altLang="en-US" dirty="0">
                <a:latin typeface="+mj-lt"/>
              </a:rPr>
              <a:t>Education is one way to develop skills and knowledge. It also adds to your earning power by increasing the price of your labour, job mobility and one’s access to benefits.</a:t>
            </a:r>
          </a:p>
        </p:txBody>
      </p:sp>
      <p:sp>
        <p:nvSpPr>
          <p:cNvPr id="8" name="Text Placeholder 7"/>
          <p:cNvSpPr>
            <a:spLocks noGrp="1"/>
          </p:cNvSpPr>
          <p:nvPr>
            <p:ph type="body" idx="12"/>
          </p:nvPr>
        </p:nvSpPr>
        <p:spPr/>
        <p:txBody>
          <a:bodyPr/>
          <a:lstStyle/>
          <a:p>
            <a:pPr lvl="0"/>
            <a:r>
              <a:rPr lang="en-US" dirty="0">
                <a:latin typeface="Arial"/>
              </a:rPr>
              <a:t>CC-BY-NC-SA 4.0 INTERNATIONAL LICENSE</a:t>
            </a:r>
          </a:p>
          <a:p>
            <a:endParaRPr lang="en-CA" dirty="0"/>
          </a:p>
        </p:txBody>
      </p:sp>
    </p:spTree>
  </p:cSld>
  <p:clrMapOvr>
    <a:masterClrMapping/>
  </p:clrMapOvr>
</p:sld>
</file>

<file path=ppt/theme/theme1.xml><?xml version="1.0" encoding="utf-8"?>
<a:theme xmlns:a="http://schemas.openxmlformats.org/drawingml/2006/main" name="Naked PowerPoint Template">
  <a:themeElements>
    <a:clrScheme name="Custom 1">
      <a:dk1>
        <a:srgbClr val="1C0804"/>
      </a:dk1>
      <a:lt1>
        <a:sysClr val="window" lastClr="FFFFFF"/>
      </a:lt1>
      <a:dk2>
        <a:srgbClr val="1C0804"/>
      </a:dk2>
      <a:lt2>
        <a:srgbClr val="FFFFFF"/>
      </a:lt2>
      <a:accent1>
        <a:srgbClr val="8ABF43"/>
      </a:accent1>
      <a:accent2>
        <a:srgbClr val="D84B26"/>
      </a:accent2>
      <a:accent3>
        <a:srgbClr val="25AABA"/>
      </a:accent3>
      <a:accent4>
        <a:srgbClr val="A7BF85"/>
      </a:accent4>
      <a:accent5>
        <a:srgbClr val="DC846D"/>
      </a:accent5>
      <a:accent6>
        <a:srgbClr val="82B5BB"/>
      </a:accent6>
      <a:hlink>
        <a:srgbClr val="8ABF43"/>
      </a:hlink>
      <a:folHlink>
        <a:srgbClr val="A6BF8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19382</TotalTime>
  <Words>1993</Words>
  <Application>Microsoft Office PowerPoint</Application>
  <PresentationFormat>On-screen Show (4:3)</PresentationFormat>
  <Paragraphs>140</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Naked PowerPoint Template</vt:lpstr>
      <vt:lpstr>Slide 1</vt:lpstr>
      <vt:lpstr>Open License</vt:lpstr>
      <vt:lpstr>Introduction</vt:lpstr>
      <vt:lpstr>15.1 Choosing a Job</vt:lpstr>
      <vt:lpstr>Slide 5</vt:lpstr>
      <vt:lpstr>Slide 6</vt:lpstr>
      <vt:lpstr>Slide 7</vt:lpstr>
      <vt:lpstr>Slide 8</vt:lpstr>
      <vt:lpstr>Slide 9</vt:lpstr>
      <vt:lpstr>Slide 10</vt:lpstr>
      <vt:lpstr>15.2 Finding a Job</vt:lpstr>
      <vt:lpstr>Slide 12</vt:lpstr>
      <vt:lpstr>Slide 13</vt:lpstr>
      <vt:lpstr>Slide 14</vt:lpstr>
      <vt:lpstr>Slide 15</vt:lpstr>
      <vt:lpstr>Slide 16</vt:lpstr>
      <vt:lpstr>Slide 17</vt:lpstr>
      <vt:lpstr>Slide 18</vt:lpstr>
      <vt:lpstr>Slide 19</vt:lpstr>
      <vt:lpstr>Slide 20</vt:lpstr>
      <vt:lpstr>Slide 21</vt:lpstr>
      <vt:lpstr>Slide 22</vt:lpstr>
      <vt:lpstr>Bettina Schneider, PhD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van der Woude</dc:creator>
  <cp:lastModifiedBy>Elsa</cp:lastModifiedBy>
  <cp:revision>96</cp:revision>
  <dcterms:created xsi:type="dcterms:W3CDTF">2019-07-19T18:36:56Z</dcterms:created>
  <dcterms:modified xsi:type="dcterms:W3CDTF">2019-11-27T19:23:11Z</dcterms:modified>
</cp:coreProperties>
</file>