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0"/>
  </p:notesMasterIdLst>
  <p:handoutMasterIdLst>
    <p:handoutMasterId r:id="rId21"/>
  </p:handoutMasterIdLst>
  <p:sldIdLst>
    <p:sldId id="257" r:id="rId2"/>
    <p:sldId id="260" r:id="rId3"/>
    <p:sldId id="318" r:id="rId4"/>
    <p:sldId id="319" r:id="rId5"/>
    <p:sldId id="320" r:id="rId6"/>
    <p:sldId id="351" r:id="rId7"/>
    <p:sldId id="348" r:id="rId8"/>
    <p:sldId id="347" r:id="rId9"/>
    <p:sldId id="346" r:id="rId10"/>
    <p:sldId id="327" r:id="rId11"/>
    <p:sldId id="343" r:id="rId12"/>
    <p:sldId id="334" r:id="rId13"/>
    <p:sldId id="349" r:id="rId14"/>
    <p:sldId id="335" r:id="rId15"/>
    <p:sldId id="336" r:id="rId16"/>
    <p:sldId id="350" r:id="rId17"/>
    <p:sldId id="337" r:id="rId18"/>
    <p:sldId id="264"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3E28"/>
    <a:srgbClr val="F5BB34"/>
    <a:srgbClr val="00261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D1E1DF-C8F3-433E-8529-5CBBEB06DB37}" v="228" dt="2019-09-17T12:13:21.700"/>
    <p1510:client id="{83BD3A66-1392-45CC-B447-6E78CD30BAE2}" v="7" dt="2019-10-16T15:22:41.638"/>
    <p1510:client id="{A02DC523-CA9A-4A07-A68A-8858AE77A013}" v="17" dt="2019-09-17T19:58:08.5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9" autoAdjust="0"/>
    <p:restoredTop sz="94661" autoAdjust="0"/>
  </p:normalViewPr>
  <p:slideViewPr>
    <p:cSldViewPr snapToGrid="0" snapToObjects="1">
      <p:cViewPr>
        <p:scale>
          <a:sx n="80" d="100"/>
          <a:sy n="80" d="100"/>
        </p:scale>
        <p:origin x="-90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03D1E1DF-C8F3-433E-8529-5CBBEB06DB37}"/>
    <pc:docChg chg="addSld modSld">
      <pc:chgData name="" userId="" providerId="" clId="Web-{03D1E1DF-C8F3-433E-8529-5CBBEB06DB37}" dt="2019-09-17T12:13:21.700" v="220" actId="20577"/>
      <pc:docMkLst>
        <pc:docMk/>
      </pc:docMkLst>
      <pc:sldChg chg="modSp">
        <pc:chgData name="" userId="" providerId="" clId="Web-{03D1E1DF-C8F3-433E-8529-5CBBEB06DB37}" dt="2019-09-17T11:39:40.039" v="7" actId="20577"/>
        <pc:sldMkLst>
          <pc:docMk/>
          <pc:sldMk cId="0" sldId="318"/>
        </pc:sldMkLst>
        <pc:spChg chg="mod">
          <ac:chgData name="" userId="" providerId="" clId="Web-{03D1E1DF-C8F3-433E-8529-5CBBEB06DB37}" dt="2019-09-17T11:39:40.039" v="7" actId="20577"/>
          <ac:spMkLst>
            <pc:docMk/>
            <pc:sldMk cId="0" sldId="318"/>
            <ac:spMk id="5" creationId="{00000000-0000-0000-0000-000000000000}"/>
          </ac:spMkLst>
        </pc:spChg>
      </pc:sldChg>
      <pc:sldChg chg="modSp">
        <pc:chgData name="" userId="" providerId="" clId="Web-{03D1E1DF-C8F3-433E-8529-5CBBEB06DB37}" dt="2019-09-17T11:39:30.195" v="6" actId="20577"/>
        <pc:sldMkLst>
          <pc:docMk/>
          <pc:sldMk cId="0" sldId="319"/>
        </pc:sldMkLst>
        <pc:spChg chg="mod">
          <ac:chgData name="" userId="" providerId="" clId="Web-{03D1E1DF-C8F3-433E-8529-5CBBEB06DB37}" dt="2019-09-17T11:39:30.195" v="6" actId="20577"/>
          <ac:spMkLst>
            <pc:docMk/>
            <pc:sldMk cId="0" sldId="319"/>
            <ac:spMk id="5" creationId="{00000000-0000-0000-0000-000000000000}"/>
          </ac:spMkLst>
        </pc:spChg>
      </pc:sldChg>
      <pc:sldChg chg="modSp">
        <pc:chgData name="" userId="" providerId="" clId="Web-{03D1E1DF-C8F3-433E-8529-5CBBEB06DB37}" dt="2019-09-17T12:03:04.475" v="148" actId="20577"/>
        <pc:sldMkLst>
          <pc:docMk/>
          <pc:sldMk cId="0" sldId="320"/>
        </pc:sldMkLst>
        <pc:spChg chg="mod">
          <ac:chgData name="" userId="" providerId="" clId="Web-{03D1E1DF-C8F3-433E-8529-5CBBEB06DB37}" dt="2019-09-17T12:03:04.475" v="148" actId="20577"/>
          <ac:spMkLst>
            <pc:docMk/>
            <pc:sldMk cId="0" sldId="320"/>
            <ac:spMk id="3" creationId="{120EDCF8-697C-48DE-B37D-5492C5BDE27B}"/>
          </ac:spMkLst>
        </pc:spChg>
      </pc:sldChg>
      <pc:sldChg chg="modSp">
        <pc:chgData name="" userId="" providerId="" clId="Web-{03D1E1DF-C8F3-433E-8529-5CBBEB06DB37}" dt="2019-09-17T12:13:07.075" v="218" actId="20577"/>
        <pc:sldMkLst>
          <pc:docMk/>
          <pc:sldMk cId="0" sldId="334"/>
        </pc:sldMkLst>
        <pc:spChg chg="mod">
          <ac:chgData name="" userId="" providerId="" clId="Web-{03D1E1DF-C8F3-433E-8529-5CBBEB06DB37}" dt="2019-09-17T12:13:07.075" v="218" actId="20577"/>
          <ac:spMkLst>
            <pc:docMk/>
            <pc:sldMk cId="0" sldId="334"/>
            <ac:spMk id="11267" creationId="{F374B401-7EA4-46B3-9F41-62303930A40E}"/>
          </ac:spMkLst>
        </pc:spChg>
      </pc:sldChg>
      <pc:sldChg chg="modSp">
        <pc:chgData name="" userId="" providerId="" clId="Web-{03D1E1DF-C8F3-433E-8529-5CBBEB06DB37}" dt="2019-09-17T12:12:47.497" v="217" actId="20577"/>
        <pc:sldMkLst>
          <pc:docMk/>
          <pc:sldMk cId="0" sldId="343"/>
        </pc:sldMkLst>
        <pc:spChg chg="mod">
          <ac:chgData name="" userId="" providerId="" clId="Web-{03D1E1DF-C8F3-433E-8529-5CBBEB06DB37}" dt="2019-09-17T12:12:33.810" v="214" actId="20577"/>
          <ac:spMkLst>
            <pc:docMk/>
            <pc:sldMk cId="0" sldId="343"/>
            <ac:spMk id="5" creationId="{00000000-0000-0000-0000-000000000000}"/>
          </ac:spMkLst>
        </pc:spChg>
        <pc:spChg chg="mod">
          <ac:chgData name="" userId="" providerId="" clId="Web-{03D1E1DF-C8F3-433E-8529-5CBBEB06DB37}" dt="2019-09-17T12:12:47.497" v="217" actId="20577"/>
          <ac:spMkLst>
            <pc:docMk/>
            <pc:sldMk cId="0" sldId="343"/>
            <ac:spMk id="11267" creationId="{872D9E4F-2ED5-4590-B3AC-6CCC463EDF7A}"/>
          </ac:spMkLst>
        </pc:spChg>
      </pc:sldChg>
      <pc:sldChg chg="modSp">
        <pc:chgData name="" userId="" providerId="" clId="Web-{03D1E1DF-C8F3-433E-8529-5CBBEB06DB37}" dt="2019-09-17T12:00:28.067" v="142" actId="20577"/>
        <pc:sldMkLst>
          <pc:docMk/>
          <pc:sldMk cId="0" sldId="347"/>
        </pc:sldMkLst>
        <pc:spChg chg="mod">
          <ac:chgData name="" userId="" providerId="" clId="Web-{03D1E1DF-C8F3-433E-8529-5CBBEB06DB37}" dt="2019-09-17T12:00:28.067" v="142" actId="20577"/>
          <ac:spMkLst>
            <pc:docMk/>
            <pc:sldMk cId="0" sldId="347"/>
            <ac:spMk id="3" creationId="{120EDCF8-697C-48DE-B37D-5492C5BDE27B}"/>
          </ac:spMkLst>
        </pc:spChg>
      </pc:sldChg>
      <pc:sldChg chg="modSp">
        <pc:chgData name="" userId="" providerId="" clId="Web-{03D1E1DF-C8F3-433E-8529-5CBBEB06DB37}" dt="2019-09-17T12:01:16.130" v="147" actId="20577"/>
        <pc:sldMkLst>
          <pc:docMk/>
          <pc:sldMk cId="0" sldId="348"/>
        </pc:sldMkLst>
        <pc:spChg chg="mod">
          <ac:chgData name="" userId="" providerId="" clId="Web-{03D1E1DF-C8F3-433E-8529-5CBBEB06DB37}" dt="2019-09-17T12:00:03.052" v="135" actId="20577"/>
          <ac:spMkLst>
            <pc:docMk/>
            <pc:sldMk cId="0" sldId="348"/>
            <ac:spMk id="3" creationId="{120EDCF8-697C-48DE-B37D-5492C5BDE27B}"/>
          </ac:spMkLst>
        </pc:spChg>
        <pc:spChg chg="mod">
          <ac:chgData name="" userId="" providerId="" clId="Web-{03D1E1DF-C8F3-433E-8529-5CBBEB06DB37}" dt="2019-09-17T12:01:16.130" v="147" actId="20577"/>
          <ac:spMkLst>
            <pc:docMk/>
            <pc:sldMk cId="0" sldId="348"/>
            <ac:spMk id="5" creationId="{00000000-0000-0000-0000-000000000000}"/>
          </ac:spMkLst>
        </pc:spChg>
      </pc:sldChg>
      <pc:sldChg chg="modSp">
        <pc:chgData name="" userId="" providerId="" clId="Web-{03D1E1DF-C8F3-433E-8529-5CBBEB06DB37}" dt="2019-09-17T12:13:21.700" v="220" actId="20577"/>
        <pc:sldMkLst>
          <pc:docMk/>
          <pc:sldMk cId="0" sldId="349"/>
        </pc:sldMkLst>
        <pc:spChg chg="mod">
          <ac:chgData name="" userId="" providerId="" clId="Web-{03D1E1DF-C8F3-433E-8529-5CBBEB06DB37}" dt="2019-09-17T12:13:21.700" v="220" actId="20577"/>
          <ac:spMkLst>
            <pc:docMk/>
            <pc:sldMk cId="0" sldId="349"/>
            <ac:spMk id="5" creationId="{00000000-0000-0000-0000-000000000000}"/>
          </ac:spMkLst>
        </pc:spChg>
      </pc:sldChg>
      <pc:sldChg chg="modSp add replId">
        <pc:chgData name="" userId="" providerId="" clId="Web-{03D1E1DF-C8F3-433E-8529-5CBBEB06DB37}" dt="2019-09-17T12:11:34.606" v="212" actId="20577"/>
        <pc:sldMkLst>
          <pc:docMk/>
          <pc:sldMk cId="481211656" sldId="351"/>
        </pc:sldMkLst>
        <pc:spChg chg="mod">
          <ac:chgData name="" userId="" providerId="" clId="Web-{03D1E1DF-C8F3-433E-8529-5CBBEB06DB37}" dt="2019-09-17T12:11:34.606" v="212" actId="20577"/>
          <ac:spMkLst>
            <pc:docMk/>
            <pc:sldMk cId="481211656" sldId="351"/>
            <ac:spMk id="3" creationId="{120EDCF8-697C-48DE-B37D-5492C5BDE27B}"/>
          </ac:spMkLst>
        </pc:spChg>
        <pc:spChg chg="mod">
          <ac:chgData name="" userId="" providerId="" clId="Web-{03D1E1DF-C8F3-433E-8529-5CBBEB06DB37}" dt="2019-09-17T12:04:41.538" v="163" actId="14100"/>
          <ac:spMkLst>
            <pc:docMk/>
            <pc:sldMk cId="481211656" sldId="351"/>
            <ac:spMk id="5" creationId="{00000000-0000-0000-0000-000000000000}"/>
          </ac:spMkLst>
        </pc:spChg>
      </pc:sldChg>
    </pc:docChg>
  </pc:docChgLst>
  <pc:docChgLst>
    <pc:chgData clId="Web-{83BD3A66-1392-45CC-B447-6E78CD30BAE2}"/>
    <pc:docChg chg="modSld">
      <pc:chgData name="" userId="" providerId="" clId="Web-{83BD3A66-1392-45CC-B447-6E78CD30BAE2}" dt="2019-10-16T15:22:41.435" v="5" actId="20577"/>
      <pc:docMkLst>
        <pc:docMk/>
      </pc:docMkLst>
      <pc:sldChg chg="modSp">
        <pc:chgData name="" userId="" providerId="" clId="Web-{83BD3A66-1392-45CC-B447-6E78CD30BAE2}" dt="2019-10-16T15:22:41.435" v="4" actId="20577"/>
        <pc:sldMkLst>
          <pc:docMk/>
          <pc:sldMk cId="2212586328" sldId="260"/>
        </pc:sldMkLst>
        <pc:spChg chg="mod">
          <ac:chgData name="" userId="" providerId="" clId="Web-{83BD3A66-1392-45CC-B447-6E78CD30BAE2}" dt="2019-10-16T15:22:41.435" v="4" actId="20577"/>
          <ac:spMkLst>
            <pc:docMk/>
            <pc:sldMk cId="2212586328" sldId="260"/>
            <ac:spMk id="3" creationId="{00000000-0000-0000-0000-000000000000}"/>
          </ac:spMkLst>
        </pc:spChg>
      </pc:sldChg>
    </pc:docChg>
  </pc:docChgLst>
  <pc:docChgLst>
    <pc:chgData clId="Web-{A02DC523-CA9A-4A07-A68A-8858AE77A013}"/>
    <pc:docChg chg="modSld">
      <pc:chgData name="" userId="" providerId="" clId="Web-{A02DC523-CA9A-4A07-A68A-8858AE77A013}" dt="2019-09-17T19:58:08.306" v="15" actId="20577"/>
      <pc:docMkLst>
        <pc:docMk/>
      </pc:docMkLst>
      <pc:sldChg chg="modSp">
        <pc:chgData name="" userId="" providerId="" clId="Web-{A02DC523-CA9A-4A07-A68A-8858AE77A013}" dt="2019-09-17T19:58:08.306" v="15" actId="20577"/>
        <pc:sldMkLst>
          <pc:docMk/>
          <pc:sldMk cId="481211656" sldId="351"/>
        </pc:sldMkLst>
        <pc:spChg chg="mod">
          <ac:chgData name="" userId="" providerId="" clId="Web-{A02DC523-CA9A-4A07-A68A-8858AE77A013}" dt="2019-09-17T19:58:08.306" v="15" actId="20577"/>
          <ac:spMkLst>
            <pc:docMk/>
            <pc:sldMk cId="481211656" sldId="351"/>
            <ac:spMk id="3" creationId="{120EDCF8-697C-48DE-B37D-5492C5BDE27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FC472E-393E-2448-AD5D-0C8FB18E8A77}" type="datetimeFigureOut">
              <a:rPr lang="en-US" smtClean="0"/>
              <a:pPr/>
              <a:t>10/16/2019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1917F7-83E4-C149-9F24-86C875F684DA}" type="slidenum">
              <a:rPr lang="en-US" smtClean="0"/>
              <a:pPr/>
              <a:t>‹#›</a:t>
            </a:fld>
            <a:endParaRPr lang="en-US"/>
          </a:p>
        </p:txBody>
      </p:sp>
    </p:spTree>
    <p:extLst>
      <p:ext uri="{BB962C8B-B14F-4D97-AF65-F5344CB8AC3E}">
        <p14:creationId xmlns:p14="http://schemas.microsoft.com/office/powerpoint/2010/main" val="21049215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1B7AB-BE48-0D4F-AACE-173603B943C4}" type="datetimeFigureOut">
              <a:rPr lang="en-US" smtClean="0"/>
              <a:pPr/>
              <a:t>10/16/2019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AF3334-C92F-1B40-A090-7CBDBEAF57AE}" type="slidenum">
              <a:rPr lang="en-US" smtClean="0"/>
              <a:pPr/>
              <a:t>‹#›</a:t>
            </a:fld>
            <a:endParaRPr lang="en-US"/>
          </a:p>
        </p:txBody>
      </p:sp>
    </p:spTree>
    <p:extLst>
      <p:ext uri="{BB962C8B-B14F-4D97-AF65-F5344CB8AC3E}">
        <p14:creationId xmlns:p14="http://schemas.microsoft.com/office/powerpoint/2010/main" val="105184994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609334" y="1225281"/>
            <a:ext cx="4855420" cy="2145999"/>
          </a:xfrm>
          <a:prstGeom prst="rect">
            <a:avLst/>
          </a:prstGeom>
        </p:spPr>
        <p:txBody>
          <a:bodyPr vert="horz" lIns="0" tIns="0" rIns="0" bIns="0" rtlCol="0" anchor="t">
            <a:noAutofit/>
          </a:bodyPr>
          <a:lstStyle>
            <a:lvl1pPr>
              <a:lnSpc>
                <a:spcPct val="86000"/>
              </a:lnSpc>
              <a:defRPr sz="4000" baseline="0"/>
            </a:lvl1pPr>
          </a:lstStyle>
          <a:p>
            <a:r>
              <a:rPr lang="en-CA" dirty="0"/>
              <a:t>Book Title</a:t>
            </a:r>
            <a:endParaRPr lang="en-US" dirty="0"/>
          </a:p>
        </p:txBody>
      </p:sp>
      <p:sp>
        <p:nvSpPr>
          <p:cNvPr id="8" name="Text Placeholder 2"/>
          <p:cNvSpPr>
            <a:spLocks noGrp="1"/>
          </p:cNvSpPr>
          <p:nvPr>
            <p:ph idx="1" hasCustomPrompt="1"/>
          </p:nvPr>
        </p:nvSpPr>
        <p:spPr>
          <a:xfrm>
            <a:off x="609334" y="3591751"/>
            <a:ext cx="4855420" cy="250140"/>
          </a:xfrm>
          <a:prstGeom prst="rect">
            <a:avLst/>
          </a:prstGeom>
        </p:spPr>
        <p:txBody>
          <a:bodyPr vert="horz" lIns="0" tIns="0" rIns="0" bIns="0" rtlCol="0">
            <a:normAutofit/>
          </a:bodyPr>
          <a:lstStyle>
            <a:lvl1pPr marL="0" indent="0">
              <a:buNone/>
              <a:defRPr sz="180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Edited by</a:t>
            </a:r>
            <a:endParaRPr lang="en-US" dirty="0"/>
          </a:p>
        </p:txBody>
      </p:sp>
      <p:sp>
        <p:nvSpPr>
          <p:cNvPr id="12" name="Text Placeholder 2"/>
          <p:cNvSpPr>
            <a:spLocks noGrp="1"/>
          </p:cNvSpPr>
          <p:nvPr>
            <p:ph idx="10" hasCustomPrompt="1"/>
          </p:nvPr>
        </p:nvSpPr>
        <p:spPr>
          <a:xfrm>
            <a:off x="609334" y="3852468"/>
            <a:ext cx="4855420" cy="439109"/>
          </a:xfrm>
          <a:prstGeom prst="rect">
            <a:avLst/>
          </a:prstGeom>
        </p:spPr>
        <p:txBody>
          <a:bodyPr vert="horz" lIns="0" tIns="0" rIns="0" bIns="0" rtlCol="0">
            <a:noAutofit/>
          </a:bodyPr>
          <a:lstStyle>
            <a:lvl1pPr marL="0" indent="0">
              <a:buNone/>
              <a:defRPr sz="2600" b="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Author</a:t>
            </a:r>
            <a:endParaRPr lang="en-US" dirty="0"/>
          </a:p>
        </p:txBody>
      </p:sp>
      <p:sp>
        <p:nvSpPr>
          <p:cNvPr id="13" name="Text Placeholder 2"/>
          <p:cNvSpPr>
            <a:spLocks noGrp="1"/>
          </p:cNvSpPr>
          <p:nvPr>
            <p:ph idx="11" hasCustomPrompt="1"/>
          </p:nvPr>
        </p:nvSpPr>
        <p:spPr>
          <a:xfrm>
            <a:off x="609334" y="4265921"/>
            <a:ext cx="4855420" cy="236595"/>
          </a:xfrm>
          <a:prstGeom prst="rect">
            <a:avLst/>
          </a:prstGeom>
        </p:spPr>
        <p:txBody>
          <a:bodyPr vert="horz" lIns="0" tIns="0" rIns="0" bIns="0" rtlCol="0">
            <a:normAutofit/>
          </a:bodyPr>
          <a:lstStyle>
            <a:lvl1pPr marL="0" indent="0">
              <a:buNone/>
              <a:defRPr sz="1300" b="0" baseline="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Author’s Title</a:t>
            </a:r>
            <a:endParaRPr lang="en-US" dirty="0"/>
          </a:p>
        </p:txBody>
      </p:sp>
      <p:sp>
        <p:nvSpPr>
          <p:cNvPr id="4" name="Text Placeholder 3"/>
          <p:cNvSpPr>
            <a:spLocks noGrp="1"/>
          </p:cNvSpPr>
          <p:nvPr>
            <p:ph type="body" sz="quarter" idx="12" hasCustomPrompt="1"/>
          </p:nvPr>
        </p:nvSpPr>
        <p:spPr>
          <a:xfrm>
            <a:off x="609600" y="4643044"/>
            <a:ext cx="4854575" cy="285058"/>
          </a:xfrm>
          <a:prstGeom prst="rect">
            <a:avLst/>
          </a:prstGeom>
        </p:spPr>
        <p:txBody>
          <a:bodyPr vert="horz" lIns="0" bIns="0"/>
          <a:lstStyle>
            <a:lvl1pPr marL="0" indent="0">
              <a:buFontTx/>
              <a:buNone/>
              <a:defRPr sz="1200" cap="all" baseline="0">
                <a:solidFill>
                  <a:srgbClr val="0A3E28"/>
                </a:solidFill>
                <a:latin typeface="Times New Roman" panose="02020603050405020304" pitchFamily="18" charset="0"/>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Vertical Text Placeholder 2"/>
          <p:cNvSpPr>
            <a:spLocks noGrp="1"/>
          </p:cNvSpPr>
          <p:nvPr>
            <p:ph type="body" orient="vert" idx="1"/>
          </p:nvPr>
        </p:nvSpPr>
        <p:spPr>
          <a:xfrm>
            <a:off x="1411086" y="1566931"/>
            <a:ext cx="7132401" cy="3493590"/>
          </a:xfrm>
          <a:prstGeom prst="rect">
            <a:avLst/>
          </a:prstGeom>
        </p:spPr>
        <p:txBody>
          <a:bodyPr vert="eaVert"/>
          <a:lstStyle>
            <a:lvl1pPr>
              <a:defRPr sz="2000">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05523"/>
            <a:ext cx="2057400" cy="4425550"/>
          </a:xfrm>
        </p:spPr>
        <p:txBody>
          <a:bodyPr vert="eaVert"/>
          <a:lstStyle/>
          <a:p>
            <a:r>
              <a:rPr lang="en-CA" dirty="0"/>
              <a:t>Click to edit Master title style</a:t>
            </a:r>
            <a:endParaRPr lang="en-US" dirty="0"/>
          </a:p>
        </p:txBody>
      </p:sp>
      <p:sp>
        <p:nvSpPr>
          <p:cNvPr id="3" name="Vertical Text Placeholder 2"/>
          <p:cNvSpPr>
            <a:spLocks noGrp="1"/>
          </p:cNvSpPr>
          <p:nvPr>
            <p:ph type="body" orient="vert" idx="1"/>
          </p:nvPr>
        </p:nvSpPr>
        <p:spPr>
          <a:xfrm>
            <a:off x="1404572" y="705523"/>
            <a:ext cx="5072427" cy="4425550"/>
          </a:xfrm>
          <a:prstGeom prst="rect">
            <a:avLst/>
          </a:prstGeom>
        </p:spPr>
        <p:txBody>
          <a:bodyPr vert="eaVert">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4" name="Slide Number Placeholder 3"/>
          <p:cNvSpPr>
            <a:spLocks noGrp="1"/>
          </p:cNvSpPr>
          <p:nvPr>
            <p:ph type="sldNum" sz="quarter" idx="11"/>
          </p:nvPr>
        </p:nvSpPr>
        <p:spPr/>
        <p:txBody>
          <a:bodyPr/>
          <a:lstStyle/>
          <a:p>
            <a:fld id="{53708381-048D-D742-9678-285B0AD95280}" type="slidenum">
              <a:rPr lang="en-US" smtClean="0"/>
              <a:pPr/>
              <a:t>‹#›</a:t>
            </a:fld>
            <a:endParaRPr lang="en-US" dirty="0"/>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extLst>
      <p:ext uri="{BB962C8B-B14F-4D97-AF65-F5344CB8AC3E}">
        <p14:creationId xmlns:p14="http://schemas.microsoft.com/office/powerpoint/2010/main" val="3522590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333" y="2076663"/>
            <a:ext cx="7934154" cy="537914"/>
          </a:xfrm>
        </p:spPr>
        <p:txBody>
          <a:bodyPr>
            <a:noAutofit/>
          </a:bodyPr>
          <a:lstStyle>
            <a:lvl1pPr>
              <a:defRPr sz="3600">
                <a:solidFill>
                  <a:schemeClr val="bg1"/>
                </a:solidFill>
              </a:defRPr>
            </a:lvl1pPr>
          </a:lstStyle>
          <a:p>
            <a:r>
              <a:rPr lang="en-CA" dirty="0"/>
              <a:t>Presenters</a:t>
            </a:r>
            <a:endParaRPr lang="en-US" dirty="0"/>
          </a:p>
        </p:txBody>
      </p:sp>
      <p:sp>
        <p:nvSpPr>
          <p:cNvPr id="8" name="Text Placeholder 2"/>
          <p:cNvSpPr>
            <a:spLocks noGrp="1"/>
          </p:cNvSpPr>
          <p:nvPr>
            <p:ph idx="1" hasCustomPrompt="1"/>
          </p:nvPr>
        </p:nvSpPr>
        <p:spPr>
          <a:xfrm>
            <a:off x="609333" y="1638499"/>
            <a:ext cx="4855420" cy="332936"/>
          </a:xfrm>
          <a:prstGeom prst="rect">
            <a:avLst/>
          </a:prstGeom>
        </p:spPr>
        <p:txBody>
          <a:bodyPr vert="horz" lIns="0" tIns="0" rIns="0" bIns="0" rtlCol="0">
            <a:normAutofit/>
          </a:bodyPr>
          <a:lstStyle>
            <a:lvl1pPr marL="0" indent="0">
              <a:buNone/>
              <a:defRPr sz="1800">
                <a:solidFill>
                  <a:srgbClr val="F5BB34"/>
                </a:solidFill>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Presented by</a:t>
            </a:r>
            <a:endParaRPr lang="en-US" dirty="0"/>
          </a:p>
        </p:txBody>
      </p:sp>
      <p:sp>
        <p:nvSpPr>
          <p:cNvPr id="9" name="Text Placeholder 2"/>
          <p:cNvSpPr>
            <a:spLocks noGrp="1"/>
          </p:cNvSpPr>
          <p:nvPr>
            <p:ph idx="10" hasCustomPrompt="1"/>
          </p:nvPr>
        </p:nvSpPr>
        <p:spPr>
          <a:xfrm>
            <a:off x="609334" y="4019013"/>
            <a:ext cx="4855420" cy="531322"/>
          </a:xfrm>
          <a:prstGeom prst="rect">
            <a:avLst/>
          </a:prstGeom>
        </p:spPr>
        <p:txBody>
          <a:bodyPr vert="horz" lIns="0" tIns="0" rIns="0" bIns="0" rtlCol="0">
            <a:noAutofit/>
          </a:bodyPr>
          <a:lstStyle>
            <a:lvl1pPr marL="0" indent="0">
              <a:buNone/>
              <a:defRPr sz="3600" b="1" baseline="0">
                <a:solidFill>
                  <a:schemeClr val="bg1"/>
                </a:solidFill>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Thank you!</a:t>
            </a:r>
            <a:endParaRPr lang="en-US" dirty="0"/>
          </a:p>
        </p:txBody>
      </p:sp>
      <p:sp>
        <p:nvSpPr>
          <p:cNvPr id="11" name="Text Placeholder 3"/>
          <p:cNvSpPr>
            <a:spLocks noGrp="1"/>
          </p:cNvSpPr>
          <p:nvPr>
            <p:ph type="body" sz="quarter" idx="12" hasCustomPrompt="1"/>
          </p:nvPr>
        </p:nvSpPr>
        <p:spPr>
          <a:xfrm>
            <a:off x="609600" y="4643044"/>
            <a:ext cx="4854575" cy="285372"/>
          </a:xfrm>
          <a:prstGeom prst="rect">
            <a:avLst/>
          </a:prstGeom>
        </p:spPr>
        <p:txBody>
          <a:bodyPr vert="horz" lIns="0" bIns="0"/>
          <a:lstStyle>
            <a:lvl1pPr marL="0" indent="0">
              <a:buFontTx/>
              <a:buNone/>
              <a:defRPr sz="1200" cap="all" baseline="0">
                <a:solidFill>
                  <a:srgbClr val="F5BB34"/>
                </a:solidFill>
                <a:latin typeface="Times New Roman" panose="02020603050405020304" pitchFamily="18" charset="0"/>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extLst>
      <p:ext uri="{BB962C8B-B14F-4D97-AF65-F5344CB8AC3E}">
        <p14:creationId xmlns:p14="http://schemas.microsoft.com/office/powerpoint/2010/main" val="16499074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defRPr>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a:extLst>
              <a:ext uri="{FF2B5EF4-FFF2-40B4-BE49-F238E27FC236}">
                <a16:creationId xmlns:a16="http://schemas.microsoft.com/office/drawing/2014/main" id="{AB6FEDF9-C74C-4FE4-A4EB-D401FBD6E128}"/>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730E5591-3B35-4E63-8848-DB86A2E9AEB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48F0401D-CC12-4CF3-B5D3-56508FE66A53}"/>
              </a:ext>
            </a:extLst>
          </p:cNvPr>
          <p:cNvSpPr>
            <a:spLocks noGrp="1" noChangeArrowheads="1"/>
          </p:cNvSpPr>
          <p:nvPr>
            <p:ph type="sldNum" sz="quarter" idx="12"/>
          </p:nvPr>
        </p:nvSpPr>
        <p:spPr>
          <a:ln/>
        </p:spPr>
        <p:txBody>
          <a:bodyPr/>
          <a:lstStyle>
            <a:lvl1pPr>
              <a:defRPr/>
            </a:lvl1pPr>
          </a:lstStyle>
          <a:p>
            <a:pPr>
              <a:defRPr/>
            </a:pPr>
            <a:fld id="{6A55BC6A-A99E-4152-8BD0-EC85D41AE3F6}" type="slidenum">
              <a:rPr lang="en-US" altLang="en-US"/>
              <a:pPr>
                <a:defRPr/>
              </a:pPr>
              <a:t>‹#›</a:t>
            </a:fld>
            <a:endParaRPr lang="en-US" altLang="en-US" dirty="0"/>
          </a:p>
        </p:txBody>
      </p:sp>
    </p:spTree>
    <p:extLst>
      <p:ext uri="{BB962C8B-B14F-4D97-AF65-F5344CB8AC3E}">
        <p14:creationId xmlns:p14="http://schemas.microsoft.com/office/powerpoint/2010/main" val="4278758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411086" y="838048"/>
            <a:ext cx="7275714"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8" name="Text Placeholder 2"/>
          <p:cNvSpPr>
            <a:spLocks noGrp="1"/>
          </p:cNvSpPr>
          <p:nvPr>
            <p:ph idx="1"/>
          </p:nvPr>
        </p:nvSpPr>
        <p:spPr>
          <a:xfrm>
            <a:off x="1411086" y="1566931"/>
            <a:ext cx="7132401" cy="3647552"/>
          </a:xfrm>
          <a:prstGeom prst="rect">
            <a:avLst/>
          </a:prstGeom>
        </p:spPr>
        <p:txBody>
          <a:bodyPr vert="horz" lIns="0" tIns="0" rIns="0" bIns="0" rtlCol="0">
            <a:normAutofit/>
          </a:bodyPr>
          <a:lstStyle>
            <a:lvl1pPr>
              <a:defRPr>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
        <p:nvSpPr>
          <p:cNvPr id="2" name="Slide Number Placeholder 1"/>
          <p:cNvSpPr>
            <a:spLocks noGrp="1"/>
          </p:cNvSpPr>
          <p:nvPr>
            <p:ph type="sldNum" sz="quarter" idx="13"/>
          </p:nvPr>
        </p:nvSpPr>
        <p:spPr/>
        <p:txBody>
          <a:bodyPr/>
          <a:lstStyle/>
          <a:p>
            <a:fld id="{53708381-048D-D742-9678-285B0AD9528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04573" y="2046015"/>
            <a:ext cx="7090140" cy="1770221"/>
          </a:xfrm>
        </p:spPr>
        <p:txBody>
          <a:bodyPr anchor="t"/>
          <a:lstStyle>
            <a:lvl1pPr algn="l">
              <a:defRPr sz="4000" b="1" cap="all"/>
            </a:lvl1pPr>
          </a:lstStyle>
          <a:p>
            <a:r>
              <a:rPr lang="en-CA" dirty="0"/>
              <a:t>Section title</a:t>
            </a:r>
            <a:endParaRPr lang="en-US" dirty="0"/>
          </a:p>
        </p:txBody>
      </p:sp>
      <p:sp>
        <p:nvSpPr>
          <p:cNvPr id="3" name="Text Placeholder 2"/>
          <p:cNvSpPr>
            <a:spLocks noGrp="1"/>
          </p:cNvSpPr>
          <p:nvPr>
            <p:ph type="body" idx="1" hasCustomPrompt="1"/>
          </p:nvPr>
        </p:nvSpPr>
        <p:spPr>
          <a:xfrm>
            <a:off x="1404573" y="636213"/>
            <a:ext cx="7090140" cy="1044213"/>
          </a:xfrm>
          <a:prstGeom prst="rect">
            <a:avLst/>
          </a:prstGeom>
        </p:spPr>
        <p:txBody>
          <a:bodyPr anchor="b"/>
          <a:lstStyle>
            <a:lvl1pPr marL="0" indent="0">
              <a:buNone/>
              <a:defRPr sz="2000">
                <a:solidFill>
                  <a:schemeClr val="tx1">
                    <a:tint val="75000"/>
                  </a:schemeClr>
                </a:solidFill>
                <a:latin typeface="Times New Roman" panose="02020603050405020304"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dirty="0"/>
              <a:t>Section Lead</a:t>
            </a:r>
          </a:p>
        </p:txBody>
      </p:sp>
      <p:sp>
        <p:nvSpPr>
          <p:cNvPr id="8" name="Text Placeholder 2"/>
          <p:cNvSpPr>
            <a:spLocks noGrp="1"/>
          </p:cNvSpPr>
          <p:nvPr>
            <p:ph idx="13" hasCustomPrompt="1"/>
          </p:nvPr>
        </p:nvSpPr>
        <p:spPr>
          <a:xfrm>
            <a:off x="1404573" y="4072022"/>
            <a:ext cx="4855420" cy="439109"/>
          </a:xfrm>
          <a:prstGeom prst="rect">
            <a:avLst/>
          </a:prstGeom>
        </p:spPr>
        <p:txBody>
          <a:bodyPr vert="horz" lIns="0" tIns="0" rIns="0" bIns="0" rtlCol="0">
            <a:noAutofit/>
          </a:bodyPr>
          <a:lstStyle>
            <a:lvl1pPr marL="0" indent="0">
              <a:buNone/>
              <a:defRPr sz="2600" b="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Section Subtitle</a:t>
            </a:r>
            <a:endParaRPr lang="en-US" dirty="0"/>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10"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Content Placeholder 2"/>
          <p:cNvSpPr>
            <a:spLocks noGrp="1"/>
          </p:cNvSpPr>
          <p:nvPr>
            <p:ph sz="half" idx="1"/>
          </p:nvPr>
        </p:nvSpPr>
        <p:spPr>
          <a:xfrm>
            <a:off x="1404572" y="1600200"/>
            <a:ext cx="3418778" cy="3466735"/>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Content Placeholder 3"/>
          <p:cNvSpPr>
            <a:spLocks noGrp="1"/>
          </p:cNvSpPr>
          <p:nvPr>
            <p:ph sz="half" idx="2"/>
          </p:nvPr>
        </p:nvSpPr>
        <p:spPr>
          <a:xfrm>
            <a:off x="5111980" y="1600200"/>
            <a:ext cx="3574819" cy="3466735"/>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1404572" y="1535113"/>
            <a:ext cx="3470090" cy="639762"/>
          </a:xfrm>
          <a:prstGeom prst="rect">
            <a:avLst/>
          </a:prstGeom>
        </p:spPr>
        <p:txBody>
          <a:bodyPr lIns="0" tIns="0" bIns="0" anchor="t" anchorCtr="0">
            <a:noAutofit/>
          </a:bodyPr>
          <a:lstStyle>
            <a:lvl1pPr marL="0" indent="0">
              <a:buNone/>
              <a:defRPr sz="2200" b="1">
                <a:solidFill>
                  <a:srgbClr val="0A3E28"/>
                </a:solidFill>
                <a:latin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4" name="Content Placeholder 3"/>
          <p:cNvSpPr>
            <a:spLocks noGrp="1"/>
          </p:cNvSpPr>
          <p:nvPr>
            <p:ph sz="half" idx="2"/>
          </p:nvPr>
        </p:nvSpPr>
        <p:spPr>
          <a:xfrm>
            <a:off x="1404572" y="2311580"/>
            <a:ext cx="3470090" cy="2734099"/>
          </a:xfrm>
          <a:prstGeom prst="rect">
            <a:avLst/>
          </a:prstGeom>
        </p:spPr>
        <p:txBody>
          <a:bodyPr lIns="0" tIns="0" bIns="0" anchor="t" anchorCtr="0">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Text Placeholder 4"/>
          <p:cNvSpPr>
            <a:spLocks noGrp="1"/>
          </p:cNvSpPr>
          <p:nvPr>
            <p:ph type="body" sz="quarter" idx="3"/>
          </p:nvPr>
        </p:nvSpPr>
        <p:spPr>
          <a:xfrm>
            <a:off x="5169707" y="1535113"/>
            <a:ext cx="3517092" cy="639762"/>
          </a:xfrm>
          <a:prstGeom prst="rect">
            <a:avLst/>
          </a:prstGeom>
        </p:spPr>
        <p:txBody>
          <a:bodyPr lIns="0" tIns="0" bIns="0" anchor="t" anchorCtr="0">
            <a:normAutofit/>
          </a:bodyPr>
          <a:lstStyle>
            <a:lvl1pPr marL="0" indent="0">
              <a:buNone/>
              <a:defRPr sz="2200" b="1">
                <a:solidFill>
                  <a:srgbClr val="0A3E28"/>
                </a:solidFill>
                <a:latin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6" name="Content Placeholder 5"/>
          <p:cNvSpPr>
            <a:spLocks noGrp="1"/>
          </p:cNvSpPr>
          <p:nvPr>
            <p:ph sz="quarter" idx="4"/>
          </p:nvPr>
        </p:nvSpPr>
        <p:spPr>
          <a:xfrm>
            <a:off x="5169707" y="2311580"/>
            <a:ext cx="3517093" cy="2734099"/>
          </a:xfrm>
          <a:prstGeom prst="rect">
            <a:avLst/>
          </a:prstGeom>
        </p:spPr>
        <p:txBody>
          <a:bodyPr lIns="0" tIns="0" bIns="0" anchor="t" anchorCtr="0">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0"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6"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4"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838048"/>
            <a:ext cx="2392433" cy="597052"/>
          </a:xfrm>
        </p:spPr>
        <p:txBody>
          <a:bodyPr anchor="b"/>
          <a:lstStyle>
            <a:lvl1pPr algn="l">
              <a:defRPr sz="2000" b="1">
                <a:solidFill>
                  <a:srgbClr val="0A3E28"/>
                </a:solidFill>
              </a:defRPr>
            </a:lvl1pPr>
          </a:lstStyle>
          <a:p>
            <a:r>
              <a:rPr lang="en-CA" dirty="0"/>
              <a:t>Click to edit Master title style</a:t>
            </a:r>
            <a:endParaRPr lang="en-US" dirty="0"/>
          </a:p>
        </p:txBody>
      </p:sp>
      <p:sp>
        <p:nvSpPr>
          <p:cNvPr id="3" name="Content Placeholder 2"/>
          <p:cNvSpPr>
            <a:spLocks noGrp="1"/>
          </p:cNvSpPr>
          <p:nvPr>
            <p:ph idx="1"/>
          </p:nvPr>
        </p:nvSpPr>
        <p:spPr>
          <a:xfrm>
            <a:off x="4092150" y="838048"/>
            <a:ext cx="4444923" cy="4363577"/>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2000"/>
            </a:lvl6pPr>
            <a:lvl7pPr>
              <a:defRPr sz="2000"/>
            </a:lvl7pPr>
            <a:lvl8pPr>
              <a:defRPr sz="2000"/>
            </a:lvl8pPr>
            <a:lvl9pPr>
              <a:defRPr sz="20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Text Placeholder 3"/>
          <p:cNvSpPr>
            <a:spLocks noGrp="1"/>
          </p:cNvSpPr>
          <p:nvPr>
            <p:ph type="body" sz="half" idx="2"/>
          </p:nvPr>
        </p:nvSpPr>
        <p:spPr>
          <a:xfrm>
            <a:off x="1404573" y="1539322"/>
            <a:ext cx="2398946" cy="3662303"/>
          </a:xfrm>
          <a:prstGeom prst="rect">
            <a:avLst/>
          </a:prstGeom>
        </p:spPr>
        <p:txBody>
          <a:bodyPr lIns="0" tIns="0" bIns="0"/>
          <a:lstStyle>
            <a:lvl1pPr marL="0" indent="0">
              <a:buNone/>
              <a:defRPr sz="1400">
                <a:latin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4640254"/>
            <a:ext cx="7132401" cy="279162"/>
          </a:xfrm>
        </p:spPr>
        <p:txBody>
          <a:bodyPr anchor="b">
            <a:normAutofit/>
          </a:bodyPr>
          <a:lstStyle>
            <a:lvl1pPr algn="l">
              <a:defRPr sz="1800" b="1"/>
            </a:lvl1pPr>
          </a:lstStyle>
          <a:p>
            <a:r>
              <a:rPr lang="en-CA" dirty="0"/>
              <a:t>Click to edit Master title style</a:t>
            </a:r>
            <a:endParaRPr lang="en-US" dirty="0"/>
          </a:p>
        </p:txBody>
      </p:sp>
      <p:sp>
        <p:nvSpPr>
          <p:cNvPr id="3" name="Picture Placeholder 2"/>
          <p:cNvSpPr>
            <a:spLocks noGrp="1"/>
          </p:cNvSpPr>
          <p:nvPr>
            <p:ph type="pic" idx="1"/>
          </p:nvPr>
        </p:nvSpPr>
        <p:spPr>
          <a:xfrm>
            <a:off x="1404573" y="838048"/>
            <a:ext cx="7138914" cy="3645228"/>
          </a:xfrm>
          <a:prstGeom prst="rect">
            <a:avLst/>
          </a:prstGeom>
        </p:spPr>
        <p:txBody>
          <a:bodyPr lIns="0" rIns="0" bIns="0"/>
          <a:lstStyle>
            <a:lvl1pPr marL="0" indent="0">
              <a:buNone/>
              <a:defRPr sz="3200">
                <a:latin typeface="Times New Roman" panose="02020603050405020304" pitchFamily="18"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dirty="0"/>
              <a:t>Drag picture to placeholder or click icon to add</a:t>
            </a:r>
            <a:endParaRPr lang="en-US" dirty="0"/>
          </a:p>
        </p:txBody>
      </p:sp>
      <p:sp>
        <p:nvSpPr>
          <p:cNvPr id="4" name="Text Placeholder 3"/>
          <p:cNvSpPr>
            <a:spLocks noGrp="1"/>
          </p:cNvSpPr>
          <p:nvPr>
            <p:ph type="body" sz="half" idx="2"/>
          </p:nvPr>
        </p:nvSpPr>
        <p:spPr>
          <a:xfrm>
            <a:off x="1411086" y="4988922"/>
            <a:ext cx="7132401" cy="257600"/>
          </a:xfrm>
          <a:prstGeom prst="rect">
            <a:avLst/>
          </a:prstGeom>
        </p:spPr>
        <p:txBody>
          <a:bodyPr lIns="0" rIns="0" bIns="0"/>
          <a:lstStyle>
            <a:lvl1pPr marL="0" indent="0">
              <a:buNone/>
              <a:defRPr sz="1400">
                <a:latin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6"/>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11086" y="838048"/>
            <a:ext cx="7132401"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7" name="Slide Number Placeholder 6"/>
          <p:cNvSpPr>
            <a:spLocks noGrp="1"/>
          </p:cNvSpPr>
          <p:nvPr>
            <p:ph type="sldNum" sz="quarter" idx="4"/>
          </p:nvPr>
        </p:nvSpPr>
        <p:spPr>
          <a:xfrm>
            <a:off x="6310923" y="5705066"/>
            <a:ext cx="566615" cy="365125"/>
          </a:xfrm>
          <a:prstGeom prst="rect">
            <a:avLst/>
          </a:prstGeom>
        </p:spPr>
        <p:txBody>
          <a:bodyPr vert="horz" lIns="0" tIns="45720" rIns="0" bIns="0" rtlCol="0" anchor="ctr"/>
          <a:lstStyle>
            <a:lvl1pPr algn="r">
              <a:defRPr sz="1600" b="1">
                <a:solidFill>
                  <a:schemeClr val="tx1">
                    <a:tint val="75000"/>
                  </a:schemeClr>
                </a:solidFill>
                <a:latin typeface="Times New Roman" panose="02020603050405020304" pitchFamily="18" charset="0"/>
                <a:cs typeface="Times New Roman" panose="02020603050405020304" pitchFamily="18" charset="0"/>
              </a:defRPr>
            </a:lvl1pPr>
          </a:lstStyle>
          <a:p>
            <a:fld id="{53708381-048D-D742-9678-285B0AD95280}" type="slidenum">
              <a:rPr lang="en-US" smtClean="0"/>
              <a:pPr/>
              <a:t>‹#›</a:t>
            </a:fld>
            <a:endParaRPr lang="en-US" dirty="0"/>
          </a:p>
        </p:txBody>
      </p:sp>
      <p:sp>
        <p:nvSpPr>
          <p:cNvPr id="8" name="TextBox 7"/>
          <p:cNvSpPr txBox="1"/>
          <p:nvPr/>
        </p:nvSpPr>
        <p:spPr>
          <a:xfrm>
            <a:off x="1411086" y="1566931"/>
            <a:ext cx="7132401" cy="438582"/>
          </a:xfrm>
          <a:prstGeom prst="rect">
            <a:avLst/>
          </a:prstGeom>
          <a:noFill/>
        </p:spPr>
        <p:txBody>
          <a:bodyPr wrap="square" lIns="0" bIns="0" rtlCol="0">
            <a:spAutoFit/>
          </a:bodyPr>
          <a:lstStyle/>
          <a:p>
            <a:pPr>
              <a:lnSpc>
                <a:spcPct val="150000"/>
              </a:lnSpc>
            </a:pP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08" r:id="rId12"/>
    <p:sldLayoutId id="2147483709" r:id="rId13"/>
    <p:sldLayoutId id="2147483710" r:id="rId14"/>
  </p:sldLayoutIdLst>
  <p:hf hdr="0" ftr="0" dt="0"/>
  <p:txStyles>
    <p:titleStyle>
      <a:lvl1pPr algn="l" defTabSz="457200" rtl="0" eaLnBrk="1" latinLnBrk="0" hangingPunct="1">
        <a:spcBef>
          <a:spcPct val="0"/>
        </a:spcBef>
        <a:buNone/>
        <a:defRPr sz="3200" b="1" i="0" kern="1200">
          <a:solidFill>
            <a:srgbClr val="1A0704"/>
          </a:solidFill>
          <a:latin typeface="Times New Roman" panose="02020603050405020304" pitchFamily="18" charset="0"/>
          <a:ea typeface="+mj-ea"/>
          <a:cs typeface="Century Gothic"/>
        </a:defRPr>
      </a:lvl1pPr>
    </p:titleStyle>
    <p:bodyStyle>
      <a:lvl1pPr marL="266700"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1pPr>
      <a:lvl2pPr marL="720725"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2pPr>
      <a:lvl3pPr marL="1168400" indent="-274638"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3pPr>
      <a:lvl4pPr marL="1614488"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4pPr>
      <a:lvl5pPr marL="2062163"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hyperlink" Target="http://www.carfax.com/" TargetMode="Externa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7" Type="http://schemas.openxmlformats.org/officeDocument/2006/relationships/hyperlink" Target="http://jvdwdesigns.com/" TargetMode="External"/><Relationship Id="rId2" Type="http://schemas.openxmlformats.org/officeDocument/2006/relationships/hyperlink" Target="https://financialempowerment.pressbooks.com/" TargetMode="External"/><Relationship Id="rId1" Type="http://schemas.openxmlformats.org/officeDocument/2006/relationships/slideLayout" Target="../slideLayouts/slideLayout2.xml"/><Relationship Id="rId6" Type="http://schemas.openxmlformats.org/officeDocument/2006/relationships/hyperlink" Target="mailto:open.textbooks@uregina.ca" TargetMode="External"/><Relationship Id="rId5" Type="http://schemas.openxmlformats.org/officeDocument/2006/relationships/hyperlink" Target="http://www.uregina.ca/open-access/open-textbooks" TargetMode="External"/><Relationship Id="rId4" Type="http://schemas.openxmlformats.org/officeDocument/2006/relationships/hyperlink" Target="https://creativecommons.org/licenses/by-nc-sa/4.0/legalcod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194441" y="3894033"/>
            <a:ext cx="4339588" cy="439109"/>
          </a:xfrm>
        </p:spPr>
        <p:txBody>
          <a:bodyPr/>
          <a:lstStyle/>
          <a:p>
            <a:r>
              <a:rPr lang="en-CA" dirty="0">
                <a:latin typeface="+mj-lt"/>
              </a:rPr>
              <a:t>Bettina Schneider, PhD</a:t>
            </a:r>
          </a:p>
        </p:txBody>
      </p:sp>
      <p:sp>
        <p:nvSpPr>
          <p:cNvPr id="5" name="Content Placeholder 4"/>
          <p:cNvSpPr>
            <a:spLocks noGrp="1"/>
          </p:cNvSpPr>
          <p:nvPr>
            <p:ph idx="11"/>
          </p:nvPr>
        </p:nvSpPr>
        <p:spPr>
          <a:xfrm>
            <a:off x="1194440" y="4293631"/>
            <a:ext cx="4339589" cy="236595"/>
          </a:xfrm>
        </p:spPr>
        <p:txBody>
          <a:bodyPr>
            <a:normAutofit fontScale="77500" lnSpcReduction="20000"/>
          </a:bodyPr>
          <a:lstStyle/>
          <a:p>
            <a:r>
              <a:rPr lang="en-CA" dirty="0">
                <a:latin typeface="+mj-lt"/>
              </a:rPr>
              <a:t>Associate Vice-President Academic, First Nations University of Canada</a:t>
            </a:r>
          </a:p>
        </p:txBody>
      </p:sp>
      <p:sp>
        <p:nvSpPr>
          <p:cNvPr id="7" name="Text Placeholder 6"/>
          <p:cNvSpPr>
            <a:spLocks noGrp="1"/>
          </p:cNvSpPr>
          <p:nvPr>
            <p:ph type="body" sz="quarter" idx="12"/>
          </p:nvPr>
        </p:nvSpPr>
        <p:spPr>
          <a:xfrm>
            <a:off x="1194441" y="4643044"/>
            <a:ext cx="4269734" cy="285058"/>
          </a:xfrm>
        </p:spPr>
        <p:txBody>
          <a:bodyPr/>
          <a:lstStyle/>
          <a:p>
            <a:r>
              <a:rPr lang="en-US" dirty="0">
                <a:latin typeface="+mj-lt"/>
              </a:rPr>
              <a:t>Creative commons attribution non-commercial </a:t>
            </a:r>
            <a:r>
              <a:rPr lang="en-US" dirty="0" err="1">
                <a:latin typeface="+mj-lt"/>
              </a:rPr>
              <a:t>sharealike</a:t>
            </a:r>
            <a:r>
              <a:rPr lang="en-US" dirty="0">
                <a:latin typeface="+mj-lt"/>
              </a:rPr>
              <a:t> 4.0 international license</a:t>
            </a:r>
          </a:p>
        </p:txBody>
      </p:sp>
      <p:sp>
        <p:nvSpPr>
          <p:cNvPr id="9" name="Text Placeholder 2"/>
          <p:cNvSpPr txBox="1">
            <a:spLocks/>
          </p:cNvSpPr>
          <p:nvPr/>
        </p:nvSpPr>
        <p:spPr>
          <a:xfrm>
            <a:off x="609600" y="5823418"/>
            <a:ext cx="4855420" cy="250140"/>
          </a:xfrm>
          <a:prstGeom prst="rect">
            <a:avLst/>
          </a:prstGeom>
        </p:spPr>
        <p:txBody>
          <a:bodyPr vert="horz" lIns="0" tIns="0" rIns="0" bIns="0" rtlCol="0">
            <a:noAutofit/>
          </a:bodyPr>
          <a:lstStyle>
            <a:lvl1pPr marL="0" indent="0" algn="l" defTabSz="457200" rtl="0" eaLnBrk="1" latinLnBrk="0" hangingPunct="1">
              <a:spcBef>
                <a:spcPct val="20000"/>
              </a:spcBef>
              <a:buClr>
                <a:schemeClr val="accent2"/>
              </a:buClr>
              <a:buFont typeface="Arial"/>
              <a:buNone/>
              <a:defRPr sz="2200" b="1" i="0" kern="1200" cap="all">
                <a:solidFill>
                  <a:srgbClr val="0A3E28"/>
                </a:solidFill>
                <a:latin typeface="Arial"/>
                <a:ea typeface="+mn-ea"/>
                <a:cs typeface="Century Gothic"/>
              </a:defRPr>
            </a:lvl1pPr>
            <a:lvl2pPr marL="454025"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2pPr>
            <a:lvl3pPr marL="893762"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3pPr>
            <a:lvl4pPr marL="1347788"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4pPr>
            <a:lvl5pPr marL="1795463"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CA" dirty="0">
                <a:latin typeface="+mj-lt"/>
              </a:rPr>
              <a:t>September 2019</a:t>
            </a:r>
            <a:endParaRPr lang="en-US" dirty="0">
              <a:latin typeface="+mj-lt"/>
            </a:endParaRPr>
          </a:p>
        </p:txBody>
      </p:sp>
      <p:pic>
        <p:nvPicPr>
          <p:cNvPr id="8" name="Picture 7" descr="FNUofCanada_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3969773"/>
            <a:ext cx="515566" cy="1156409"/>
          </a:xfrm>
          <a:prstGeom prst="rect">
            <a:avLst/>
          </a:prstGeom>
        </p:spPr>
      </p:pic>
      <p:sp>
        <p:nvSpPr>
          <p:cNvPr id="10" name="Title 1"/>
          <p:cNvSpPr txBox="1">
            <a:spLocks/>
          </p:cNvSpPr>
          <p:nvPr/>
        </p:nvSpPr>
        <p:spPr>
          <a:xfrm>
            <a:off x="762000" y="772553"/>
            <a:ext cx="4392815" cy="2371986"/>
          </a:xfrm>
          <a:prstGeom prst="rect">
            <a:avLst/>
          </a:prstGeom>
        </p:spPr>
        <p:txBody>
          <a:bodyPr vert="horz" lIns="0" tIns="0" rIns="0" bIns="0" rtlCol="0" anchor="t">
            <a:noAutofit/>
          </a:bodyPr>
          <a:lstStyle/>
          <a:p>
            <a:pPr marL="0" marR="0" lvl="0" indent="0" algn="l" defTabSz="457200" rtl="0" eaLnBrk="1" fontAlgn="auto" latinLnBrk="0" hangingPunct="1">
              <a:lnSpc>
                <a:spcPct val="86000"/>
              </a:lnSpc>
              <a:spcBef>
                <a:spcPct val="0"/>
              </a:spcBef>
              <a:spcAft>
                <a:spcPts val="0"/>
              </a:spcAft>
              <a:buClrTx/>
              <a:buSzTx/>
              <a:buFontTx/>
              <a:buNone/>
              <a:tabLst/>
              <a:defRPr/>
            </a:pPr>
            <a:r>
              <a:rPr lang="en-US" sz="4000" b="1" dirty="0">
                <a:solidFill>
                  <a:srgbClr val="1A0704"/>
                </a:solidFill>
                <a:latin typeface="Arial"/>
                <a:ea typeface="+mj-ea"/>
                <a:cs typeface="Century Gothic"/>
              </a:rPr>
              <a:t>Consumer Strategies</a:t>
            </a:r>
            <a:br>
              <a:rPr kumimoji="0" lang="en-US" sz="1200" b="1" i="0" u="none" strike="noStrike" kern="1200" cap="none" spc="0" normalizeH="0" baseline="0" noProof="0" dirty="0">
                <a:ln>
                  <a:noFill/>
                </a:ln>
                <a:solidFill>
                  <a:srgbClr val="1A0704"/>
                </a:solidFill>
                <a:effectLst/>
                <a:uLnTx/>
                <a:uFillTx/>
                <a:latin typeface="Arial"/>
                <a:ea typeface="+mj-ea"/>
                <a:cs typeface="Century Gothic"/>
              </a:rPr>
            </a:br>
            <a:br>
              <a:rPr kumimoji="0" lang="en-US" sz="1200" b="1" i="0" u="none" strike="noStrike" kern="1200" cap="none" spc="0" normalizeH="0" baseline="0" noProof="0" dirty="0">
                <a:ln>
                  <a:noFill/>
                </a:ln>
                <a:solidFill>
                  <a:srgbClr val="1A0704"/>
                </a:solidFill>
                <a:effectLst/>
                <a:uLnTx/>
                <a:uFillTx/>
                <a:latin typeface="Arial"/>
                <a:ea typeface="+mj-ea"/>
                <a:cs typeface="Century Gothic"/>
              </a:rPr>
            </a:br>
            <a:r>
              <a:rPr kumimoji="0" lang="en-US" sz="2400" b="1" i="0" u="none" strike="noStrike" kern="1200" cap="none" spc="0" normalizeH="0" baseline="0" noProof="0" dirty="0">
                <a:ln>
                  <a:noFill/>
                </a:ln>
                <a:solidFill>
                  <a:srgbClr val="1A0704"/>
                </a:solidFill>
                <a:effectLst/>
                <a:uLnTx/>
                <a:uFillTx/>
                <a:latin typeface="Arial"/>
                <a:ea typeface="+mj-ea"/>
                <a:cs typeface="Century Gothic"/>
              </a:rPr>
              <a:t>Chapter 8</a:t>
            </a: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endParaRPr kumimoji="0" lang="en-US" sz="4000" b="1" i="0" u="none" strike="noStrike" kern="1200" cap="none" spc="0" normalizeH="0" baseline="0" noProof="0" dirty="0">
              <a:ln>
                <a:noFill/>
              </a:ln>
              <a:solidFill>
                <a:srgbClr val="1A0704"/>
              </a:solidFill>
              <a:effectLst/>
              <a:uLnTx/>
              <a:uFillTx/>
              <a:latin typeface="Arial"/>
              <a:ea typeface="+mj-ea"/>
              <a:cs typeface="Century Gothic"/>
            </a:endParaRPr>
          </a:p>
        </p:txBody>
      </p:sp>
    </p:spTree>
    <p:extLst>
      <p:ext uri="{BB962C8B-B14F-4D97-AF65-F5344CB8AC3E}">
        <p14:creationId xmlns:p14="http://schemas.microsoft.com/office/powerpoint/2010/main" val="3540703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95351"/>
            <a:ext cx="5936754" cy="639762"/>
          </a:xfrm>
        </p:spPr>
        <p:txBody>
          <a:bodyPr/>
          <a:lstStyle/>
          <a:p>
            <a:r>
              <a:rPr lang="en-CA" dirty="0">
                <a:latin typeface="+mj-lt"/>
              </a:rPr>
              <a:t>Consumer strategies and scams</a:t>
            </a:r>
          </a:p>
        </p:txBody>
      </p:sp>
      <p:sp>
        <p:nvSpPr>
          <p:cNvPr id="10243" name="Content Placeholder 2">
            <a:extLst>
              <a:ext uri="{FF2B5EF4-FFF2-40B4-BE49-F238E27FC236}">
                <a16:creationId xmlns:a16="http://schemas.microsoft.com/office/drawing/2014/main" id="{A56D630B-0273-4EAA-8A1A-398CEEE5D8D4}"/>
              </a:ext>
            </a:extLst>
          </p:cNvPr>
          <p:cNvSpPr>
            <a:spLocks noGrp="1" noChangeArrowheads="1"/>
          </p:cNvSpPr>
          <p:nvPr>
            <p:ph sz="half" idx="2"/>
          </p:nvPr>
        </p:nvSpPr>
        <p:spPr>
          <a:xfrm>
            <a:off x="1404571" y="1397727"/>
            <a:ext cx="6903405" cy="3713268"/>
          </a:xfrm>
        </p:spPr>
        <p:txBody>
          <a:bodyPr>
            <a:normAutofit/>
          </a:bodyPr>
          <a:lstStyle/>
          <a:p>
            <a:r>
              <a:rPr lang="en-CA" altLang="en-US" dirty="0">
                <a:latin typeface="+mj-lt"/>
              </a:rPr>
              <a:t>Strategies such as maximizing the advantages of branding, timing, and transaction costs can benefit customers.</a:t>
            </a:r>
          </a:p>
          <a:p>
            <a:r>
              <a:rPr lang="en-CA" altLang="en-US" dirty="0">
                <a:latin typeface="+mj-lt"/>
              </a:rPr>
              <a:t>The best way to protect yourself from scams is to be as informed as possible.</a:t>
            </a:r>
          </a:p>
          <a:p>
            <a:r>
              <a:rPr lang="en-CA" altLang="en-US" dirty="0">
                <a:latin typeface="+mj-lt"/>
              </a:rPr>
              <a:t>Let’s review some typical scams and ways to protect yourself in the textbook. </a:t>
            </a: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0DDD135B-A1B2-4991-AC36-80E69248BBF4}"/>
              </a:ext>
            </a:extLst>
          </p:cNvPr>
          <p:cNvSpPr>
            <a:spLocks noGrp="1" noChangeArrowheads="1"/>
          </p:cNvSpPr>
          <p:nvPr>
            <p:ph type="title"/>
          </p:nvPr>
        </p:nvSpPr>
        <p:spPr/>
        <p:txBody>
          <a:bodyPr>
            <a:normAutofit/>
          </a:bodyPr>
          <a:lstStyle/>
          <a:p>
            <a:r>
              <a:rPr lang="en-US" altLang="en-US" dirty="0">
                <a:latin typeface="+mj-lt"/>
              </a:rPr>
              <a:t>8.2 A Major Purchase: Buying a Car </a:t>
            </a:r>
          </a:p>
        </p:txBody>
      </p:sp>
      <p:sp>
        <p:nvSpPr>
          <p:cNvPr id="5" name="Text Placeholder 4"/>
          <p:cNvSpPr>
            <a:spLocks noGrp="1"/>
          </p:cNvSpPr>
          <p:nvPr>
            <p:ph type="body" idx="1"/>
          </p:nvPr>
        </p:nvSpPr>
        <p:spPr>
          <a:xfrm>
            <a:off x="1404571" y="1535113"/>
            <a:ext cx="6472331" cy="639762"/>
          </a:xfrm>
        </p:spPr>
        <p:txBody>
          <a:bodyPr/>
          <a:lstStyle/>
          <a:p>
            <a:r>
              <a:rPr lang="en-CA" dirty="0">
                <a:latin typeface="+mj-lt"/>
              </a:rPr>
              <a:t>Applying the purchasing model </a:t>
            </a:r>
            <a:endParaRPr lang="en-CA" dirty="0">
              <a:solidFill>
                <a:srgbClr val="FF0000"/>
              </a:solidFill>
              <a:latin typeface="+mj-lt"/>
            </a:endParaRPr>
          </a:p>
        </p:txBody>
      </p:sp>
      <p:sp>
        <p:nvSpPr>
          <p:cNvPr id="11267" name="Content Placeholder 2">
            <a:extLst>
              <a:ext uri="{FF2B5EF4-FFF2-40B4-BE49-F238E27FC236}">
                <a16:creationId xmlns:a16="http://schemas.microsoft.com/office/drawing/2014/main" id="{872D9E4F-2ED5-4590-B3AC-6CCC463EDF7A}"/>
              </a:ext>
            </a:extLst>
          </p:cNvPr>
          <p:cNvSpPr>
            <a:spLocks noGrp="1" noChangeArrowheads="1"/>
          </p:cNvSpPr>
          <p:nvPr>
            <p:ph sz="half" idx="2"/>
          </p:nvPr>
        </p:nvSpPr>
        <p:spPr>
          <a:xfrm>
            <a:off x="1404571" y="2076446"/>
            <a:ext cx="6877279" cy="3279325"/>
          </a:xfrm>
        </p:spPr>
        <p:txBody>
          <a:bodyPr>
            <a:noAutofit/>
          </a:bodyPr>
          <a:lstStyle/>
          <a:p>
            <a:r>
              <a:rPr lang="en-CA" altLang="en-US" dirty="0">
                <a:latin typeface="+mj-lt"/>
              </a:rPr>
              <a:t>Many will buy a car several times during their lifetimes.</a:t>
            </a:r>
          </a:p>
          <a:p>
            <a:r>
              <a:rPr lang="en-CA" altLang="en-US" dirty="0">
                <a:latin typeface="+mj-lt"/>
              </a:rPr>
              <a:t>A car is a significant purchase and may cost as much as or more than one year’s disposable income. </a:t>
            </a:r>
          </a:p>
          <a:p>
            <a:r>
              <a:rPr lang="en-CA" altLang="en-US" dirty="0">
                <a:latin typeface="+mj-lt"/>
              </a:rPr>
              <a:t>A car’s annual operating costs include the cost of fuel, legally mandated insurance premiums, registration fees, as well as maintenance and perhaps repairs and storage (parking). Not only is a vehicle a significant purchase; it’s also an ongoing commitment.</a:t>
            </a:r>
            <a:endParaRPr lang="en-CA" altLang="en-US" dirty="0">
              <a:solidFill>
                <a:srgbClr val="FF0000"/>
              </a:solidFill>
              <a:latin typeface="+mj-lt"/>
            </a:endParaRPr>
          </a:p>
          <a:p>
            <a:r>
              <a:rPr lang="en-CA" altLang="en-US" dirty="0">
                <a:latin typeface="+mj-lt"/>
              </a:rPr>
              <a:t>How can you apply the purchasing model, described in this chapter, to the car purchase?</a:t>
            </a: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Automobile attributes</a:t>
            </a:r>
          </a:p>
        </p:txBody>
      </p:sp>
      <p:sp>
        <p:nvSpPr>
          <p:cNvPr id="11267" name="Content Placeholder 2">
            <a:extLst>
              <a:ext uri="{FF2B5EF4-FFF2-40B4-BE49-F238E27FC236}">
                <a16:creationId xmlns:a16="http://schemas.microsoft.com/office/drawing/2014/main" id="{F374B401-7EA4-46B3-9F41-62303930A40E}"/>
              </a:ext>
            </a:extLst>
          </p:cNvPr>
          <p:cNvSpPr>
            <a:spLocks noGrp="1" noChangeArrowheads="1"/>
          </p:cNvSpPr>
          <p:nvPr>
            <p:ph sz="half" idx="2"/>
          </p:nvPr>
        </p:nvSpPr>
        <p:spPr>
          <a:xfrm>
            <a:off x="1404571" y="1319350"/>
            <a:ext cx="6903405" cy="4206240"/>
          </a:xfrm>
        </p:spPr>
        <p:txBody>
          <a:bodyPr>
            <a:noAutofit/>
          </a:bodyPr>
          <a:lstStyle/>
          <a:p>
            <a:pPr marL="0" indent="0">
              <a:buNone/>
              <a:defRPr/>
            </a:pPr>
            <a:r>
              <a:rPr lang="en-CA" dirty="0">
                <a:latin typeface="+mj-lt"/>
              </a:rPr>
              <a:t>Let’s look at Table 8.2.1 for automobile attributes to consider:</a:t>
            </a:r>
          </a:p>
          <a:p>
            <a:pPr lvl="1">
              <a:defRPr/>
            </a:pPr>
            <a:r>
              <a:rPr lang="en-CA" sz="1900" dirty="0">
                <a:latin typeface="+mj-lt"/>
              </a:rPr>
              <a:t>Fuel or energy efficiency</a:t>
            </a:r>
          </a:p>
          <a:p>
            <a:pPr lvl="1">
              <a:defRPr/>
            </a:pPr>
            <a:r>
              <a:rPr lang="en-CA" sz="1900" dirty="0">
                <a:latin typeface="+mj-lt"/>
              </a:rPr>
              <a:t>Size and “horse power”</a:t>
            </a:r>
          </a:p>
          <a:p>
            <a:pPr lvl="1">
              <a:defRPr/>
            </a:pPr>
            <a:r>
              <a:rPr lang="en-CA" sz="1900" dirty="0">
                <a:latin typeface="+mj-lt"/>
              </a:rPr>
              <a:t>Condition</a:t>
            </a:r>
          </a:p>
          <a:p>
            <a:pPr lvl="1">
              <a:defRPr/>
            </a:pPr>
            <a:r>
              <a:rPr lang="en-CA" sz="1900" dirty="0">
                <a:latin typeface="+mj-lt"/>
              </a:rPr>
              <a:t>Performance quality</a:t>
            </a:r>
          </a:p>
          <a:p>
            <a:pPr lvl="1">
              <a:defRPr/>
            </a:pPr>
            <a:r>
              <a:rPr lang="en-CA" sz="1900" dirty="0">
                <a:latin typeface="+mj-lt"/>
              </a:rPr>
              <a:t>Entertainment features</a:t>
            </a:r>
          </a:p>
          <a:p>
            <a:pPr lvl="1">
              <a:defRPr/>
            </a:pPr>
            <a:r>
              <a:rPr lang="en-CA" sz="1900" dirty="0">
                <a:latin typeface="+mj-lt"/>
              </a:rPr>
              <a:t>Navigation features</a:t>
            </a:r>
          </a:p>
          <a:p>
            <a:pPr lvl="1">
              <a:defRPr/>
            </a:pPr>
            <a:r>
              <a:rPr lang="en-CA" sz="1900" dirty="0">
                <a:latin typeface="+mj-lt"/>
              </a:rPr>
              <a:t>Safety features</a:t>
            </a:r>
          </a:p>
          <a:p>
            <a:pPr lvl="1">
              <a:defRPr/>
            </a:pPr>
            <a:r>
              <a:rPr lang="en-CA" sz="1900" dirty="0">
                <a:latin typeface="+mj-lt"/>
              </a:rPr>
              <a:t>Appearance and comfort</a:t>
            </a:r>
          </a:p>
          <a:p>
            <a:pPr lvl="1">
              <a:defRPr/>
            </a:pPr>
            <a:r>
              <a:rPr lang="en-CA" sz="1900" dirty="0">
                <a:latin typeface="+mj-lt"/>
              </a:rPr>
              <a:t>Reliability </a:t>
            </a:r>
          </a:p>
          <a:p>
            <a:pPr lvl="1">
              <a:defRPr/>
            </a:pPr>
            <a:r>
              <a:rPr lang="en-CA" sz="1900" dirty="0">
                <a:latin typeface="+mj-lt"/>
              </a:rPr>
              <a:t>Make</a:t>
            </a:r>
          </a:p>
          <a:p>
            <a:pPr marL="457200" lvl="1" indent="0">
              <a:buFontTx/>
              <a:buNone/>
              <a:defRPr/>
            </a:pP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95351"/>
            <a:ext cx="6903405" cy="639762"/>
          </a:xfrm>
        </p:spPr>
        <p:txBody>
          <a:bodyPr/>
          <a:lstStyle/>
          <a:p>
            <a:r>
              <a:rPr lang="en-CA" dirty="0">
                <a:latin typeface="+mj-lt"/>
              </a:rPr>
              <a:t>Guidebooks, ratings, and reviews </a:t>
            </a:r>
            <a:endParaRPr lang="en-CA" dirty="0">
              <a:solidFill>
                <a:srgbClr val="FF0000"/>
              </a:solidFill>
              <a:latin typeface="+mj-lt"/>
            </a:endParaRPr>
          </a:p>
        </p:txBody>
      </p:sp>
      <p:sp>
        <p:nvSpPr>
          <p:cNvPr id="11267" name="Content Placeholder 2">
            <a:extLst>
              <a:ext uri="{FF2B5EF4-FFF2-40B4-BE49-F238E27FC236}">
                <a16:creationId xmlns:a16="http://schemas.microsoft.com/office/drawing/2014/main" id="{F374B401-7EA4-46B3-9F41-62303930A40E}"/>
              </a:ext>
            </a:extLst>
          </p:cNvPr>
          <p:cNvSpPr>
            <a:spLocks noGrp="1" noChangeArrowheads="1"/>
          </p:cNvSpPr>
          <p:nvPr>
            <p:ph sz="half" idx="2"/>
          </p:nvPr>
        </p:nvSpPr>
        <p:spPr>
          <a:xfrm>
            <a:off x="1404572" y="1345474"/>
            <a:ext cx="6903404" cy="3700205"/>
          </a:xfrm>
        </p:spPr>
        <p:txBody>
          <a:bodyPr>
            <a:noAutofit/>
          </a:bodyPr>
          <a:lstStyle/>
          <a:p>
            <a:pPr>
              <a:defRPr/>
            </a:pPr>
            <a:r>
              <a:rPr lang="en-CA" dirty="0">
                <a:latin typeface="+mj-lt"/>
              </a:rPr>
              <a:t>Let’s look at Mary and Miguel from the text.</a:t>
            </a:r>
          </a:p>
          <a:p>
            <a:pPr>
              <a:defRPr/>
            </a:pPr>
            <a:r>
              <a:rPr lang="en-CA" dirty="0">
                <a:latin typeface="+mj-lt"/>
              </a:rPr>
              <a:t>Car attributes are widely publicized by car dealers and manufacturers, as well as in specialized print and online magazines. </a:t>
            </a:r>
          </a:p>
          <a:p>
            <a:pPr>
              <a:defRPr/>
            </a:pPr>
            <a:r>
              <a:rPr lang="en-CA" i="1" dirty="0">
                <a:latin typeface="+mj-lt"/>
              </a:rPr>
              <a:t>Consumer Reports</a:t>
            </a:r>
            <a:r>
              <a:rPr lang="en-CA" dirty="0">
                <a:latin typeface="+mj-lt"/>
              </a:rPr>
              <a:t> also offers ratings and reviews.</a:t>
            </a:r>
          </a:p>
          <a:p>
            <a:pPr>
              <a:defRPr/>
            </a:pPr>
            <a:r>
              <a:rPr lang="en-CA" dirty="0">
                <a:latin typeface="+mj-lt"/>
              </a:rPr>
              <a:t>Used cars vs. new cars: the Canadian Black Book publishes guidebooks on used-car values.</a:t>
            </a:r>
          </a:p>
          <a:p>
            <a:pPr>
              <a:defRPr/>
            </a:pPr>
            <a:r>
              <a:rPr lang="en-CA" dirty="0">
                <a:latin typeface="+mj-lt"/>
              </a:rPr>
              <a:t>Services like </a:t>
            </a:r>
            <a:r>
              <a:rPr lang="en-CA" dirty="0">
                <a:solidFill>
                  <a:schemeClr val="accent2"/>
                </a:solidFill>
                <a:latin typeface="+mj-lt"/>
                <a:hlinkClick r:id="rId2"/>
              </a:rPr>
              <a:t>Carfax</a:t>
            </a:r>
            <a:r>
              <a:rPr lang="en-CA" dirty="0">
                <a:latin typeface="+mj-lt"/>
              </a:rPr>
              <a:t> provide research on a vehicle’s history based on its VIN (vehicle identification number), including any accidents, flooding, frame damage, or airbag deployment, the number and type of owners, etc.</a:t>
            </a: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6700948" cy="639762"/>
          </a:xfrm>
        </p:spPr>
        <p:txBody>
          <a:bodyPr/>
          <a:lstStyle/>
          <a:p>
            <a:r>
              <a:rPr lang="en-CA" dirty="0">
                <a:latin typeface="+mj-lt"/>
              </a:rPr>
              <a:t>Identify the automobile market</a:t>
            </a:r>
          </a:p>
        </p:txBody>
      </p:sp>
      <p:sp>
        <p:nvSpPr>
          <p:cNvPr id="14339" name="Content Placeholder 2">
            <a:extLst>
              <a:ext uri="{FF2B5EF4-FFF2-40B4-BE49-F238E27FC236}">
                <a16:creationId xmlns:a16="http://schemas.microsoft.com/office/drawing/2014/main" id="{A0764BB4-DAC0-4424-AA1E-1B05CC7D3A8F}"/>
              </a:ext>
            </a:extLst>
          </p:cNvPr>
          <p:cNvSpPr>
            <a:spLocks noGrp="1" noChangeArrowheads="1"/>
          </p:cNvSpPr>
          <p:nvPr>
            <p:ph sz="half" idx="2"/>
          </p:nvPr>
        </p:nvSpPr>
        <p:spPr>
          <a:xfrm>
            <a:off x="1404572" y="1358538"/>
            <a:ext cx="6707462" cy="4127862"/>
          </a:xfrm>
        </p:spPr>
        <p:txBody>
          <a:bodyPr>
            <a:noAutofit/>
          </a:bodyPr>
          <a:lstStyle/>
          <a:p>
            <a:r>
              <a:rPr lang="en-CA" altLang="en-US" dirty="0">
                <a:latin typeface="+mj-lt"/>
              </a:rPr>
              <a:t>The markets for new and used cars are interdependent. </a:t>
            </a:r>
          </a:p>
          <a:p>
            <a:r>
              <a:rPr lang="en-CA" altLang="en-US" dirty="0">
                <a:latin typeface="+mj-lt"/>
              </a:rPr>
              <a:t>Supply of and demand for new cars affect price levels in both the new and used car market. For example, when new car prices are high, more buyers seek out used cars, and when they are low, used car buyers may turn to the new car market.</a:t>
            </a:r>
          </a:p>
          <a:p>
            <a:r>
              <a:rPr lang="en-CA" altLang="en-US" dirty="0">
                <a:latin typeface="+mj-lt"/>
              </a:rPr>
              <a:t>Demand for cars is affected by macroeconomic factors.</a:t>
            </a:r>
          </a:p>
          <a:p>
            <a:r>
              <a:rPr lang="en-CA" altLang="en-US" dirty="0">
                <a:latin typeface="+mj-lt"/>
              </a:rPr>
              <a:t>If there is a recession and a rise in unemployment, both incomes and demand for new cars will fall. If there is inflation, it will push up interest rates because the price of borrowing money rises with other prices. When the economy is expanding, and inflation and interest rates are low, demand for new cars rises, pushing up prices.</a:t>
            </a: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6896890" cy="639762"/>
          </a:xfrm>
        </p:spPr>
        <p:txBody>
          <a:bodyPr/>
          <a:lstStyle/>
          <a:p>
            <a:r>
              <a:rPr lang="en-CA" dirty="0">
                <a:latin typeface="+mj-lt"/>
              </a:rPr>
              <a:t>Identify automobile financing</a:t>
            </a:r>
          </a:p>
        </p:txBody>
      </p:sp>
      <p:sp>
        <p:nvSpPr>
          <p:cNvPr id="15363" name="Content Placeholder 2">
            <a:extLst>
              <a:ext uri="{FF2B5EF4-FFF2-40B4-BE49-F238E27FC236}">
                <a16:creationId xmlns:a16="http://schemas.microsoft.com/office/drawing/2014/main" id="{B72C7B9A-9D03-42B5-A173-CE43B5AE305E}"/>
              </a:ext>
            </a:extLst>
          </p:cNvPr>
          <p:cNvSpPr>
            <a:spLocks noGrp="1" noChangeArrowheads="1"/>
          </p:cNvSpPr>
          <p:nvPr>
            <p:ph sz="half" idx="2"/>
          </p:nvPr>
        </p:nvSpPr>
        <p:spPr>
          <a:xfrm>
            <a:off x="1404571" y="1371600"/>
            <a:ext cx="6903405" cy="3674079"/>
          </a:xfrm>
        </p:spPr>
        <p:txBody>
          <a:bodyPr>
            <a:normAutofit/>
          </a:bodyPr>
          <a:lstStyle/>
          <a:p>
            <a:r>
              <a:rPr lang="en-CA" altLang="en-US" dirty="0">
                <a:latin typeface="+mj-lt"/>
              </a:rPr>
              <a:t>The cost of a car is significant. Car purchases usually require financing through a loan or a lease (long-term rental agreement).</a:t>
            </a:r>
          </a:p>
          <a:p>
            <a:r>
              <a:rPr lang="en-CA" altLang="en-US" dirty="0">
                <a:latin typeface="+mj-lt"/>
              </a:rPr>
              <a:t>That creates an opportunity cost of losing the return you could have earned on your savings. You also lose liquidity: you are taking cash, a liquid asset, and trading it for a car, a not-so-liquid asset.</a:t>
            </a:r>
          </a:p>
          <a:p>
            <a:r>
              <a:rPr lang="en-CA" altLang="en-US" dirty="0">
                <a:latin typeface="+mj-lt"/>
              </a:rPr>
              <a:t>Be sure to shop around for the best deal, as rates, maturity, and terms can vary. </a:t>
            </a: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95351"/>
            <a:ext cx="6694400" cy="639762"/>
          </a:xfrm>
        </p:spPr>
        <p:txBody>
          <a:bodyPr/>
          <a:lstStyle/>
          <a:p>
            <a:r>
              <a:rPr lang="en-CA" dirty="0">
                <a:latin typeface="+mj-lt"/>
              </a:rPr>
              <a:t>Identify automobile financing (continued)</a:t>
            </a:r>
          </a:p>
        </p:txBody>
      </p:sp>
      <p:sp>
        <p:nvSpPr>
          <p:cNvPr id="16387" name="Content Placeholder 2">
            <a:extLst>
              <a:ext uri="{FF2B5EF4-FFF2-40B4-BE49-F238E27FC236}">
                <a16:creationId xmlns:a16="http://schemas.microsoft.com/office/drawing/2014/main" id="{767BCB98-9234-42C2-9626-3AF3CD5E1605}"/>
              </a:ext>
            </a:extLst>
          </p:cNvPr>
          <p:cNvSpPr>
            <a:spLocks noGrp="1" noChangeArrowheads="1"/>
          </p:cNvSpPr>
          <p:nvPr>
            <p:ph sz="half" idx="2"/>
          </p:nvPr>
        </p:nvSpPr>
        <p:spPr>
          <a:xfrm>
            <a:off x="1404571" y="1358538"/>
            <a:ext cx="6877279" cy="3854730"/>
          </a:xfrm>
        </p:spPr>
        <p:txBody>
          <a:bodyPr>
            <a:noAutofit/>
          </a:bodyPr>
          <a:lstStyle/>
          <a:p>
            <a:r>
              <a:rPr lang="en-CA" altLang="en-US" dirty="0">
                <a:latin typeface="+mj-lt"/>
              </a:rPr>
              <a:t>A loan with a longer maturity will reduce your monthly payment, but if the APR is higher, it will cost you more. </a:t>
            </a:r>
          </a:p>
          <a:p>
            <a:r>
              <a:rPr lang="en-CA" altLang="en-US" dirty="0">
                <a:latin typeface="+mj-lt"/>
              </a:rPr>
              <a:t>The longer the loan, the more you risk ending up with a loan that’s worth more than your car.</a:t>
            </a:r>
          </a:p>
          <a:p>
            <a:r>
              <a:rPr lang="en-CA" altLang="en-US" dirty="0">
                <a:latin typeface="+mj-lt"/>
              </a:rPr>
              <a:t>An alternative to getting a car loan is leasing a car. Leases are a common way of financing a car purchase. A </a:t>
            </a:r>
            <a:r>
              <a:rPr lang="en-CA" altLang="en-US" b="1" dirty="0">
                <a:latin typeface="+mj-lt"/>
              </a:rPr>
              <a:t>lease</a:t>
            </a:r>
            <a:r>
              <a:rPr lang="en-CA" altLang="en-US" dirty="0">
                <a:latin typeface="+mj-lt"/>
              </a:rPr>
              <a:t> is a long-term rental agreement with a </a:t>
            </a:r>
            <a:r>
              <a:rPr lang="en-CA" altLang="en-US" b="1" dirty="0">
                <a:latin typeface="+mj-lt"/>
              </a:rPr>
              <a:t>buyout option</a:t>
            </a:r>
            <a:r>
              <a:rPr lang="en-CA" altLang="en-US" dirty="0">
                <a:latin typeface="+mj-lt"/>
              </a:rPr>
              <a:t> at maturity.</a:t>
            </a:r>
          </a:p>
          <a:p>
            <a:r>
              <a:rPr lang="en-CA" altLang="en-US" dirty="0">
                <a:latin typeface="+mj-lt"/>
              </a:rPr>
              <a:t>The cost of borrowing, in percentage terms, is the interest rate or APR of the loan. The costs of leasing, in dollars, are the down payment, the lease payments, and the buyout.</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6452754" cy="639762"/>
          </a:xfrm>
        </p:spPr>
        <p:txBody>
          <a:bodyPr/>
          <a:lstStyle/>
          <a:p>
            <a:r>
              <a:rPr lang="en-CA" dirty="0">
                <a:latin typeface="+mj-lt"/>
              </a:rPr>
              <a:t>Purchase and post-purchase</a:t>
            </a:r>
          </a:p>
        </p:txBody>
      </p:sp>
      <p:sp>
        <p:nvSpPr>
          <p:cNvPr id="3" name="Content Placeholder 2">
            <a:extLst>
              <a:ext uri="{FF2B5EF4-FFF2-40B4-BE49-F238E27FC236}">
                <a16:creationId xmlns:a16="http://schemas.microsoft.com/office/drawing/2014/main" id="{D31B9120-3D82-475C-B153-3D80A83C78C2}"/>
              </a:ext>
            </a:extLst>
          </p:cNvPr>
          <p:cNvSpPr>
            <a:spLocks noGrp="1"/>
          </p:cNvSpPr>
          <p:nvPr>
            <p:ph sz="half" idx="2"/>
          </p:nvPr>
        </p:nvSpPr>
        <p:spPr>
          <a:xfrm>
            <a:off x="1404571" y="1332412"/>
            <a:ext cx="6864217" cy="3713268"/>
          </a:xfrm>
        </p:spPr>
        <p:txBody>
          <a:bodyPr>
            <a:normAutofit/>
          </a:bodyPr>
          <a:lstStyle/>
          <a:p>
            <a:pPr>
              <a:defRPr/>
            </a:pPr>
            <a:r>
              <a:rPr lang="en-CA" dirty="0">
                <a:latin typeface="+mj-lt"/>
              </a:rPr>
              <a:t>Dealers may negotiate the</a:t>
            </a:r>
            <a:r>
              <a:rPr lang="en-CA" b="1" dirty="0">
                <a:latin typeface="+mj-lt"/>
              </a:rPr>
              <a:t> manufacturer’s suggested</a:t>
            </a:r>
            <a:br>
              <a:rPr lang="en-CA" b="1" dirty="0">
                <a:latin typeface="+mj-lt"/>
              </a:rPr>
            </a:br>
            <a:r>
              <a:rPr lang="en-CA" b="1" dirty="0">
                <a:latin typeface="+mj-lt"/>
              </a:rPr>
              <a:t>retail price </a:t>
            </a:r>
            <a:r>
              <a:rPr lang="en-CA" dirty="0">
                <a:latin typeface="+mj-lt"/>
              </a:rPr>
              <a:t>and many of the factors that ultimately determine the value of the purchase: the optional features of the car, the warranty terms, service discounts on routine maintenance, financing terms, rebates, trade-in value for your old car, and so on.</a:t>
            </a:r>
          </a:p>
          <a:p>
            <a:pPr>
              <a:defRPr/>
            </a:pPr>
            <a:r>
              <a:rPr lang="en-CA" dirty="0">
                <a:latin typeface="+mj-lt"/>
              </a:rPr>
              <a:t>The more information you have, the better you can negotiate. Negotiation is key to a satisfying deal!</a:t>
            </a:r>
          </a:p>
          <a:p>
            <a:pPr>
              <a:defRPr/>
            </a:pPr>
            <a:r>
              <a:rPr lang="en-CA" dirty="0">
                <a:latin typeface="+mj-lt"/>
              </a:rPr>
              <a:t>New cars, and some used cars, are sold with a </a:t>
            </a:r>
            <a:r>
              <a:rPr lang="en-CA" b="1" dirty="0">
                <a:latin typeface="+mj-lt"/>
              </a:rPr>
              <a:t>warranty</a:t>
            </a:r>
            <a:r>
              <a:rPr lang="en-CA" dirty="0">
                <a:latin typeface="+mj-lt"/>
              </a:rPr>
              <a:t>, which is a promise about the quality of the product, made for a certain period of time. Know the terms!</a:t>
            </a:r>
            <a:endParaRPr 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Bettina Schneider, PhD</a:t>
            </a:r>
          </a:p>
        </p:txBody>
      </p:sp>
      <p:sp>
        <p:nvSpPr>
          <p:cNvPr id="3" name="Content Placeholder 2"/>
          <p:cNvSpPr>
            <a:spLocks noGrp="1"/>
          </p:cNvSpPr>
          <p:nvPr>
            <p:ph idx="1"/>
          </p:nvPr>
        </p:nvSpPr>
        <p:spPr/>
        <p:txBody>
          <a:bodyPr/>
          <a:lstStyle/>
          <a:p>
            <a:r>
              <a:rPr lang="en-US" dirty="0">
                <a:latin typeface="+mj-lt"/>
              </a:rPr>
              <a:t>Presented by</a:t>
            </a:r>
          </a:p>
        </p:txBody>
      </p:sp>
      <p:sp>
        <p:nvSpPr>
          <p:cNvPr id="4" name="Content Placeholder 3"/>
          <p:cNvSpPr>
            <a:spLocks noGrp="1"/>
          </p:cNvSpPr>
          <p:nvPr>
            <p:ph idx="10"/>
          </p:nvPr>
        </p:nvSpPr>
        <p:spPr/>
        <p:txBody>
          <a:bodyPr/>
          <a:lstStyle/>
          <a:p>
            <a:r>
              <a:rPr lang="en-US" dirty="0">
                <a:latin typeface="+mj-lt"/>
              </a:rPr>
              <a:t>Thank you!</a:t>
            </a:r>
          </a:p>
        </p:txBody>
      </p:sp>
      <p:sp>
        <p:nvSpPr>
          <p:cNvPr id="5" name="Text Placeholder 3"/>
          <p:cNvSpPr>
            <a:spLocks noGrp="1"/>
          </p:cNvSpPr>
          <p:nvPr>
            <p:ph type="body" sz="quarter" idx="12"/>
          </p:nvPr>
        </p:nvSpPr>
        <p:spPr>
          <a:xfrm>
            <a:off x="1911970" y="4615334"/>
            <a:ext cx="4854575" cy="272212"/>
          </a:xfrm>
          <a:prstGeom prst="rect">
            <a:avLst/>
          </a:prstGeom>
        </p:spPr>
        <p:txBody>
          <a:bodyPr vert="horz" lIns="0" bIns="0"/>
          <a:lstStyle>
            <a:lvl1pPr marL="0" indent="0">
              <a:buFontTx/>
              <a:buNone/>
              <a:defRPr sz="1200" cap="all" baseline="0">
                <a:solidFill>
                  <a:srgbClr val="0A3E28"/>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solidFill>
                  <a:srgbClr val="F5BB34"/>
                </a:solidFill>
                <a:latin typeface="+mj-lt"/>
              </a:rPr>
              <a:t>Creative commons attribution non-commercial </a:t>
            </a:r>
            <a:r>
              <a:rPr lang="en-CA" dirty="0" err="1">
                <a:solidFill>
                  <a:srgbClr val="F5BB34"/>
                </a:solidFill>
                <a:latin typeface="+mj-lt"/>
              </a:rPr>
              <a:t>sharealike</a:t>
            </a:r>
            <a:r>
              <a:rPr lang="en-CA" dirty="0">
                <a:solidFill>
                  <a:srgbClr val="F5BB34"/>
                </a:solidFill>
                <a:latin typeface="+mj-lt"/>
              </a:rPr>
              <a:t> 4.0 international license</a:t>
            </a:r>
            <a:endParaRPr lang="en-US" dirty="0">
              <a:solidFill>
                <a:srgbClr val="F5BB34"/>
              </a:solidFill>
              <a:latin typeface="+mj-lt"/>
            </a:endParaRPr>
          </a:p>
        </p:txBody>
      </p:sp>
      <p:sp>
        <p:nvSpPr>
          <p:cNvPr id="6" name="Footer Placeholder 4"/>
          <p:cNvSpPr txBox="1">
            <a:spLocks/>
          </p:cNvSpPr>
          <p:nvPr/>
        </p:nvSpPr>
        <p:spPr>
          <a:xfrm>
            <a:off x="609333" y="5816687"/>
            <a:ext cx="4855421" cy="374407"/>
          </a:xfrm>
          <a:prstGeom prst="rect">
            <a:avLst/>
          </a:prstGeom>
        </p:spPr>
        <p:txBody>
          <a:bodyPr vert="horz" lIns="0" tIns="0" rIns="0" bIns="0" rtlCol="0" anchor="t"/>
          <a:lstStyle>
            <a:defPPr>
              <a:defRPr lang="en-US"/>
            </a:defPPr>
            <a:lvl1pPr marL="0" algn="l" defTabSz="457200" rtl="0" eaLnBrk="1" latinLnBrk="0" hangingPunct="1">
              <a:defRPr sz="1200" b="0" i="0" kern="1200">
                <a:solidFill>
                  <a:srgbClr val="0A3E28"/>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200" b="1" dirty="0">
                <a:latin typeface="+mj-lt"/>
                <a:cs typeface="Times New Roman" panose="02020603050405020304" pitchFamily="18" charset="0"/>
              </a:rPr>
              <a:t>SEPTEMBER 2019</a:t>
            </a:r>
          </a:p>
        </p:txBody>
      </p:sp>
      <p:pic>
        <p:nvPicPr>
          <p:cNvPr id="7" name="Picture 6" descr="by-nc-sa.png"/>
          <p:cNvPicPr>
            <a:picLocks noChangeAspect="1"/>
          </p:cNvPicPr>
          <p:nvPr/>
        </p:nvPicPr>
        <p:blipFill>
          <a:blip r:embed="rId2"/>
          <a:stretch>
            <a:fillRect/>
          </a:stretch>
        </p:blipFill>
        <p:spPr>
          <a:xfrm>
            <a:off x="609600" y="4643044"/>
            <a:ext cx="1227411" cy="429442"/>
          </a:xfrm>
          <a:prstGeom prst="rect">
            <a:avLst/>
          </a:prstGeom>
        </p:spPr>
      </p:pic>
      <p:sp>
        <p:nvSpPr>
          <p:cNvPr id="8" name="Content Placeholder 4"/>
          <p:cNvSpPr txBox="1">
            <a:spLocks/>
          </p:cNvSpPr>
          <p:nvPr/>
        </p:nvSpPr>
        <p:spPr>
          <a:xfrm>
            <a:off x="576858" y="2594287"/>
            <a:ext cx="5269760" cy="177446"/>
          </a:xfrm>
          <a:prstGeom prst="rect">
            <a:avLst/>
          </a:prstGeom>
        </p:spPr>
        <p:txBody>
          <a:bodyPr>
            <a:noAutofit/>
          </a:bodyPr>
          <a:lstStyle/>
          <a:p>
            <a:pPr marL="266700" marR="0" lvl="0" indent="-266700" algn="l" defTabSz="457200" rtl="0" eaLnBrk="1" fontAlgn="auto" latinLnBrk="0" hangingPunct="1">
              <a:lnSpc>
                <a:spcPct val="100000"/>
              </a:lnSpc>
              <a:spcBef>
                <a:spcPct val="20000"/>
              </a:spcBef>
              <a:spcAft>
                <a:spcPts val="0"/>
              </a:spcAft>
              <a:buClr>
                <a:schemeClr val="accent2"/>
              </a:buClr>
              <a:buSzTx/>
              <a:tabLst/>
              <a:defRPr/>
            </a:pPr>
            <a:r>
              <a:rPr kumimoji="0" lang="en-CA" sz="1200" b="0" i="0" u="none" strike="noStrike" kern="1200" cap="none" spc="0" normalizeH="0" baseline="0" noProof="0" dirty="0">
                <a:ln>
                  <a:noFill/>
                </a:ln>
                <a:solidFill>
                  <a:schemeClr val="bg1"/>
                </a:solidFill>
                <a:effectLst/>
                <a:uLnTx/>
                <a:uFillTx/>
                <a:latin typeface="+mj-lt"/>
                <a:ea typeface="+mn-ea"/>
                <a:cs typeface="Century Gothic"/>
              </a:rPr>
              <a:t>Associate Vice-President Academic, First Nations University of Canada</a:t>
            </a:r>
          </a:p>
        </p:txBody>
      </p:sp>
    </p:spTree>
    <p:extLst>
      <p:ext uri="{BB962C8B-B14F-4D97-AF65-F5344CB8AC3E}">
        <p14:creationId xmlns:p14="http://schemas.microsoft.com/office/powerpoint/2010/main" val="35108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Open License</a:t>
            </a:r>
          </a:p>
        </p:txBody>
      </p:sp>
      <p:sp>
        <p:nvSpPr>
          <p:cNvPr id="3" name="Content Placeholder 2"/>
          <p:cNvSpPr>
            <a:spLocks noGrp="1"/>
          </p:cNvSpPr>
          <p:nvPr>
            <p:ph idx="1"/>
          </p:nvPr>
        </p:nvSpPr>
        <p:spPr/>
        <p:txBody>
          <a:bodyPr vert="horz" lIns="0" tIns="0" rIns="0" bIns="0" rtlCol="0" anchor="t">
            <a:normAutofit/>
          </a:bodyPr>
          <a:lstStyle/>
          <a:p>
            <a:pPr marL="0" indent="0">
              <a:lnSpc>
                <a:spcPct val="150000"/>
              </a:lnSpc>
              <a:spcBef>
                <a:spcPts val="0"/>
              </a:spcBef>
              <a:buNone/>
            </a:pPr>
            <a:r>
              <a:rPr lang="en-CA" sz="1200" dirty="0">
                <a:latin typeface="+mj-lt"/>
                <a:hlinkClick r:id="rId2"/>
              </a:rPr>
              <a:t>Financial Empowerment</a:t>
            </a:r>
            <a:r>
              <a:rPr lang="en-CA" sz="1200" dirty="0">
                <a:latin typeface="+mj-lt"/>
              </a:rPr>
              <a:t> by Bettina Schneider and Saylor Academy is licensed under a </a:t>
            </a:r>
            <a:r>
              <a:rPr lang="en-CA" sz="1200" dirty="0">
                <a:latin typeface="+mj-lt"/>
                <a:hlinkClick r:id="rId3"/>
              </a:rPr>
              <a:t>Creative Commons Attribution-NonCommercial-ShareAlike 4.0 International License</a:t>
            </a:r>
            <a:r>
              <a:rPr lang="en-CA" sz="1200" dirty="0">
                <a:latin typeface="+mj-lt"/>
              </a:rPr>
              <a:t>, except where otherwise noted. Under the terms of the </a:t>
            </a:r>
            <a:r>
              <a:rPr lang="en-CA" sz="1200" dirty="0">
                <a:latin typeface="+mj-lt"/>
                <a:hlinkClick r:id="rId4"/>
              </a:rPr>
              <a:t>CC BY-NC-SA 4.0 International License</a:t>
            </a:r>
            <a:r>
              <a:rPr lang="en-CA" sz="1200" dirty="0">
                <a:latin typeface="+mj-lt"/>
              </a:rPr>
              <a:t>, you are free to copy, redistribute for non-commercial purposes, modify, or adapt this book as long as you provide attribution to Bettina Schneider and Saylor Academy, and distribute any modified work on the same licensing terms. Download </a:t>
            </a:r>
            <a:r>
              <a:rPr lang="en-CA" sz="1200" i="1" dirty="0">
                <a:latin typeface="+mj-lt"/>
              </a:rPr>
              <a:t>Financial Empowerment: Personal Finance for Indigenous and Non-Indigenous People </a:t>
            </a:r>
            <a:r>
              <a:rPr lang="en-CA" sz="1200" dirty="0">
                <a:latin typeface="+mj-lt"/>
              </a:rPr>
              <a:t>adapted by Bettina Schneider from </a:t>
            </a:r>
            <a:r>
              <a:rPr lang="en-CA" sz="1200" i="1" dirty="0">
                <a:latin typeface="+mj-lt"/>
              </a:rPr>
              <a:t>Personal Finance, v. 1.0</a:t>
            </a:r>
            <a:r>
              <a:rPr lang="en-CA" sz="1200" dirty="0">
                <a:latin typeface="+mj-lt"/>
              </a:rPr>
              <a:t> by Saylor Academy for free at </a:t>
            </a:r>
            <a:r>
              <a:rPr lang="en-CA" sz="1200" dirty="0">
                <a:latin typeface="+mj-lt"/>
                <a:hlinkClick r:id="rId5"/>
              </a:rPr>
              <a:t>www.uregina.ca/open-access/open-textbooks</a:t>
            </a:r>
            <a:r>
              <a:rPr lang="en-CA" sz="1200" dirty="0">
                <a:latin typeface="+mj-lt"/>
              </a:rPr>
              <a:t>. For questions about this publication, contact: </a:t>
            </a:r>
            <a:r>
              <a:rPr lang="en-CA" sz="1200" dirty="0">
                <a:latin typeface="+mj-lt"/>
                <a:hlinkClick r:id="rId6"/>
              </a:rPr>
              <a:t>open.textbooks@uregina.ca</a:t>
            </a:r>
            <a:r>
              <a:rPr lang="en-CA" sz="1200" dirty="0">
                <a:latin typeface="+mj-lt"/>
              </a:rPr>
              <a:t>. </a:t>
            </a:r>
          </a:p>
          <a:p>
            <a:pPr marL="0" lvl="0" indent="0">
              <a:lnSpc>
                <a:spcPct val="150000"/>
              </a:lnSpc>
              <a:spcBef>
                <a:spcPts val="0"/>
              </a:spcBef>
              <a:buNone/>
            </a:pPr>
            <a:endParaRPr lang="en-CA" sz="1200" dirty="0">
              <a:solidFill>
                <a:schemeClr val="tx1"/>
              </a:solidFill>
              <a:latin typeface="+mj-lt"/>
            </a:endParaRPr>
          </a:p>
          <a:p>
            <a:pPr marL="0" indent="0">
              <a:lnSpc>
                <a:spcPct val="150000"/>
              </a:lnSpc>
              <a:spcBef>
                <a:spcPts val="0"/>
              </a:spcBef>
              <a:buNone/>
            </a:pPr>
            <a:r>
              <a:rPr lang="en-CA" sz="1200" dirty="0">
                <a:solidFill>
                  <a:schemeClr val="tx1"/>
                </a:solidFill>
                <a:latin typeface="+mj-lt"/>
              </a:rPr>
              <a:t>PowerPoint template designed by </a:t>
            </a:r>
            <a:r>
              <a:rPr lang="en-CA" sz="1200" dirty="0">
                <a:solidFill>
                  <a:schemeClr val="tx1"/>
                </a:solidFill>
                <a:latin typeface="+mj-lt"/>
                <a:hlinkClick r:id="rId7"/>
              </a:rPr>
              <a:t>JVDW Designs</a:t>
            </a:r>
            <a:r>
              <a:rPr lang="en-CA" sz="1200" dirty="0">
                <a:solidFill>
                  <a:schemeClr val="tx1"/>
                </a:solidFill>
                <a:latin typeface="+mj-lt"/>
              </a:rPr>
              <a:t> is released under a CC BY-NC-SA 4.0 International License, except University of Regina and First Nations University of Canada logos, which are registered trademarks. </a:t>
            </a:r>
          </a:p>
          <a:p>
            <a:pPr marL="0" indent="0">
              <a:lnSpc>
                <a:spcPct val="150000"/>
              </a:lnSpc>
              <a:spcBef>
                <a:spcPts val="0"/>
              </a:spcBef>
              <a:buNone/>
            </a:pPr>
            <a:endParaRPr lang="ro-RO" sz="1200" dirty="0">
              <a:latin typeface="+mj-lt"/>
            </a:endParaRPr>
          </a:p>
        </p:txBody>
      </p:sp>
      <p:sp>
        <p:nvSpPr>
          <p:cNvPr id="4" name="Text Placeholder 4"/>
          <p:cNvSpPr>
            <a:spLocks noGrp="1"/>
          </p:cNvSpPr>
          <p:nvPr>
            <p:ph type="body" idx="12"/>
          </p:nvPr>
        </p:nvSpPr>
        <p:spPr>
          <a:xfrm>
            <a:off x="1404572" y="6351310"/>
            <a:ext cx="5472966" cy="177600"/>
          </a:xfrm>
        </p:spPr>
        <p:txBody>
          <a:bodyPr/>
          <a:lstStyle/>
          <a:p>
            <a:r>
              <a:rPr lang="en-US" dirty="0">
                <a:latin typeface="+mj-lt"/>
              </a:rPr>
              <a:t>CC-BY-NC-SA 4.0 INTERNATIONAL LICENSE</a:t>
            </a:r>
          </a:p>
          <a:p>
            <a:endParaRPr lang="en-US"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2</a:t>
            </a:fld>
            <a:endParaRPr lang="en-US" dirty="0"/>
          </a:p>
        </p:txBody>
      </p:sp>
    </p:spTree>
    <p:extLst>
      <p:ext uri="{BB962C8B-B14F-4D97-AF65-F5344CB8AC3E}">
        <p14:creationId xmlns:p14="http://schemas.microsoft.com/office/powerpoint/2010/main" val="2212586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AE23DB08-3196-49CE-A29A-18A943E2DAE4}"/>
              </a:ext>
            </a:extLst>
          </p:cNvPr>
          <p:cNvSpPr>
            <a:spLocks noGrp="1" noChangeArrowheads="1"/>
          </p:cNvSpPr>
          <p:nvPr>
            <p:ph type="title"/>
          </p:nvPr>
        </p:nvSpPr>
        <p:spPr/>
        <p:txBody>
          <a:bodyPr/>
          <a:lstStyle/>
          <a:p>
            <a:r>
              <a:rPr lang="en-US" altLang="en-US" dirty="0">
                <a:latin typeface="+mj-lt"/>
              </a:rPr>
              <a:t>8.1 Consumer Purchases</a:t>
            </a:r>
          </a:p>
        </p:txBody>
      </p:sp>
      <p:sp>
        <p:nvSpPr>
          <p:cNvPr id="5" name="Text Placeholder 4"/>
          <p:cNvSpPr>
            <a:spLocks noGrp="1"/>
          </p:cNvSpPr>
          <p:nvPr>
            <p:ph type="body" idx="1"/>
          </p:nvPr>
        </p:nvSpPr>
        <p:spPr>
          <a:xfrm>
            <a:off x="1404572" y="1535113"/>
            <a:ext cx="5087668" cy="639762"/>
          </a:xfrm>
        </p:spPr>
        <p:txBody>
          <a:bodyPr/>
          <a:lstStyle/>
          <a:p>
            <a:r>
              <a:rPr lang="en-CA" dirty="0">
                <a:latin typeface="+mj-lt"/>
              </a:rPr>
              <a:t>Overview</a:t>
            </a:r>
            <a:r>
              <a:rPr lang="en-CA" dirty="0">
                <a:solidFill>
                  <a:schemeClr val="tx1"/>
                </a:solidFill>
                <a:latin typeface="+mj-lt"/>
              </a:rPr>
              <a:t> </a:t>
            </a:r>
          </a:p>
        </p:txBody>
      </p:sp>
      <p:sp>
        <p:nvSpPr>
          <p:cNvPr id="4099" name="Content Placeholder 2">
            <a:extLst>
              <a:ext uri="{FF2B5EF4-FFF2-40B4-BE49-F238E27FC236}">
                <a16:creationId xmlns:a16="http://schemas.microsoft.com/office/drawing/2014/main" id="{6D64DFAF-B496-40D1-903F-4A5C21CF09B2}"/>
              </a:ext>
            </a:extLst>
          </p:cNvPr>
          <p:cNvSpPr>
            <a:spLocks noGrp="1" noChangeArrowheads="1"/>
          </p:cNvSpPr>
          <p:nvPr>
            <p:ph sz="half" idx="2"/>
          </p:nvPr>
        </p:nvSpPr>
        <p:spPr>
          <a:xfrm>
            <a:off x="1404572" y="2174876"/>
            <a:ext cx="6825028" cy="2870804"/>
          </a:xfrm>
        </p:spPr>
        <p:txBody>
          <a:bodyPr>
            <a:normAutofit/>
          </a:bodyPr>
          <a:lstStyle/>
          <a:p>
            <a:r>
              <a:rPr lang="en-CA" altLang="en-US" b="1" dirty="0">
                <a:latin typeface="+mj-lt"/>
              </a:rPr>
              <a:t>Consumer purchases</a:t>
            </a:r>
            <a:r>
              <a:rPr lang="en-CA" altLang="en-US" dirty="0">
                <a:latin typeface="+mj-lt"/>
              </a:rPr>
              <a:t> refer to items used in daily living (e.g., clothing, food, electronics, appliances). </a:t>
            </a:r>
          </a:p>
          <a:p>
            <a:r>
              <a:rPr lang="en-CA" altLang="en-US" dirty="0">
                <a:latin typeface="+mj-lt"/>
              </a:rPr>
              <a:t>They are the purchases of items that you live with and use every day; they are an expression of your tastes and lifestyle choices, and therefore your values and priorities. </a:t>
            </a:r>
            <a:endParaRPr lang="en-US" altLang="en-US" dirty="0">
              <a:latin typeface="+mj-lt"/>
            </a:endParaRPr>
          </a:p>
          <a:p>
            <a:pPr lvl="1"/>
            <a:endParaRPr lang="en-US" altLang="en-US" dirty="0">
              <a:latin typeface="+mj-lt"/>
            </a:endParaRPr>
          </a:p>
          <a:p>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7166178" cy="639762"/>
          </a:xfrm>
        </p:spPr>
        <p:txBody>
          <a:bodyPr/>
          <a:lstStyle/>
          <a:p>
            <a:r>
              <a:rPr lang="en-CA" dirty="0">
                <a:latin typeface="+mj-lt"/>
              </a:rPr>
              <a:t>Consumer purchases and your budget</a:t>
            </a:r>
            <a:endParaRPr lang="en-CA" dirty="0">
              <a:solidFill>
                <a:srgbClr val="FF0000"/>
              </a:solidFill>
              <a:latin typeface="+mj-lt"/>
            </a:endParaRPr>
          </a:p>
        </p:txBody>
      </p:sp>
      <p:sp>
        <p:nvSpPr>
          <p:cNvPr id="5123" name="Content Placeholder 2">
            <a:extLst>
              <a:ext uri="{FF2B5EF4-FFF2-40B4-BE49-F238E27FC236}">
                <a16:creationId xmlns:a16="http://schemas.microsoft.com/office/drawing/2014/main" id="{F2F4F030-922A-4CD8-9182-1DC8B8B0C1EC}"/>
              </a:ext>
            </a:extLst>
          </p:cNvPr>
          <p:cNvSpPr>
            <a:spLocks noGrp="1" noChangeArrowheads="1"/>
          </p:cNvSpPr>
          <p:nvPr>
            <p:ph sz="half" idx="2"/>
          </p:nvPr>
        </p:nvSpPr>
        <p:spPr>
          <a:xfrm>
            <a:off x="1404572" y="1443672"/>
            <a:ext cx="6916468" cy="3698343"/>
          </a:xfrm>
        </p:spPr>
        <p:txBody>
          <a:bodyPr>
            <a:noAutofit/>
          </a:bodyPr>
          <a:lstStyle/>
          <a:p>
            <a:r>
              <a:rPr lang="en-CA" altLang="en-US" dirty="0">
                <a:latin typeface="+mj-lt"/>
              </a:rPr>
              <a:t>Consumer purchases should fit into your budget. </a:t>
            </a:r>
          </a:p>
          <a:p>
            <a:r>
              <a:rPr lang="en-CA" altLang="en-US" dirty="0">
                <a:latin typeface="+mj-lt"/>
              </a:rPr>
              <a:t>An operating budget can show you what you plan to consume and how to finance your consumption without creating extra costs of borrowing. It allows you to live within your income.</a:t>
            </a:r>
          </a:p>
          <a:p>
            <a:r>
              <a:rPr lang="en-CA" altLang="en-US" dirty="0">
                <a:latin typeface="+mj-lt"/>
              </a:rPr>
              <a:t>A budget can also show you just how fast some “small luxuries” can add up. </a:t>
            </a:r>
          </a:p>
          <a:p>
            <a:r>
              <a:rPr lang="en-CA" altLang="en-US" dirty="0">
                <a:latin typeface="+mj-lt"/>
              </a:rPr>
              <a:t>Stopping for a latte on your way to work or school every day ($4.95) adds up to $25 per week, or about $1,300 per year.</a:t>
            </a:r>
          </a:p>
          <a:p>
            <a:r>
              <a:rPr lang="en-CA" altLang="en-US" dirty="0">
                <a:latin typeface="+mj-lt"/>
              </a:rPr>
              <a:t>How could you better spend that money? </a:t>
            </a:r>
          </a:p>
          <a:p>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928802"/>
            <a:ext cx="3470090" cy="639762"/>
          </a:xfrm>
        </p:spPr>
        <p:txBody>
          <a:bodyPr/>
          <a:lstStyle/>
          <a:p>
            <a:r>
              <a:rPr lang="en-CA" dirty="0">
                <a:latin typeface="+mj-lt"/>
              </a:rPr>
              <a:t>Pre-purchase steps</a:t>
            </a:r>
          </a:p>
        </p:txBody>
      </p:sp>
      <p:sp>
        <p:nvSpPr>
          <p:cNvPr id="3" name="Content Placeholder 2">
            <a:extLst>
              <a:ext uri="{FF2B5EF4-FFF2-40B4-BE49-F238E27FC236}">
                <a16:creationId xmlns:a16="http://schemas.microsoft.com/office/drawing/2014/main" id="{120EDCF8-697C-48DE-B37D-5492C5BDE27B}"/>
              </a:ext>
            </a:extLst>
          </p:cNvPr>
          <p:cNvSpPr>
            <a:spLocks noGrp="1"/>
          </p:cNvSpPr>
          <p:nvPr>
            <p:ph sz="half" idx="2"/>
          </p:nvPr>
        </p:nvSpPr>
        <p:spPr>
          <a:xfrm>
            <a:off x="1404571" y="1397726"/>
            <a:ext cx="6929531" cy="3647953"/>
          </a:xfrm>
        </p:spPr>
        <p:txBody>
          <a:bodyPr>
            <a:noAutofit/>
          </a:bodyPr>
          <a:lstStyle/>
          <a:p>
            <a:pPr indent="266400">
              <a:defRPr/>
            </a:pPr>
            <a:r>
              <a:rPr lang="en-CA" dirty="0">
                <a:latin typeface="+mj-lt"/>
              </a:rPr>
              <a:t>Before you buy, or “pre-purchase,” identify</a:t>
            </a:r>
          </a:p>
          <a:p>
            <a:pPr lvl="1">
              <a:buFont typeface="Wingdings" panose="05000000000000000000" pitchFamily="2" charset="2"/>
              <a:buChar char="Ø"/>
              <a:defRPr/>
            </a:pPr>
            <a:r>
              <a:rPr lang="en-CA" dirty="0">
                <a:latin typeface="+mj-lt"/>
              </a:rPr>
              <a:t>the product: compare attributes;</a:t>
            </a:r>
          </a:p>
          <a:p>
            <a:pPr lvl="1">
              <a:buFont typeface="Wingdings" panose="05000000000000000000" pitchFamily="2" charset="2"/>
              <a:buChar char="Ø"/>
              <a:defRPr/>
            </a:pPr>
            <a:r>
              <a:rPr lang="en-CA" dirty="0">
                <a:latin typeface="+mj-lt"/>
              </a:rPr>
              <a:t>the market: compare price, delivery (return), and convenience; and</a:t>
            </a:r>
          </a:p>
          <a:p>
            <a:pPr lvl="1">
              <a:buFont typeface="Wingdings" panose="05000000000000000000" pitchFamily="2" charset="2"/>
              <a:buChar char="Ø"/>
              <a:defRPr/>
            </a:pPr>
            <a:r>
              <a:rPr lang="en-CA" dirty="0">
                <a:latin typeface="+mj-lt"/>
              </a:rPr>
              <a:t>the financing.</a:t>
            </a:r>
          </a:p>
          <a:p>
            <a:pPr indent="266065">
              <a:defRPr/>
            </a:pPr>
            <a:endParaRPr lang="en-CA" b="1" dirty="0">
              <a:latin typeface="+mj-lt"/>
            </a:endParaRPr>
          </a:p>
          <a:p>
            <a:pPr>
              <a:defRPr/>
            </a:pPr>
            <a:endParaRPr 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928802"/>
            <a:ext cx="5867990" cy="639762"/>
          </a:xfrm>
        </p:spPr>
        <p:txBody>
          <a:bodyPr/>
          <a:lstStyle/>
          <a:p>
            <a:r>
              <a:rPr lang="en-CA" dirty="0">
                <a:latin typeface="+mj-lt"/>
              </a:rPr>
              <a:t>The product: step 1 compare attributes </a:t>
            </a:r>
          </a:p>
        </p:txBody>
      </p:sp>
      <p:sp>
        <p:nvSpPr>
          <p:cNvPr id="3" name="Content Placeholder 2">
            <a:extLst>
              <a:ext uri="{FF2B5EF4-FFF2-40B4-BE49-F238E27FC236}">
                <a16:creationId xmlns:a16="http://schemas.microsoft.com/office/drawing/2014/main" id="{120EDCF8-697C-48DE-B37D-5492C5BDE27B}"/>
              </a:ext>
            </a:extLst>
          </p:cNvPr>
          <p:cNvSpPr>
            <a:spLocks noGrp="1"/>
          </p:cNvSpPr>
          <p:nvPr>
            <p:ph sz="half" idx="2"/>
          </p:nvPr>
        </p:nvSpPr>
        <p:spPr>
          <a:xfrm>
            <a:off x="1404571" y="1536271"/>
            <a:ext cx="6918874" cy="4063588"/>
          </a:xfrm>
        </p:spPr>
        <p:txBody>
          <a:bodyPr>
            <a:noAutofit/>
          </a:bodyPr>
          <a:lstStyle/>
          <a:p>
            <a:pPr marL="609600" indent="-342900">
              <a:defRPr/>
            </a:pPr>
            <a:r>
              <a:rPr lang="en-CA" dirty="0">
                <a:latin typeface="Arial"/>
                <a:cs typeface="Arial"/>
              </a:rPr>
              <a:t>You want to minimize your opportunity cost and </a:t>
            </a:r>
            <a:r>
              <a:rPr lang="en-CA" b="1" dirty="0">
                <a:latin typeface="Arial"/>
                <a:cs typeface="Arial"/>
              </a:rPr>
              <a:t>buyer’s remorse </a:t>
            </a:r>
            <a:r>
              <a:rPr lang="en-CA" dirty="0">
                <a:latin typeface="Arial"/>
                <a:cs typeface="Arial"/>
              </a:rPr>
              <a:t>(i.e., regret at not making a better purchase) in order to use your limited income most efficiently.</a:t>
            </a:r>
            <a:endParaRPr lang="en-CA" dirty="0">
              <a:latin typeface="Times New Roman"/>
              <a:cs typeface="Times New Roman"/>
            </a:endParaRPr>
          </a:p>
          <a:p>
            <a:pPr marL="609600" indent="-342900">
              <a:defRPr/>
            </a:pPr>
            <a:r>
              <a:rPr lang="en-CA" dirty="0">
                <a:latin typeface="Arial"/>
                <a:cs typeface="Times New Roman"/>
              </a:rPr>
              <a:t>Do you have a range of choices? Compare them and choose one that offers the most satisfaction.</a:t>
            </a:r>
            <a:endParaRPr lang="en-CA" dirty="0">
              <a:latin typeface="Arial"/>
              <a:cs typeface="Arial"/>
            </a:endParaRPr>
          </a:p>
          <a:p>
            <a:pPr marL="609600" indent="-342900">
              <a:defRPr/>
            </a:pPr>
            <a:r>
              <a:rPr lang="en-CA" dirty="0">
                <a:latin typeface="Arial"/>
                <a:cs typeface="Times New Roman"/>
              </a:rPr>
              <a:t>Once you have identified the product, you can compare the attributes of those products. What characteristics do you require or want? How are you going to use the product?</a:t>
            </a:r>
          </a:p>
          <a:p>
            <a:pPr marL="609600" indent="-342900">
              <a:defRPr/>
            </a:pPr>
            <a:r>
              <a:rPr lang="en-CA" dirty="0">
                <a:latin typeface="Arial"/>
                <a:cs typeface="Arial"/>
              </a:rPr>
              <a:t>Product-attribute scoring is one approach to consider in order to avoid buyer’s remorse.</a:t>
            </a:r>
            <a:endParaRPr lang="en-CA" dirty="0"/>
          </a:p>
          <a:p>
            <a:pPr marL="0" indent="0">
              <a:buNone/>
              <a:defRPr/>
            </a:pPr>
            <a:endParaRPr lang="en-CA" dirty="0">
              <a:latin typeface="+mj-lt"/>
              <a:cs typeface="Times New Roman"/>
            </a:endParaRPr>
          </a:p>
          <a:p>
            <a:pPr marL="0" indent="0">
              <a:buNone/>
              <a:defRPr/>
            </a:pPr>
            <a:endParaRPr lang="en-CA" dirty="0">
              <a:latin typeface="+mj-lt"/>
              <a:cs typeface="Times New Roman"/>
            </a:endParaRPr>
          </a:p>
          <a:p>
            <a:pPr marL="0" indent="0">
              <a:buNone/>
              <a:defRPr/>
            </a:pPr>
            <a:endParaRPr lang="en-CA" dirty="0">
              <a:latin typeface="+mj-lt"/>
              <a:cs typeface="Times New Roman"/>
            </a:endParaRPr>
          </a:p>
          <a:p>
            <a:pPr marL="0" indent="0">
              <a:buNone/>
              <a:defRPr/>
            </a:pPr>
            <a:endParaRPr lang="en-CA" dirty="0">
              <a:latin typeface="+mj-lt"/>
              <a:cs typeface="Times New Roman"/>
            </a:endParaRPr>
          </a:p>
          <a:p>
            <a:pPr marL="0" indent="0">
              <a:buNone/>
              <a:defRPr/>
            </a:pPr>
            <a:endParaRPr lang="en-CA" dirty="0">
              <a:latin typeface="+mj-lt"/>
              <a:cs typeface="Times New Roman"/>
            </a:endParaRPr>
          </a:p>
          <a:p>
            <a:pPr marL="0" indent="0">
              <a:buNone/>
              <a:defRPr/>
            </a:pPr>
            <a:endParaRPr lang="en-CA" dirty="0">
              <a:latin typeface="+mj-lt"/>
              <a:cs typeface="Times New Roman"/>
            </a:endParaRPr>
          </a:p>
          <a:p>
            <a:pPr marL="0" indent="0">
              <a:buNone/>
              <a:defRPr/>
            </a:pPr>
            <a:endParaRPr lang="en-CA" dirty="0">
              <a:latin typeface="+mj-lt"/>
              <a:cs typeface="Times New Roman"/>
            </a:endParaRPr>
          </a:p>
          <a:p>
            <a:pPr marL="0" indent="0">
              <a:buNone/>
              <a:defRPr/>
            </a:pPr>
            <a:endParaRPr lang="en-CA" dirty="0">
              <a:latin typeface="+mj-lt"/>
              <a:cs typeface="Times New Roman"/>
            </a:endParaRPr>
          </a:p>
          <a:p>
            <a:pPr marL="0" indent="0">
              <a:buNone/>
              <a:defRPr/>
            </a:pPr>
            <a:endParaRPr lang="en-CA" dirty="0">
              <a:latin typeface="+mj-lt"/>
              <a:cs typeface="Times New Roman"/>
            </a:endParaRPr>
          </a:p>
          <a:p>
            <a:pPr marL="0" indent="0">
              <a:buNone/>
              <a:defRPr/>
            </a:pPr>
            <a:endParaRPr lang="en-CA" dirty="0">
              <a:latin typeface="+mj-lt"/>
              <a:cs typeface="Times New Roman"/>
            </a:endParaRPr>
          </a:p>
          <a:p>
            <a:pPr marL="0" indent="0">
              <a:buNone/>
              <a:defRPr/>
            </a:pPr>
            <a:endParaRPr lang="en-CA" dirty="0">
              <a:latin typeface="+mj-lt"/>
              <a:cs typeface="Times New Roman"/>
            </a:endParaRPr>
          </a:p>
          <a:p>
            <a:pPr marL="0" indent="0">
              <a:buNone/>
              <a:defRPr/>
            </a:pPr>
            <a:endParaRPr lang="en-CA" dirty="0">
              <a:latin typeface="+mj-lt"/>
              <a:cs typeface="Times New Roman"/>
            </a:endParaRPr>
          </a:p>
          <a:p>
            <a:pPr marL="0" indent="0">
              <a:buNone/>
              <a:defRPr/>
            </a:pPr>
            <a:endParaRPr lang="en-CA" dirty="0">
              <a:latin typeface="+mj-lt"/>
              <a:cs typeface="Times New Roman"/>
            </a:endParaRPr>
          </a:p>
          <a:p>
            <a:pPr marL="0" indent="0">
              <a:buNone/>
              <a:defRPr/>
            </a:pPr>
            <a:endParaRPr lang="en-CA" dirty="0">
              <a:latin typeface="+mj-lt"/>
              <a:cs typeface="Times New Roman"/>
            </a:endParaRPr>
          </a:p>
          <a:p>
            <a:pPr marL="0" indent="0">
              <a:buNone/>
              <a:defRPr/>
            </a:pPr>
            <a:endParaRPr lang="en-CA" dirty="0">
              <a:latin typeface="+mj-lt"/>
              <a:cs typeface="Times New Roman"/>
            </a:endParaRPr>
          </a:p>
          <a:p>
            <a:pPr marL="0" indent="0">
              <a:buNone/>
              <a:defRPr/>
            </a:pPr>
            <a:endParaRPr lang="en-CA" dirty="0">
              <a:latin typeface="+mj-lt"/>
              <a:cs typeface="Times New Roman"/>
            </a:endParaRPr>
          </a:p>
          <a:p>
            <a:pPr marL="342900" indent="-342900">
              <a:buFont typeface="Wingdings"/>
              <a:buChar char="Ø"/>
              <a:defRPr/>
            </a:pPr>
            <a:endParaRPr lang="en-CA" dirty="0">
              <a:latin typeface="+mj-lt"/>
              <a:cs typeface="Times New Roman"/>
            </a:endParaRPr>
          </a:p>
          <a:p>
            <a:pPr indent="266065">
              <a:defRPr/>
            </a:pPr>
            <a:endParaRPr lang="en-CA" b="1" dirty="0">
              <a:latin typeface="+mj-lt"/>
            </a:endParaRPr>
          </a:p>
          <a:p>
            <a:pPr indent="266065">
              <a:defRPr/>
            </a:pPr>
            <a:endParaRPr 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extLst>
      <p:ext uri="{BB962C8B-B14F-4D97-AF65-F5344CB8AC3E}">
        <p14:creationId xmlns:p14="http://schemas.microsoft.com/office/powerpoint/2010/main" val="481211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95351"/>
            <a:ext cx="7256103" cy="639762"/>
          </a:xfrm>
        </p:spPr>
        <p:txBody>
          <a:bodyPr/>
          <a:lstStyle/>
          <a:p>
            <a:r>
              <a:rPr lang="en-CA" dirty="0">
                <a:latin typeface="+mj-lt"/>
              </a:rPr>
              <a:t>Before you buy: step 2 identify the market </a:t>
            </a:r>
            <a:endParaRPr lang="en-CA" dirty="0">
              <a:solidFill>
                <a:srgbClr val="FF0000"/>
              </a:solidFill>
              <a:latin typeface="+mj-lt"/>
            </a:endParaRPr>
          </a:p>
        </p:txBody>
      </p:sp>
      <p:sp>
        <p:nvSpPr>
          <p:cNvPr id="3" name="Content Placeholder 2">
            <a:extLst>
              <a:ext uri="{FF2B5EF4-FFF2-40B4-BE49-F238E27FC236}">
                <a16:creationId xmlns:a16="http://schemas.microsoft.com/office/drawing/2014/main" id="{120EDCF8-697C-48DE-B37D-5492C5BDE27B}"/>
              </a:ext>
            </a:extLst>
          </p:cNvPr>
          <p:cNvSpPr>
            <a:spLocks noGrp="1"/>
          </p:cNvSpPr>
          <p:nvPr>
            <p:ph sz="half" idx="2"/>
          </p:nvPr>
        </p:nvSpPr>
        <p:spPr>
          <a:xfrm>
            <a:off x="1404572" y="1345474"/>
            <a:ext cx="6733588" cy="3700205"/>
          </a:xfrm>
        </p:spPr>
        <p:txBody>
          <a:bodyPr>
            <a:normAutofit/>
          </a:bodyPr>
          <a:lstStyle/>
          <a:p>
            <a:pPr>
              <a:defRPr/>
            </a:pPr>
            <a:r>
              <a:rPr lang="en-CA" dirty="0">
                <a:latin typeface="+mj-lt"/>
              </a:rPr>
              <a:t>Local, national, or international markets each have their advantages and disadvantages. </a:t>
            </a:r>
          </a:p>
          <a:p>
            <a:pPr>
              <a:defRPr/>
            </a:pPr>
            <a:r>
              <a:rPr lang="en-CA" dirty="0">
                <a:latin typeface="+mj-lt"/>
              </a:rPr>
              <a:t>Generally, a larger market, because it has more vendors, will offer more variation and selection of product attributes.</a:t>
            </a:r>
          </a:p>
          <a:p>
            <a:pPr>
              <a:defRPr/>
            </a:pPr>
            <a:r>
              <a:rPr lang="en-CA" dirty="0">
                <a:latin typeface="+mj-lt"/>
              </a:rPr>
              <a:t>With larger markets, the problem is filtering rather than finding information.</a:t>
            </a:r>
          </a:p>
          <a:p>
            <a:pPr>
              <a:defRPr/>
            </a:pPr>
            <a:r>
              <a:rPr lang="en-CA" b="1" dirty="0">
                <a:latin typeface="+mj-lt"/>
              </a:rPr>
              <a:t>Brokers</a:t>
            </a:r>
            <a:r>
              <a:rPr lang="en-CA" dirty="0">
                <a:latin typeface="+mj-lt"/>
              </a:rPr>
              <a:t> serve as middlemen who provide information at the pre-purchase stage or by providing convenience during the purchase.</a:t>
            </a:r>
            <a:endParaRPr lang="en-CA" dirty="0">
              <a:solidFill>
                <a:srgbClr val="FF0000"/>
              </a:solidFill>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6505005" cy="639762"/>
          </a:xfrm>
        </p:spPr>
        <p:txBody>
          <a:bodyPr/>
          <a:lstStyle/>
          <a:p>
            <a:r>
              <a:rPr lang="en-CA" dirty="0">
                <a:latin typeface="+mj-lt"/>
              </a:rPr>
              <a:t>Before you buy: step 3 identify financing</a:t>
            </a:r>
          </a:p>
        </p:txBody>
      </p:sp>
      <p:sp>
        <p:nvSpPr>
          <p:cNvPr id="3" name="Content Placeholder 2">
            <a:extLst>
              <a:ext uri="{FF2B5EF4-FFF2-40B4-BE49-F238E27FC236}">
                <a16:creationId xmlns:a16="http://schemas.microsoft.com/office/drawing/2014/main" id="{120EDCF8-697C-48DE-B37D-5492C5BDE27B}"/>
              </a:ext>
            </a:extLst>
          </p:cNvPr>
          <p:cNvSpPr>
            <a:spLocks noGrp="1"/>
          </p:cNvSpPr>
          <p:nvPr>
            <p:ph sz="half" idx="2"/>
          </p:nvPr>
        </p:nvSpPr>
        <p:spPr>
          <a:xfrm>
            <a:off x="1404571" y="1371600"/>
            <a:ext cx="6968719" cy="3674080"/>
          </a:xfrm>
        </p:spPr>
        <p:txBody>
          <a:bodyPr>
            <a:normAutofit/>
          </a:bodyPr>
          <a:lstStyle/>
          <a:p>
            <a:pPr>
              <a:defRPr/>
            </a:pPr>
            <a:r>
              <a:rPr lang="en-CA" dirty="0">
                <a:latin typeface="+mj-lt"/>
              </a:rPr>
              <a:t>Current income (cash or debit) should be used for the purchase of consumable goods or services.</a:t>
            </a:r>
          </a:p>
          <a:p>
            <a:pPr>
              <a:defRPr/>
            </a:pPr>
            <a:r>
              <a:rPr lang="en-CA" dirty="0">
                <a:latin typeface="+mj-lt"/>
              </a:rPr>
              <a:t>If financed with a credit card, your credit card should be paid off immediately.</a:t>
            </a:r>
          </a:p>
          <a:p>
            <a:pPr>
              <a:defRPr/>
            </a:pPr>
            <a:r>
              <a:rPr lang="en-CA" dirty="0">
                <a:latin typeface="+mj-lt"/>
              </a:rPr>
              <a:t>As you read in chapter 7 “Financial Management,” consumers who use debt to finance consumption can quickly run into trouble because they add the cost of debt to their recurring expenses.</a:t>
            </a:r>
            <a:endParaRPr lang="en-CA" dirty="0">
              <a:solidFill>
                <a:srgbClr val="FF0000"/>
              </a:solidFill>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Purchase steps</a:t>
            </a:r>
          </a:p>
        </p:txBody>
      </p:sp>
      <p:sp>
        <p:nvSpPr>
          <p:cNvPr id="9219" name="Content Placeholder 2">
            <a:extLst>
              <a:ext uri="{FF2B5EF4-FFF2-40B4-BE49-F238E27FC236}">
                <a16:creationId xmlns:a16="http://schemas.microsoft.com/office/drawing/2014/main" id="{9F146B56-D55B-4CEB-AD58-9492DDC76FED}"/>
              </a:ext>
            </a:extLst>
          </p:cNvPr>
          <p:cNvSpPr>
            <a:spLocks noGrp="1" noChangeArrowheads="1"/>
          </p:cNvSpPr>
          <p:nvPr>
            <p:ph sz="half" idx="2"/>
          </p:nvPr>
        </p:nvSpPr>
        <p:spPr>
          <a:xfrm>
            <a:off x="1404571" y="1358538"/>
            <a:ext cx="6994846" cy="3687142"/>
          </a:xfrm>
        </p:spPr>
        <p:txBody>
          <a:bodyPr>
            <a:normAutofit/>
          </a:bodyPr>
          <a:lstStyle/>
          <a:p>
            <a:r>
              <a:rPr lang="en-CA" altLang="en-US" dirty="0">
                <a:latin typeface="+mj-lt"/>
              </a:rPr>
              <a:t>As you buy, negotiate:</a:t>
            </a:r>
          </a:p>
          <a:p>
            <a:pPr lvl="1">
              <a:buFont typeface="Wingdings" pitchFamily="2" charset="2"/>
              <a:buChar char="Ø"/>
            </a:pPr>
            <a:r>
              <a:rPr lang="en-CA" altLang="en-US" dirty="0">
                <a:latin typeface="+mj-lt"/>
              </a:rPr>
              <a:t>attributes: colour, delivery, and style;</a:t>
            </a:r>
          </a:p>
          <a:p>
            <a:pPr lvl="1">
              <a:buFont typeface="Wingdings" pitchFamily="2" charset="2"/>
              <a:buChar char="Ø"/>
            </a:pPr>
            <a:r>
              <a:rPr lang="en-CA" altLang="en-US" dirty="0">
                <a:latin typeface="+mj-lt"/>
              </a:rPr>
              <a:t>price and purchase costs; and</a:t>
            </a:r>
          </a:p>
          <a:p>
            <a:pPr lvl="1">
              <a:buFont typeface="Wingdings" pitchFamily="2" charset="2"/>
              <a:buChar char="Ø"/>
            </a:pPr>
            <a:r>
              <a:rPr lang="en-CA" altLang="en-US" dirty="0">
                <a:latin typeface="+mj-lt"/>
              </a:rPr>
              <a:t>payment</a:t>
            </a:r>
            <a:endParaRPr lang="en-CA" altLang="en-US" sz="800" dirty="0">
              <a:latin typeface="+mj-lt"/>
            </a:endParaRPr>
          </a:p>
          <a:p>
            <a:pPr marL="0" indent="0"/>
            <a:endParaRPr lang="en-CA" altLang="en-US" sz="800" dirty="0">
              <a:latin typeface="+mj-lt"/>
            </a:endParaRPr>
          </a:p>
          <a:p>
            <a:pPr marL="266400" indent="266400">
              <a:spcBef>
                <a:spcPts val="24"/>
              </a:spcBef>
            </a:pPr>
            <a:r>
              <a:rPr lang="en-CA" altLang="en-US" dirty="0">
                <a:latin typeface="+mj-lt"/>
              </a:rPr>
              <a:t>A purchase may have high financing costs and 		transaction costs (sales tax or delivery charges). You 	should factor them into the overall cost of your purchase.</a:t>
            </a:r>
          </a:p>
          <a:p>
            <a:pPr marL="266400" indent="266400">
              <a:spcBef>
                <a:spcPts val="24"/>
              </a:spcBef>
            </a:pPr>
            <a:endParaRPr lang="en-CA" altLang="en-US" sz="800" dirty="0">
              <a:latin typeface="+mj-lt"/>
            </a:endParaRPr>
          </a:p>
          <a:p>
            <a:pPr marL="266400" indent="266400">
              <a:spcBef>
                <a:spcPts val="24"/>
              </a:spcBef>
            </a:pPr>
            <a:r>
              <a:rPr lang="en-CA" altLang="en-US" dirty="0">
                <a:latin typeface="+mj-lt"/>
              </a:rPr>
              <a:t>If unhappy with your purchase, consider warranties and 		 federal and provincial consumer protection laws.</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theme/theme1.xml><?xml version="1.0" encoding="utf-8"?>
<a:theme xmlns:a="http://schemas.openxmlformats.org/drawingml/2006/main" name="Naked PowerPoint Template">
  <a:themeElements>
    <a:clrScheme name="Custom 1">
      <a:dk1>
        <a:srgbClr val="1C0804"/>
      </a:dk1>
      <a:lt1>
        <a:sysClr val="window" lastClr="FFFFFF"/>
      </a:lt1>
      <a:dk2>
        <a:srgbClr val="1C0804"/>
      </a:dk2>
      <a:lt2>
        <a:srgbClr val="FFFFFF"/>
      </a:lt2>
      <a:accent1>
        <a:srgbClr val="8ABF43"/>
      </a:accent1>
      <a:accent2>
        <a:srgbClr val="D84B26"/>
      </a:accent2>
      <a:accent3>
        <a:srgbClr val="25AABA"/>
      </a:accent3>
      <a:accent4>
        <a:srgbClr val="A7BF85"/>
      </a:accent4>
      <a:accent5>
        <a:srgbClr val="DC846D"/>
      </a:accent5>
      <a:accent6>
        <a:srgbClr val="82B5BB"/>
      </a:accent6>
      <a:hlink>
        <a:srgbClr val="8ABF43"/>
      </a:hlink>
      <a:folHlink>
        <a:srgbClr val="A6BF83"/>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18781</TotalTime>
  <Words>1286</Words>
  <Application>Microsoft Office PowerPoint</Application>
  <PresentationFormat>On-screen Show (4:3)</PresentationFormat>
  <Paragraphs>133</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Naked PowerPoint Template</vt:lpstr>
      <vt:lpstr>PowerPoint Presentation</vt:lpstr>
      <vt:lpstr>Open License</vt:lpstr>
      <vt:lpstr>8.1 Consumer Purchases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8.2 A Major Purchase: Buying a Car </vt:lpstr>
      <vt:lpstr>PowerPoint Presentation</vt:lpstr>
      <vt:lpstr>PowerPoint Presentation</vt:lpstr>
      <vt:lpstr>PowerPoint Presentation</vt:lpstr>
      <vt:lpstr>PowerPoint Presentation</vt:lpstr>
      <vt:lpstr>PowerPoint Presentation</vt:lpstr>
      <vt:lpstr>PowerPoint Presentation</vt:lpstr>
      <vt:lpstr>Bettina Schneider, PhD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van der Woude</dc:creator>
  <cp:lastModifiedBy>Ryan</cp:lastModifiedBy>
  <cp:revision>153</cp:revision>
  <dcterms:created xsi:type="dcterms:W3CDTF">2019-07-19T18:36:56Z</dcterms:created>
  <dcterms:modified xsi:type="dcterms:W3CDTF">2019-10-16T15:23:49Z</dcterms:modified>
</cp:coreProperties>
</file>