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395" r:id="rId2"/>
    <p:sldId id="396" r:id="rId3"/>
    <p:sldId id="397" r:id="rId4"/>
    <p:sldId id="398" r:id="rId5"/>
    <p:sldId id="399" r:id="rId6"/>
    <p:sldId id="400" r:id="rId7"/>
    <p:sldId id="401" r:id="rId8"/>
    <p:sldId id="402" r:id="rId9"/>
    <p:sldId id="403" r:id="rId10"/>
    <p:sldId id="404" r:id="rId11"/>
    <p:sldId id="405" r:id="rId12"/>
    <p:sldId id="406" r:id="rId13"/>
    <p:sldId id="407" r:id="rId14"/>
    <p:sldId id="408" r:id="rId15"/>
    <p:sldId id="409" r:id="rId16"/>
    <p:sldId id="411" r:id="rId17"/>
    <p:sldId id="410" r:id="rId18"/>
    <p:sldId id="412" r:id="rId19"/>
    <p:sldId id="413" r:id="rId20"/>
    <p:sldId id="414" r:id="rId21"/>
    <p:sldId id="415" r:id="rId22"/>
    <p:sldId id="417" r:id="rId23"/>
    <p:sldId id="41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yan" initials="R" lastIdx="11" clrIdx="0"/>
  <p:cmAuthor id="1" name="Bettina Schneider" initials="BS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3E28"/>
    <a:srgbClr val="F5BB34"/>
    <a:srgbClr val="002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BE084C-8EA2-4D82-ADEC-5EF2037435FD}" v="10" dt="2019-10-16T15:31:00.400"/>
    <p1510:client id="{2450DFD4-9E88-47B3-845D-29BD830B8370}" v="5" dt="2019-09-17T22:49:01.266"/>
    <p1510:client id="{427C479E-76B0-4F64-90CF-AF719EC038B5}" v="4" dt="2019-09-17T14:37:58.226"/>
    <p1510:client id="{427CA72F-1E80-412C-A27E-11C07EDCB483}" v="19" dt="2019-09-17T22:55:59.813"/>
    <p1510:client id="{54A77442-195C-4979-92A8-D82C8D3EBFCB}" v="56" dt="2019-09-17T16:08:56.416"/>
    <p1510:client id="{D2A56825-F6F0-4064-8A10-52DF552DD94C}" v="46" dt="2019-09-17T20:14:54.247"/>
    <p1510:client id="{E6DB3078-673B-494E-A43F-79563375EEC6}" v="34" dt="2019-10-09T05:55:37.6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1" autoAdjust="0"/>
  </p:normalViewPr>
  <p:slideViewPr>
    <p:cSldViewPr snapToGrid="0" snapToObjects="1">
      <p:cViewPr>
        <p:scale>
          <a:sx n="90" d="100"/>
          <a:sy n="90" d="100"/>
        </p:scale>
        <p:origin x="-636" y="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2450DFD4-9E88-47B3-845D-29BD830B8370}"/>
    <pc:docChg chg="modSld">
      <pc:chgData name="" userId="" providerId="" clId="Web-{2450DFD4-9E88-47B3-845D-29BD830B8370}" dt="2019-09-17T22:49:01.266" v="4" actId="20577"/>
      <pc:docMkLst>
        <pc:docMk/>
      </pc:docMkLst>
      <pc:sldChg chg="modSp">
        <pc:chgData name="" userId="" providerId="" clId="Web-{2450DFD4-9E88-47B3-845D-29BD830B8370}" dt="2019-09-17T22:49:01.266" v="4" actId="20577"/>
        <pc:sldMkLst>
          <pc:docMk/>
          <pc:sldMk cId="0" sldId="407"/>
        </pc:sldMkLst>
        <pc:spChg chg="mod">
          <ac:chgData name="" userId="" providerId="" clId="Web-{2450DFD4-9E88-47B3-845D-29BD830B8370}" dt="2019-09-17T22:49:01.266" v="4" actId="20577"/>
          <ac:spMkLst>
            <pc:docMk/>
            <pc:sldMk cId="0" sldId="407"/>
            <ac:spMk id="5123" creationId="{EFC0F1DB-55B0-43BB-8E87-11A1C6DD2C44}"/>
          </ac:spMkLst>
        </pc:spChg>
      </pc:sldChg>
    </pc:docChg>
  </pc:docChgLst>
  <pc:docChgLst>
    <pc:chgData clId="Web-{0FBE084C-8EA2-4D82-ADEC-5EF2037435FD}"/>
    <pc:docChg chg="modSld">
      <pc:chgData name="" userId="" providerId="" clId="Web-{0FBE084C-8EA2-4D82-ADEC-5EF2037435FD}" dt="2019-10-16T15:31:00.400" v="8" actId="1076"/>
      <pc:docMkLst>
        <pc:docMk/>
      </pc:docMkLst>
      <pc:sldChg chg="modSp">
        <pc:chgData name="" userId="" providerId="" clId="Web-{0FBE084C-8EA2-4D82-ADEC-5EF2037435FD}" dt="2019-10-16T15:30:27.243" v="4" actId="20577"/>
        <pc:sldMkLst>
          <pc:docMk/>
          <pc:sldMk cId="2212586328" sldId="396"/>
        </pc:sldMkLst>
        <pc:spChg chg="mod">
          <ac:chgData name="" userId="" providerId="" clId="Web-{0FBE084C-8EA2-4D82-ADEC-5EF2037435FD}" dt="2019-10-16T15:30:27.243" v="4" actId="20577"/>
          <ac:spMkLst>
            <pc:docMk/>
            <pc:sldMk cId="2212586328" sldId="396"/>
            <ac:spMk id="3" creationId="{00000000-0000-0000-0000-000000000000}"/>
          </ac:spMkLst>
        </pc:spChg>
      </pc:sldChg>
      <pc:sldChg chg="modSp">
        <pc:chgData name="" userId="" providerId="" clId="Web-{0FBE084C-8EA2-4D82-ADEC-5EF2037435FD}" dt="2019-10-16T15:31:00.400" v="8" actId="1076"/>
        <pc:sldMkLst>
          <pc:docMk/>
          <pc:sldMk cId="35108662" sldId="416"/>
        </pc:sldMkLst>
        <pc:spChg chg="mod">
          <ac:chgData name="" userId="" providerId="" clId="Web-{0FBE084C-8EA2-4D82-ADEC-5EF2037435FD}" dt="2019-10-16T15:31:00.400" v="8" actId="1076"/>
          <ac:spMkLst>
            <pc:docMk/>
            <pc:sldMk cId="35108662" sldId="416"/>
            <ac:spMk id="3" creationId="{00000000-0000-0000-0000-000000000000}"/>
          </ac:spMkLst>
        </pc:spChg>
      </pc:sldChg>
      <pc:sldChg chg="modSp">
        <pc:chgData name="" userId="" providerId="" clId="Web-{0FBE084C-8EA2-4D82-ADEC-5EF2037435FD}" dt="2019-10-16T15:30:54.665" v="7" actId="20577"/>
        <pc:sldMkLst>
          <pc:docMk/>
          <pc:sldMk cId="3190512751" sldId="417"/>
        </pc:sldMkLst>
        <pc:spChg chg="mod">
          <ac:chgData name="" userId="" providerId="" clId="Web-{0FBE084C-8EA2-4D82-ADEC-5EF2037435FD}" dt="2019-10-16T15:30:54.665" v="7" actId="20577"/>
          <ac:spMkLst>
            <pc:docMk/>
            <pc:sldMk cId="3190512751" sldId="417"/>
            <ac:spMk id="4" creationId="{00000000-0000-0000-0000-000000000000}"/>
          </ac:spMkLst>
        </pc:spChg>
      </pc:sldChg>
    </pc:docChg>
  </pc:docChgLst>
  <pc:docChgLst>
    <pc:chgData clId="Web-{427C479E-76B0-4F64-90CF-AF719EC038B5}"/>
    <pc:docChg chg="modSld">
      <pc:chgData name="" userId="" providerId="" clId="Web-{427C479E-76B0-4F64-90CF-AF719EC038B5}" dt="2019-09-17T14:37:46.148" v="2" actId="20577"/>
      <pc:docMkLst>
        <pc:docMk/>
      </pc:docMkLst>
      <pc:sldChg chg="modSp">
        <pc:chgData name="" userId="" providerId="" clId="Web-{427C479E-76B0-4F64-90CF-AF719EC038B5}" dt="2019-09-17T14:37:41.554" v="1" actId="20577"/>
        <pc:sldMkLst>
          <pc:docMk/>
          <pc:sldMk cId="0" sldId="399"/>
        </pc:sldMkLst>
        <pc:spChg chg="mod">
          <ac:chgData name="" userId="" providerId="" clId="Web-{427C479E-76B0-4F64-90CF-AF719EC038B5}" dt="2019-09-17T14:37:41.554" v="1" actId="20577"/>
          <ac:spMkLst>
            <pc:docMk/>
            <pc:sldMk cId="0" sldId="399"/>
            <ac:spMk id="5" creationId="{00000000-0000-0000-0000-000000000000}"/>
          </ac:spMkLst>
        </pc:spChg>
      </pc:sldChg>
      <pc:sldChg chg="modSp">
        <pc:chgData name="" userId="" providerId="" clId="Web-{427C479E-76B0-4F64-90CF-AF719EC038B5}" dt="2019-09-17T14:37:46.148" v="2" actId="20577"/>
        <pc:sldMkLst>
          <pc:docMk/>
          <pc:sldMk cId="0" sldId="400"/>
        </pc:sldMkLst>
        <pc:spChg chg="mod">
          <ac:chgData name="" userId="" providerId="" clId="Web-{427C479E-76B0-4F64-90CF-AF719EC038B5}" dt="2019-09-17T14:37:46.148" v="2" actId="20577"/>
          <ac:spMkLst>
            <pc:docMk/>
            <pc:sldMk cId="0" sldId="400"/>
            <ac:spMk id="5" creationId="{00000000-0000-0000-0000-000000000000}"/>
          </ac:spMkLst>
        </pc:spChg>
      </pc:sldChg>
    </pc:docChg>
  </pc:docChgLst>
  <pc:docChgLst>
    <pc:chgData clId="Web-{54A77442-195C-4979-92A8-D82C8D3EBFCB}"/>
    <pc:docChg chg="modSld">
      <pc:chgData name="" userId="" providerId="" clId="Web-{54A77442-195C-4979-92A8-D82C8D3EBFCB}" dt="2019-09-17T16:08:56.416" v="54" actId="20577"/>
      <pc:docMkLst>
        <pc:docMk/>
      </pc:docMkLst>
      <pc:sldChg chg="modSp">
        <pc:chgData name="" userId="" providerId="" clId="Web-{54A77442-195C-4979-92A8-D82C8D3EBFCB}" dt="2019-09-17T16:02:56.150" v="42" actId="20577"/>
        <pc:sldMkLst>
          <pc:docMk/>
          <pc:sldMk cId="0" sldId="407"/>
        </pc:sldMkLst>
        <pc:spChg chg="mod">
          <ac:chgData name="" userId="" providerId="" clId="Web-{54A77442-195C-4979-92A8-D82C8D3EBFCB}" dt="2019-09-17T15:40:35.397" v="1" actId="20577"/>
          <ac:spMkLst>
            <pc:docMk/>
            <pc:sldMk cId="0" sldId="407"/>
            <ac:spMk id="5" creationId="{00000000-0000-0000-0000-000000000000}"/>
          </ac:spMkLst>
        </pc:spChg>
        <pc:spChg chg="mod">
          <ac:chgData name="" userId="" providerId="" clId="Web-{54A77442-195C-4979-92A8-D82C8D3EBFCB}" dt="2019-09-17T16:02:56.150" v="42" actId="20577"/>
          <ac:spMkLst>
            <pc:docMk/>
            <pc:sldMk cId="0" sldId="407"/>
            <ac:spMk id="5123" creationId="{EFC0F1DB-55B0-43BB-8E87-11A1C6DD2C44}"/>
          </ac:spMkLst>
        </pc:spChg>
      </pc:sldChg>
      <pc:sldChg chg="modSp">
        <pc:chgData name="" userId="" providerId="" clId="Web-{54A77442-195C-4979-92A8-D82C8D3EBFCB}" dt="2019-09-17T15:47:09.819" v="3" actId="20577"/>
        <pc:sldMkLst>
          <pc:docMk/>
          <pc:sldMk cId="0" sldId="408"/>
        </pc:sldMkLst>
        <pc:spChg chg="mod">
          <ac:chgData name="" userId="" providerId="" clId="Web-{54A77442-195C-4979-92A8-D82C8D3EBFCB}" dt="2019-09-17T15:47:09.819" v="3" actId="20577"/>
          <ac:spMkLst>
            <pc:docMk/>
            <pc:sldMk cId="0" sldId="408"/>
            <ac:spMk id="5" creationId="{00000000-0000-0000-0000-000000000000}"/>
          </ac:spMkLst>
        </pc:spChg>
      </pc:sldChg>
      <pc:sldChg chg="modSp">
        <pc:chgData name="" userId="" providerId="" clId="Web-{54A77442-195C-4979-92A8-D82C8D3EBFCB}" dt="2019-09-17T16:01:46.415" v="33" actId="20577"/>
        <pc:sldMkLst>
          <pc:docMk/>
          <pc:sldMk cId="0" sldId="409"/>
        </pc:sldMkLst>
        <pc:spChg chg="mod">
          <ac:chgData name="" userId="" providerId="" clId="Web-{54A77442-195C-4979-92A8-D82C8D3EBFCB}" dt="2019-09-17T16:01:46.415" v="33" actId="20577"/>
          <ac:spMkLst>
            <pc:docMk/>
            <pc:sldMk cId="0" sldId="409"/>
            <ac:spMk id="5" creationId="{00000000-0000-0000-0000-000000000000}"/>
          </ac:spMkLst>
        </pc:spChg>
      </pc:sldChg>
      <pc:sldChg chg="modSp">
        <pc:chgData name="" userId="" providerId="" clId="Web-{54A77442-195C-4979-92A8-D82C8D3EBFCB}" dt="2019-09-17T16:03:29.166" v="45" actId="20577"/>
        <pc:sldMkLst>
          <pc:docMk/>
          <pc:sldMk cId="0" sldId="410"/>
        </pc:sldMkLst>
        <pc:spChg chg="mod">
          <ac:chgData name="" userId="" providerId="" clId="Web-{54A77442-195C-4979-92A8-D82C8D3EBFCB}" dt="2019-09-17T16:03:29.166" v="45" actId="20577"/>
          <ac:spMkLst>
            <pc:docMk/>
            <pc:sldMk cId="0" sldId="410"/>
            <ac:spMk id="5" creationId="{00000000-0000-0000-0000-000000000000}"/>
          </ac:spMkLst>
        </pc:spChg>
      </pc:sldChg>
      <pc:sldChg chg="modSp">
        <pc:chgData name="" userId="" providerId="" clId="Web-{54A77442-195C-4979-92A8-D82C8D3EBFCB}" dt="2019-09-17T16:05:06.135" v="48" actId="20577"/>
        <pc:sldMkLst>
          <pc:docMk/>
          <pc:sldMk cId="0" sldId="413"/>
        </pc:sldMkLst>
        <pc:spChg chg="mod">
          <ac:chgData name="" userId="" providerId="" clId="Web-{54A77442-195C-4979-92A8-D82C8D3EBFCB}" dt="2019-09-17T16:05:06.135" v="48" actId="20577"/>
          <ac:spMkLst>
            <pc:docMk/>
            <pc:sldMk cId="0" sldId="413"/>
            <ac:spMk id="5" creationId="{00000000-0000-0000-0000-000000000000}"/>
          </ac:spMkLst>
        </pc:spChg>
      </pc:sldChg>
      <pc:sldChg chg="modSp">
        <pc:chgData name="" userId="" providerId="" clId="Web-{54A77442-195C-4979-92A8-D82C8D3EBFCB}" dt="2019-09-17T16:05:34.385" v="50" actId="20577"/>
        <pc:sldMkLst>
          <pc:docMk/>
          <pc:sldMk cId="0" sldId="414"/>
        </pc:sldMkLst>
        <pc:spChg chg="mod">
          <ac:chgData name="" userId="" providerId="" clId="Web-{54A77442-195C-4979-92A8-D82C8D3EBFCB}" dt="2019-09-17T16:05:34.385" v="50" actId="20577"/>
          <ac:spMkLst>
            <pc:docMk/>
            <pc:sldMk cId="0" sldId="414"/>
            <ac:spMk id="5" creationId="{00000000-0000-0000-0000-000000000000}"/>
          </ac:spMkLst>
        </pc:spChg>
      </pc:sldChg>
      <pc:sldChg chg="modSp">
        <pc:chgData name="" userId="" providerId="" clId="Web-{54A77442-195C-4979-92A8-D82C8D3EBFCB}" dt="2019-09-17T16:08:56.416" v="54" actId="20577"/>
        <pc:sldMkLst>
          <pc:docMk/>
          <pc:sldMk cId="0" sldId="415"/>
        </pc:sldMkLst>
        <pc:spChg chg="mod">
          <ac:chgData name="" userId="" providerId="" clId="Web-{54A77442-195C-4979-92A8-D82C8D3EBFCB}" dt="2019-09-17T16:08:56.416" v="54" actId="20577"/>
          <ac:spMkLst>
            <pc:docMk/>
            <pc:sldMk cId="0" sldId="415"/>
            <ac:spMk id="5" creationId="{00000000-0000-0000-0000-000000000000}"/>
          </ac:spMkLst>
        </pc:spChg>
      </pc:sldChg>
    </pc:docChg>
  </pc:docChgLst>
  <pc:docChgLst>
    <pc:chgData clId="Web-{427CA72F-1E80-412C-A27E-11C07EDCB483}"/>
    <pc:docChg chg="modSld">
      <pc:chgData name="" userId="" providerId="" clId="Web-{427CA72F-1E80-412C-A27E-11C07EDCB483}" dt="2019-09-17T22:55:59.813" v="18" actId="20577"/>
      <pc:docMkLst>
        <pc:docMk/>
      </pc:docMkLst>
      <pc:sldChg chg="modSp">
        <pc:chgData name="" userId="" providerId="" clId="Web-{427CA72F-1E80-412C-A27E-11C07EDCB483}" dt="2019-09-17T22:55:59.813" v="18" actId="20577"/>
        <pc:sldMkLst>
          <pc:docMk/>
          <pc:sldMk cId="0" sldId="406"/>
        </pc:sldMkLst>
        <pc:spChg chg="mod">
          <ac:chgData name="" userId="" providerId="" clId="Web-{427CA72F-1E80-412C-A27E-11C07EDCB483}" dt="2019-09-17T22:55:59.813" v="18" actId="20577"/>
          <ac:spMkLst>
            <pc:docMk/>
            <pc:sldMk cId="0" sldId="406"/>
            <ac:spMk id="4099" creationId="{200EB798-C38E-4CE1-A05B-76C20AA7EC8F}"/>
          </ac:spMkLst>
        </pc:spChg>
      </pc:sldChg>
    </pc:docChg>
  </pc:docChgLst>
  <pc:docChgLst>
    <pc:chgData clId="Web-{E6DB3078-673B-494E-A43F-79563375EEC6}"/>
    <pc:docChg chg="modSld sldOrd">
      <pc:chgData name="" userId="" providerId="" clId="Web-{E6DB3078-673B-494E-A43F-79563375EEC6}" dt="2019-10-09T05:55:37.601" v="34"/>
      <pc:docMkLst>
        <pc:docMk/>
      </pc:docMkLst>
      <pc:sldChg chg="modSp addCm">
        <pc:chgData name="" userId="" providerId="" clId="Web-{E6DB3078-673B-494E-A43F-79563375EEC6}" dt="2019-10-09T05:39:43.426" v="5" actId="20577"/>
        <pc:sldMkLst>
          <pc:docMk/>
          <pc:sldMk cId="0" sldId="397"/>
        </pc:sldMkLst>
        <pc:spChg chg="mod">
          <ac:chgData name="" userId="" providerId="" clId="Web-{E6DB3078-673B-494E-A43F-79563375EEC6}" dt="2019-10-09T05:39:43.426" v="5" actId="20577"/>
          <ac:spMkLst>
            <pc:docMk/>
            <pc:sldMk cId="0" sldId="397"/>
            <ac:spMk id="4099" creationId="{200EB798-C38E-4CE1-A05B-76C20AA7EC8F}"/>
          </ac:spMkLst>
        </pc:spChg>
      </pc:sldChg>
      <pc:sldChg chg="addCm">
        <pc:chgData name="" userId="" providerId="" clId="Web-{E6DB3078-673B-494E-A43F-79563375EEC6}" dt="2019-10-09T05:44:19.224" v="6"/>
        <pc:sldMkLst>
          <pc:docMk/>
          <pc:sldMk cId="0" sldId="399"/>
        </pc:sldMkLst>
      </pc:sldChg>
      <pc:sldChg chg="addCm">
        <pc:chgData name="" userId="" providerId="" clId="Web-{E6DB3078-673B-494E-A43F-79563375EEC6}" dt="2019-10-09T05:45:23.318" v="7"/>
        <pc:sldMkLst>
          <pc:docMk/>
          <pc:sldMk cId="0" sldId="404"/>
        </pc:sldMkLst>
      </pc:sldChg>
      <pc:sldChg chg="modSp addCm">
        <pc:chgData name="" userId="" providerId="" clId="Web-{E6DB3078-673B-494E-A43F-79563375EEC6}" dt="2019-10-09T05:50:15.100" v="22" actId="20577"/>
        <pc:sldMkLst>
          <pc:docMk/>
          <pc:sldMk cId="0" sldId="405"/>
        </pc:sldMkLst>
        <pc:spChg chg="mod">
          <ac:chgData name="" userId="" providerId="" clId="Web-{E6DB3078-673B-494E-A43F-79563375EEC6}" dt="2019-10-09T05:50:15.100" v="22" actId="20577"/>
          <ac:spMkLst>
            <pc:docMk/>
            <pc:sldMk cId="0" sldId="405"/>
            <ac:spMk id="5123" creationId="{EFC0F1DB-55B0-43BB-8E87-11A1C6DD2C44}"/>
          </ac:spMkLst>
        </pc:spChg>
      </pc:sldChg>
      <pc:sldChg chg="modSp addCm">
        <pc:chgData name="" userId="" providerId="" clId="Web-{E6DB3078-673B-494E-A43F-79563375EEC6}" dt="2019-10-09T05:53:38.476" v="32"/>
        <pc:sldMkLst>
          <pc:docMk/>
          <pc:sldMk cId="0" sldId="410"/>
        </pc:sldMkLst>
        <pc:spChg chg="mod">
          <ac:chgData name="" userId="" providerId="" clId="Web-{E6DB3078-673B-494E-A43F-79563375EEC6}" dt="2019-10-09T05:53:29.069" v="31" actId="1076"/>
          <ac:spMkLst>
            <pc:docMk/>
            <pc:sldMk cId="0" sldId="410"/>
            <ac:spMk id="4099" creationId="{200EB798-C38E-4CE1-A05B-76C20AA7EC8F}"/>
          </ac:spMkLst>
        </pc:spChg>
      </pc:sldChg>
      <pc:sldChg chg="modSp ord addCm modCm">
        <pc:chgData name="" userId="" providerId="" clId="Web-{E6DB3078-673B-494E-A43F-79563375EEC6}" dt="2019-10-09T05:52:50.413" v="28"/>
        <pc:sldMkLst>
          <pc:docMk/>
          <pc:sldMk cId="0" sldId="411"/>
        </pc:sldMkLst>
        <pc:spChg chg="mod">
          <ac:chgData name="" userId="" providerId="" clId="Web-{E6DB3078-673B-494E-A43F-79563375EEC6}" dt="2019-10-09T05:52:20.163" v="27" actId="20577"/>
          <ac:spMkLst>
            <pc:docMk/>
            <pc:sldMk cId="0" sldId="411"/>
            <ac:spMk id="5123" creationId="{EFC0F1DB-55B0-43BB-8E87-11A1C6DD2C44}"/>
          </ac:spMkLst>
        </pc:spChg>
      </pc:sldChg>
      <pc:sldChg chg="modSp addCm">
        <pc:chgData name="" userId="" providerId="" clId="Web-{E6DB3078-673B-494E-A43F-79563375EEC6}" dt="2019-10-09T05:55:37.601" v="34"/>
        <pc:sldMkLst>
          <pc:docMk/>
          <pc:sldMk cId="0" sldId="414"/>
        </pc:sldMkLst>
        <pc:spChg chg="mod">
          <ac:chgData name="" userId="" providerId="" clId="Web-{E6DB3078-673B-494E-A43F-79563375EEC6}" dt="2019-10-09T05:54:35.085" v="33" actId="20577"/>
          <ac:spMkLst>
            <pc:docMk/>
            <pc:sldMk cId="0" sldId="414"/>
            <ac:spMk id="5123" creationId="{EFC0F1DB-55B0-43BB-8E87-11A1C6DD2C44}"/>
          </ac:spMkLst>
        </pc:spChg>
      </pc:sldChg>
    </pc:docChg>
  </pc:docChgLst>
  <pc:docChgLst>
    <pc:chgData clId="Web-{D2A56825-F6F0-4064-8A10-52DF552DD94C}"/>
    <pc:docChg chg="modSld">
      <pc:chgData name="" userId="" providerId="" clId="Web-{D2A56825-F6F0-4064-8A10-52DF552DD94C}" dt="2019-09-17T20:14:53.841" v="38" actId="20577"/>
      <pc:docMkLst>
        <pc:docMk/>
      </pc:docMkLst>
      <pc:sldChg chg="modSp">
        <pc:chgData name="" userId="" providerId="" clId="Web-{D2A56825-F6F0-4064-8A10-52DF552DD94C}" dt="2019-09-17T20:12:40.091" v="1" actId="20577"/>
        <pc:sldMkLst>
          <pc:docMk/>
          <pc:sldMk cId="0" sldId="401"/>
        </pc:sldMkLst>
        <pc:spChg chg="mod">
          <ac:chgData name="" userId="" providerId="" clId="Web-{D2A56825-F6F0-4064-8A10-52DF552DD94C}" dt="2019-09-17T20:12:40.091" v="1" actId="20577"/>
          <ac:spMkLst>
            <pc:docMk/>
            <pc:sldMk cId="0" sldId="401"/>
            <ac:spMk id="5" creationId="{00000000-0000-0000-0000-000000000000}"/>
          </ac:spMkLst>
        </pc:spChg>
      </pc:sldChg>
      <pc:sldChg chg="modSp">
        <pc:chgData name="" userId="" providerId="" clId="Web-{D2A56825-F6F0-4064-8A10-52DF552DD94C}" dt="2019-09-17T20:13:29.606" v="21" actId="20577"/>
        <pc:sldMkLst>
          <pc:docMk/>
          <pc:sldMk cId="0" sldId="402"/>
        </pc:sldMkLst>
        <pc:spChg chg="mod">
          <ac:chgData name="" userId="" providerId="" clId="Web-{D2A56825-F6F0-4064-8A10-52DF552DD94C}" dt="2019-09-17T20:13:29.606" v="21" actId="20577"/>
          <ac:spMkLst>
            <pc:docMk/>
            <pc:sldMk cId="0" sldId="402"/>
            <ac:spMk id="5" creationId="{00000000-0000-0000-0000-000000000000}"/>
          </ac:spMkLst>
        </pc:spChg>
      </pc:sldChg>
      <pc:sldChg chg="modSp">
        <pc:chgData name="" userId="" providerId="" clId="Web-{D2A56825-F6F0-4064-8A10-52DF552DD94C}" dt="2019-09-17T20:13:46.106" v="23" actId="20577"/>
        <pc:sldMkLst>
          <pc:docMk/>
          <pc:sldMk cId="0" sldId="403"/>
        </pc:sldMkLst>
        <pc:spChg chg="mod">
          <ac:chgData name="" userId="" providerId="" clId="Web-{D2A56825-F6F0-4064-8A10-52DF552DD94C}" dt="2019-09-17T20:13:46.106" v="23" actId="20577"/>
          <ac:spMkLst>
            <pc:docMk/>
            <pc:sldMk cId="0" sldId="403"/>
            <ac:spMk id="5" creationId="{00000000-0000-0000-0000-000000000000}"/>
          </ac:spMkLst>
        </pc:spChg>
      </pc:sldChg>
      <pc:sldChg chg="modSp">
        <pc:chgData name="" userId="" providerId="" clId="Web-{D2A56825-F6F0-4064-8A10-52DF552DD94C}" dt="2019-09-17T20:13:55.762" v="26" actId="20577"/>
        <pc:sldMkLst>
          <pc:docMk/>
          <pc:sldMk cId="0" sldId="404"/>
        </pc:sldMkLst>
        <pc:spChg chg="mod">
          <ac:chgData name="" userId="" providerId="" clId="Web-{D2A56825-F6F0-4064-8A10-52DF552DD94C}" dt="2019-09-17T20:13:55.762" v="26" actId="20577"/>
          <ac:spMkLst>
            <pc:docMk/>
            <pc:sldMk cId="0" sldId="404"/>
            <ac:spMk id="5" creationId="{00000000-0000-0000-0000-000000000000}"/>
          </ac:spMkLst>
        </pc:spChg>
      </pc:sldChg>
      <pc:sldChg chg="modSp">
        <pc:chgData name="" userId="" providerId="" clId="Web-{D2A56825-F6F0-4064-8A10-52DF552DD94C}" dt="2019-09-17T20:14:02.341" v="27" actId="20577"/>
        <pc:sldMkLst>
          <pc:docMk/>
          <pc:sldMk cId="0" sldId="405"/>
        </pc:sldMkLst>
        <pc:spChg chg="mod">
          <ac:chgData name="" userId="" providerId="" clId="Web-{D2A56825-F6F0-4064-8A10-52DF552DD94C}" dt="2019-09-17T20:14:02.341" v="27" actId="20577"/>
          <ac:spMkLst>
            <pc:docMk/>
            <pc:sldMk cId="0" sldId="405"/>
            <ac:spMk id="5" creationId="{00000000-0000-0000-0000-000000000000}"/>
          </ac:spMkLst>
        </pc:spChg>
      </pc:sldChg>
      <pc:sldChg chg="modSp">
        <pc:chgData name="" userId="" providerId="" clId="Web-{D2A56825-F6F0-4064-8A10-52DF552DD94C}" dt="2019-09-17T20:14:16.763" v="28" actId="1076"/>
        <pc:sldMkLst>
          <pc:docMk/>
          <pc:sldMk cId="0" sldId="407"/>
        </pc:sldMkLst>
        <pc:spChg chg="mod">
          <ac:chgData name="" userId="" providerId="" clId="Web-{D2A56825-F6F0-4064-8A10-52DF552DD94C}" dt="2019-09-17T20:14:16.763" v="28" actId="1076"/>
          <ac:spMkLst>
            <pc:docMk/>
            <pc:sldMk cId="0" sldId="407"/>
            <ac:spMk id="5123" creationId="{EFC0F1DB-55B0-43BB-8E87-11A1C6DD2C44}"/>
          </ac:spMkLst>
        </pc:spChg>
      </pc:sldChg>
      <pc:sldChg chg="modSp">
        <pc:chgData name="" userId="" providerId="" clId="Web-{D2A56825-F6F0-4064-8A10-52DF552DD94C}" dt="2019-09-17T20:14:53.841" v="38" actId="20577"/>
        <pc:sldMkLst>
          <pc:docMk/>
          <pc:sldMk cId="0" sldId="415"/>
        </pc:sldMkLst>
        <pc:spChg chg="mod">
          <ac:chgData name="" userId="" providerId="" clId="Web-{D2A56825-F6F0-4064-8A10-52DF552DD94C}" dt="2019-09-17T20:14:53.841" v="38" actId="20577"/>
          <ac:spMkLst>
            <pc:docMk/>
            <pc:sldMk cId="0" sldId="415"/>
            <ac:spMk id="5" creationId="{00000000-0000-0000-0000-000000000000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10-01T15:27:25.710" idx="10">
    <p:pos x="-201" y="3215"/>
    <p:text>I'm inclined to suggest that you highlight this and "passively managed" below, but you already have "index fund" in bold, so that may be overkill. </p:text>
  </p:cm>
  <p:cm authorId="1" dt="2019-10-08T22:52:50.413" idx="7">
    <p:pos x="-201" y="3351"/>
    <p:text>Yes. I agree. 
</p:text>
    <p:extLst>
      <p:ext uri="{C676402C-5697-4E1C-873F-D02D1690AC5C}">
        <p15:threadingInfo xmlns:p15="http://schemas.microsoft.com/office/powerpoint/2012/main" timeZoneBias="420">
          <p15:parentCm authorId="0" idx="10"/>
        </p15:threadingInfo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C472E-393E-2448-AD5D-0C8FB18E8A77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917F7-83E4-C149-9F24-86C875F684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921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1B7AB-BE48-0D4F-AACE-173603B943C4}" type="datetimeFigureOut">
              <a:rPr lang="en-US" smtClean="0"/>
              <a:pPr/>
              <a:t>10/16/2019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F3334-C92F-1B40-A090-7CBDBEAF5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499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9334" y="1225281"/>
            <a:ext cx="4855420" cy="214599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6000"/>
              </a:lnSpc>
              <a:defRPr sz="4000" baseline="0"/>
            </a:lvl1pPr>
          </a:lstStyle>
          <a:p>
            <a:r>
              <a:rPr lang="en-CA" dirty="0"/>
              <a:t>Book Title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609334" y="3591751"/>
            <a:ext cx="4855420" cy="2501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buNone/>
              <a:defRPr sz="1800">
                <a:latin typeface="Times New Roman" panose="02020603050405020304" pitchFamily="18" charset="0"/>
              </a:defRPr>
            </a:lvl1pPr>
            <a:lvl2pPr marL="454025" indent="0">
              <a:buNone/>
              <a:defRPr/>
            </a:lvl2pPr>
            <a:lvl3pPr marL="893762" indent="0">
              <a:buNone/>
              <a:defRPr/>
            </a:lvl3pPr>
            <a:lvl4pPr marL="1347788" indent="0">
              <a:buNone/>
              <a:defRPr/>
            </a:lvl4pPr>
            <a:lvl5pPr marL="1795463" indent="0">
              <a:buNone/>
              <a:defRPr/>
            </a:lvl5pPr>
          </a:lstStyle>
          <a:p>
            <a:pPr lvl="0"/>
            <a:r>
              <a:rPr lang="en-CA" dirty="0"/>
              <a:t>Edited by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0" hasCustomPrompt="1"/>
          </p:nvPr>
        </p:nvSpPr>
        <p:spPr>
          <a:xfrm>
            <a:off x="609334" y="3852468"/>
            <a:ext cx="4855420" cy="4391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sz="2600" b="0">
                <a:latin typeface="Times New Roman" panose="02020603050405020304" pitchFamily="18" charset="0"/>
              </a:defRPr>
            </a:lvl1pPr>
            <a:lvl2pPr marL="454025" indent="0">
              <a:buNone/>
              <a:defRPr/>
            </a:lvl2pPr>
            <a:lvl3pPr marL="893762" indent="0">
              <a:buNone/>
              <a:defRPr/>
            </a:lvl3pPr>
            <a:lvl4pPr marL="1347788" indent="0">
              <a:buNone/>
              <a:defRPr/>
            </a:lvl4pPr>
            <a:lvl5pPr marL="1795463" indent="0">
              <a:buNone/>
              <a:defRPr/>
            </a:lvl5pPr>
          </a:lstStyle>
          <a:p>
            <a:pPr lvl="0"/>
            <a:r>
              <a:rPr lang="en-CA" dirty="0"/>
              <a:t>Author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1" hasCustomPrompt="1"/>
          </p:nvPr>
        </p:nvSpPr>
        <p:spPr>
          <a:xfrm>
            <a:off x="609334" y="4265921"/>
            <a:ext cx="4855420" cy="23659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buNone/>
              <a:defRPr sz="1300" b="0" baseline="0">
                <a:latin typeface="Times New Roman" panose="02020603050405020304" pitchFamily="18" charset="0"/>
              </a:defRPr>
            </a:lvl1pPr>
            <a:lvl2pPr marL="454025" indent="0">
              <a:buNone/>
              <a:defRPr/>
            </a:lvl2pPr>
            <a:lvl3pPr marL="893762" indent="0">
              <a:buNone/>
              <a:defRPr/>
            </a:lvl3pPr>
            <a:lvl4pPr marL="1347788" indent="0">
              <a:buNone/>
              <a:defRPr/>
            </a:lvl4pPr>
            <a:lvl5pPr marL="1795463" indent="0">
              <a:buNone/>
              <a:defRPr/>
            </a:lvl5pPr>
          </a:lstStyle>
          <a:p>
            <a:pPr lvl="0"/>
            <a:r>
              <a:rPr lang="en-CA" dirty="0"/>
              <a:t>Author’s 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" y="4643044"/>
            <a:ext cx="4854575" cy="285058"/>
          </a:xfrm>
          <a:prstGeom prst="rect">
            <a:avLst/>
          </a:prstGeom>
        </p:spPr>
        <p:txBody>
          <a:bodyPr vert="horz" lIns="0" bIns="0"/>
          <a:lstStyle>
            <a:lvl1pPr marL="0" indent="0">
              <a:buFontTx/>
              <a:buNone/>
              <a:defRPr sz="1200" cap="all" baseline="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buFontTx/>
              <a:buNone/>
              <a:defRPr sz="1200" cap="all">
                <a:solidFill>
                  <a:srgbClr val="0A3E28"/>
                </a:solidFill>
              </a:defRPr>
            </a:lvl2pPr>
            <a:lvl3pPr marL="893762" indent="0">
              <a:buFontTx/>
              <a:buNone/>
              <a:defRPr sz="1200" cap="all">
                <a:solidFill>
                  <a:srgbClr val="0A3E28"/>
                </a:solidFill>
              </a:defRPr>
            </a:lvl3pPr>
            <a:lvl4pPr marL="1347788" indent="0">
              <a:buFontTx/>
              <a:buNone/>
              <a:defRPr sz="1200" cap="all">
                <a:solidFill>
                  <a:srgbClr val="0A3E28"/>
                </a:solidFill>
              </a:defRPr>
            </a:lvl4pPr>
            <a:lvl5pPr marL="1795463" indent="0">
              <a:buFontTx/>
              <a:buNone/>
              <a:defRPr sz="1200" cap="all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Creative commons license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11086" y="1566931"/>
            <a:ext cx="7132401" cy="3493590"/>
          </a:xfrm>
          <a:prstGeom prst="rect">
            <a:avLst/>
          </a:prstGeom>
        </p:spPr>
        <p:txBody>
          <a:bodyPr vert="eaVert"/>
          <a:lstStyle>
            <a:lvl1pPr>
              <a:defRPr sz="2000">
                <a:latin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310923" y="5705066"/>
            <a:ext cx="566615" cy="365125"/>
          </a:xfrm>
          <a:prstGeom prst="rect">
            <a:avLst/>
          </a:prstGeom>
        </p:spPr>
        <p:txBody>
          <a:bodyPr vert="horz" lIns="0" tIns="4572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3708381-048D-D742-9678-285B0AD9528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Placeholder 6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2pPr>
            <a:lvl3pPr marL="893762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3pPr>
            <a:lvl4pPr marL="1347788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4pPr>
            <a:lvl5pPr marL="1795463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5523"/>
            <a:ext cx="2057400" cy="4425550"/>
          </a:xfrm>
        </p:spPr>
        <p:txBody>
          <a:bodyPr vert="eaVert"/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572" y="705523"/>
            <a:ext cx="5072427" cy="4425550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2000">
                <a:latin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310923" y="5705066"/>
            <a:ext cx="566615" cy="365125"/>
          </a:xfrm>
          <a:prstGeom prst="rect">
            <a:avLst/>
          </a:prstGeom>
        </p:spPr>
        <p:txBody>
          <a:bodyPr vert="horz" lIns="0" tIns="4572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3708381-048D-D742-9678-285B0AD9528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Placeholder 6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2pPr>
            <a:lvl3pPr marL="893762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3pPr>
            <a:lvl4pPr marL="1347788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4pPr>
            <a:lvl5pPr marL="1795463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708381-048D-D742-9678-285B0AD952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2pPr>
            <a:lvl3pPr marL="893762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3pPr>
            <a:lvl4pPr marL="1347788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4pPr>
            <a:lvl5pPr marL="1795463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2590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333" y="2076663"/>
            <a:ext cx="7934154" cy="537914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CA" dirty="0"/>
              <a:t>Presenters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609333" y="1638499"/>
            <a:ext cx="4855420" cy="3329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buNone/>
              <a:defRPr sz="1800">
                <a:solidFill>
                  <a:srgbClr val="F5BB34"/>
                </a:solidFill>
                <a:latin typeface="Times New Roman" panose="02020603050405020304" pitchFamily="18" charset="0"/>
              </a:defRPr>
            </a:lvl1pPr>
            <a:lvl2pPr marL="454025" indent="0">
              <a:buNone/>
              <a:defRPr/>
            </a:lvl2pPr>
            <a:lvl3pPr marL="893762" indent="0">
              <a:buNone/>
              <a:defRPr/>
            </a:lvl3pPr>
            <a:lvl4pPr marL="1347788" indent="0">
              <a:buNone/>
              <a:defRPr/>
            </a:lvl4pPr>
            <a:lvl5pPr marL="1795463" indent="0">
              <a:buNone/>
              <a:defRPr/>
            </a:lvl5pPr>
          </a:lstStyle>
          <a:p>
            <a:pPr lvl="0"/>
            <a:r>
              <a:rPr lang="en-CA" dirty="0"/>
              <a:t>Presented by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0" hasCustomPrompt="1"/>
          </p:nvPr>
        </p:nvSpPr>
        <p:spPr>
          <a:xfrm>
            <a:off x="609334" y="4019013"/>
            <a:ext cx="4855420" cy="5313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sz="3600" b="1" baseline="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454025" indent="0">
              <a:buNone/>
              <a:defRPr/>
            </a:lvl2pPr>
            <a:lvl3pPr marL="893762" indent="0">
              <a:buNone/>
              <a:defRPr/>
            </a:lvl3pPr>
            <a:lvl4pPr marL="1347788" indent="0">
              <a:buNone/>
              <a:defRPr/>
            </a:lvl4pPr>
            <a:lvl5pPr marL="1795463" indent="0">
              <a:buNone/>
              <a:defRPr/>
            </a:lvl5pPr>
          </a:lstStyle>
          <a:p>
            <a:pPr lvl="0"/>
            <a:r>
              <a:rPr lang="en-CA" dirty="0"/>
              <a:t>Thank you!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" y="4643044"/>
            <a:ext cx="4854575" cy="285372"/>
          </a:xfrm>
          <a:prstGeom prst="rect">
            <a:avLst/>
          </a:prstGeom>
        </p:spPr>
        <p:txBody>
          <a:bodyPr vert="horz" lIns="0" bIns="0"/>
          <a:lstStyle>
            <a:lvl1pPr marL="0" indent="0">
              <a:buFontTx/>
              <a:buNone/>
              <a:defRPr sz="1200" cap="all" baseline="0">
                <a:solidFill>
                  <a:srgbClr val="F5BB34"/>
                </a:solidFill>
                <a:latin typeface="Times New Roman" panose="02020603050405020304" pitchFamily="18" charset="0"/>
              </a:defRPr>
            </a:lvl1pPr>
            <a:lvl2pPr marL="454025" indent="0">
              <a:buFontTx/>
              <a:buNone/>
              <a:defRPr sz="1200" cap="all">
                <a:solidFill>
                  <a:srgbClr val="0A3E28"/>
                </a:solidFill>
              </a:defRPr>
            </a:lvl2pPr>
            <a:lvl3pPr marL="893762" indent="0">
              <a:buFontTx/>
              <a:buNone/>
              <a:defRPr sz="1200" cap="all">
                <a:solidFill>
                  <a:srgbClr val="0A3E28"/>
                </a:solidFill>
              </a:defRPr>
            </a:lvl3pPr>
            <a:lvl4pPr marL="1347788" indent="0">
              <a:buFontTx/>
              <a:buNone/>
              <a:defRPr sz="1200" cap="all">
                <a:solidFill>
                  <a:srgbClr val="0A3E28"/>
                </a:solidFill>
              </a:defRPr>
            </a:lvl4pPr>
            <a:lvl5pPr marL="1795463" indent="0">
              <a:buFontTx/>
              <a:buNone/>
              <a:defRPr sz="1200" cap="all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Creative commons license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907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411086" y="838048"/>
            <a:ext cx="7275714" cy="48901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411086" y="1566931"/>
            <a:ext cx="7132401" cy="36475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>
                <a:latin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2pPr>
            <a:lvl3pPr marL="893762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3pPr>
            <a:lvl4pPr marL="1347788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4pPr>
            <a:lvl5pPr marL="1795463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3708381-048D-D742-9678-285B0AD952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04573" y="2046015"/>
            <a:ext cx="7090140" cy="177022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dirty="0"/>
              <a:t>Section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404573" y="636213"/>
            <a:ext cx="7090140" cy="10442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dirty="0"/>
              <a:t>Section Lead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>
          <a:xfrm>
            <a:off x="1404573" y="4072022"/>
            <a:ext cx="4855420" cy="4391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sz="2600" b="0">
                <a:latin typeface="Times New Roman" panose="02020603050405020304" pitchFamily="18" charset="0"/>
              </a:defRPr>
            </a:lvl1pPr>
            <a:lvl2pPr marL="454025" indent="0">
              <a:buNone/>
              <a:defRPr/>
            </a:lvl2pPr>
            <a:lvl3pPr marL="893762" indent="0">
              <a:buNone/>
              <a:defRPr/>
            </a:lvl3pPr>
            <a:lvl4pPr marL="1347788" indent="0">
              <a:buNone/>
              <a:defRPr/>
            </a:lvl4pPr>
            <a:lvl5pPr marL="1795463" indent="0">
              <a:buNone/>
              <a:defRPr/>
            </a:lvl5pPr>
          </a:lstStyle>
          <a:p>
            <a:pPr lvl="0"/>
            <a:r>
              <a:rPr lang="en-CA" dirty="0"/>
              <a:t>Section Subtitle</a:t>
            </a:r>
            <a:endParaRPr lang="en-US" dirty="0"/>
          </a:p>
        </p:txBody>
      </p: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310923" y="5705066"/>
            <a:ext cx="566615" cy="365125"/>
          </a:xfrm>
          <a:prstGeom prst="rect">
            <a:avLst/>
          </a:prstGeom>
        </p:spPr>
        <p:txBody>
          <a:bodyPr vert="horz" lIns="0" tIns="4572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3708381-048D-D742-9678-285B0AD9528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Placeholder 6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2pPr>
            <a:lvl3pPr marL="893762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3pPr>
            <a:lvl4pPr marL="1347788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4pPr>
            <a:lvl5pPr marL="1795463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4572" y="1600200"/>
            <a:ext cx="3418778" cy="3466735"/>
          </a:xfrm>
          <a:prstGeom prst="rect">
            <a:avLst/>
          </a:prstGeom>
        </p:spPr>
        <p:txBody>
          <a:bodyPr lIns="0" tIns="0" bIns="0">
            <a:normAutofit/>
          </a:bodyPr>
          <a:lstStyle>
            <a:lvl1pPr>
              <a:defRPr sz="2200">
                <a:latin typeface="Times New Roman" panose="02020603050405020304" pitchFamily="18" charset="0"/>
              </a:defRPr>
            </a:lvl1pPr>
            <a:lvl2pPr>
              <a:defRPr sz="2200">
                <a:latin typeface="Times New Roman" panose="02020603050405020304" pitchFamily="18" charset="0"/>
              </a:defRPr>
            </a:lvl2pPr>
            <a:lvl3pPr>
              <a:defRPr sz="2200">
                <a:latin typeface="Times New Roman" panose="02020603050405020304" pitchFamily="18" charset="0"/>
              </a:defRPr>
            </a:lvl3pPr>
            <a:lvl4pPr>
              <a:defRPr sz="2200">
                <a:latin typeface="Times New Roman" panose="02020603050405020304" pitchFamily="18" charset="0"/>
              </a:defRPr>
            </a:lvl4pPr>
            <a:lvl5pPr>
              <a:defRPr sz="2200">
                <a:latin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1980" y="1600200"/>
            <a:ext cx="3574819" cy="3466735"/>
          </a:xfrm>
          <a:prstGeom prst="rect">
            <a:avLst/>
          </a:prstGeom>
        </p:spPr>
        <p:txBody>
          <a:bodyPr lIns="0" tIns="0" bIns="0">
            <a:normAutofit/>
          </a:bodyPr>
          <a:lstStyle>
            <a:lvl1pPr>
              <a:defRPr sz="2200">
                <a:latin typeface="Times New Roman" panose="02020603050405020304" pitchFamily="18" charset="0"/>
              </a:defRPr>
            </a:lvl1pPr>
            <a:lvl2pPr>
              <a:defRPr sz="2200">
                <a:latin typeface="Times New Roman" panose="02020603050405020304" pitchFamily="18" charset="0"/>
              </a:defRPr>
            </a:lvl2pPr>
            <a:lvl3pPr>
              <a:defRPr sz="2200">
                <a:latin typeface="Times New Roman" panose="02020603050405020304" pitchFamily="18" charset="0"/>
              </a:defRPr>
            </a:lvl3pPr>
            <a:lvl4pPr>
              <a:defRPr sz="2200">
                <a:latin typeface="Times New Roman" panose="02020603050405020304" pitchFamily="18" charset="0"/>
              </a:defRPr>
            </a:lvl4pPr>
            <a:lvl5pPr>
              <a:defRPr sz="2200">
                <a:latin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310923" y="5705066"/>
            <a:ext cx="566615" cy="365125"/>
          </a:xfrm>
          <a:prstGeom prst="rect">
            <a:avLst/>
          </a:prstGeom>
        </p:spPr>
        <p:txBody>
          <a:bodyPr vert="horz" lIns="0" tIns="4572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3708381-048D-D742-9678-285B0AD9528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2pPr>
            <a:lvl3pPr marL="893762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3pPr>
            <a:lvl4pPr marL="1347788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4pPr>
            <a:lvl5pPr marL="1795463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4572" y="1535113"/>
            <a:ext cx="3470090" cy="639762"/>
          </a:xfrm>
          <a:prstGeom prst="rect">
            <a:avLst/>
          </a:prstGeom>
        </p:spPr>
        <p:txBody>
          <a:bodyPr lIns="0" tIns="0" bIns="0" anchor="t" anchorCtr="0">
            <a:noAutofit/>
          </a:bodyPr>
          <a:lstStyle>
            <a:lvl1pPr marL="0" indent="0">
              <a:buNone/>
              <a:defRPr sz="2200" b="1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04572" y="2311580"/>
            <a:ext cx="3470090" cy="2734099"/>
          </a:xfrm>
          <a:prstGeom prst="rect">
            <a:avLst/>
          </a:prstGeom>
        </p:spPr>
        <p:txBody>
          <a:bodyPr lIns="0" tIns="0" bIns="0" anchor="t" anchorCtr="0">
            <a:normAutofit/>
          </a:bodyPr>
          <a:lstStyle>
            <a:lvl1pPr>
              <a:defRPr sz="2000">
                <a:latin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9707" y="1535113"/>
            <a:ext cx="3517092" cy="639762"/>
          </a:xfrm>
          <a:prstGeom prst="rect">
            <a:avLst/>
          </a:prstGeom>
        </p:spPr>
        <p:txBody>
          <a:bodyPr lIns="0" tIns="0" bIns="0" anchor="t" anchorCtr="0">
            <a:normAutofit/>
          </a:bodyPr>
          <a:lstStyle>
            <a:lvl1pPr marL="0" indent="0">
              <a:buNone/>
              <a:defRPr sz="2200" b="1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9707" y="2311580"/>
            <a:ext cx="3517093" cy="2734099"/>
          </a:xfrm>
          <a:prstGeom prst="rect">
            <a:avLst/>
          </a:prstGeom>
        </p:spPr>
        <p:txBody>
          <a:bodyPr lIns="0" tIns="0" bIns="0" anchor="t" anchorCtr="0">
            <a:normAutofit/>
          </a:bodyPr>
          <a:lstStyle>
            <a:lvl1pPr>
              <a:defRPr sz="2000">
                <a:latin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310923" y="5705066"/>
            <a:ext cx="566615" cy="365125"/>
          </a:xfrm>
          <a:prstGeom prst="rect">
            <a:avLst/>
          </a:prstGeom>
        </p:spPr>
        <p:txBody>
          <a:bodyPr vert="horz" lIns="0" tIns="4572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3708381-048D-D742-9678-285B0AD9528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2pPr>
            <a:lvl3pPr marL="893762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3pPr>
            <a:lvl4pPr marL="1347788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4pPr>
            <a:lvl5pPr marL="1795463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310923" y="5705066"/>
            <a:ext cx="566615" cy="365125"/>
          </a:xfrm>
          <a:prstGeom prst="rect">
            <a:avLst/>
          </a:prstGeom>
        </p:spPr>
        <p:txBody>
          <a:bodyPr vert="horz" lIns="0" tIns="4572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3708381-048D-D742-9678-285B0AD9528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6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2pPr>
            <a:lvl3pPr marL="893762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3pPr>
            <a:lvl4pPr marL="1347788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4pPr>
            <a:lvl5pPr marL="1795463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310923" y="5705066"/>
            <a:ext cx="566615" cy="365125"/>
          </a:xfrm>
          <a:prstGeom prst="rect">
            <a:avLst/>
          </a:prstGeom>
        </p:spPr>
        <p:txBody>
          <a:bodyPr vert="horz" lIns="0" tIns="4572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3708381-048D-D742-9678-285B0AD9528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6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2pPr>
            <a:lvl3pPr marL="893762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3pPr>
            <a:lvl4pPr marL="1347788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4pPr>
            <a:lvl5pPr marL="1795463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086" y="838048"/>
            <a:ext cx="2392433" cy="597052"/>
          </a:xfrm>
        </p:spPr>
        <p:txBody>
          <a:bodyPr anchor="b"/>
          <a:lstStyle>
            <a:lvl1pPr algn="l">
              <a:defRPr sz="2000" b="1">
                <a:solidFill>
                  <a:srgbClr val="0A3E28"/>
                </a:solidFill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2150" y="838048"/>
            <a:ext cx="4444923" cy="4363577"/>
          </a:xfrm>
          <a:prstGeom prst="rect">
            <a:avLst/>
          </a:prstGeom>
        </p:spPr>
        <p:txBody>
          <a:bodyPr lIns="0" tIns="0" bIns="0">
            <a:normAutofit/>
          </a:bodyPr>
          <a:lstStyle>
            <a:lvl1pPr>
              <a:defRPr sz="2200">
                <a:latin typeface="Times New Roman" panose="02020603050405020304" pitchFamily="18" charset="0"/>
              </a:defRPr>
            </a:lvl1pPr>
            <a:lvl2pPr>
              <a:defRPr sz="2200">
                <a:latin typeface="Times New Roman" panose="02020603050405020304" pitchFamily="18" charset="0"/>
              </a:defRPr>
            </a:lvl2pPr>
            <a:lvl3pPr>
              <a:defRPr sz="2200">
                <a:latin typeface="Times New Roman" panose="02020603050405020304" pitchFamily="18" charset="0"/>
              </a:defRPr>
            </a:lvl3pPr>
            <a:lvl4pPr>
              <a:defRPr sz="2200">
                <a:latin typeface="Times New Roman" panose="02020603050405020304" pitchFamily="18" charset="0"/>
              </a:defRPr>
            </a:lvl4pPr>
            <a:lvl5pPr>
              <a:defRPr sz="2200">
                <a:latin typeface="Times New Roman" panose="02020603050405020304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04573" y="1539322"/>
            <a:ext cx="2398946" cy="3662303"/>
          </a:xfrm>
          <a:prstGeom prst="rect">
            <a:avLst/>
          </a:prstGeom>
        </p:spPr>
        <p:txBody>
          <a:bodyPr lIns="0" tIns="0" bIns="0"/>
          <a:lstStyle>
            <a:lvl1pPr marL="0" indent="0">
              <a:buNone/>
              <a:defRPr sz="1400">
                <a:latin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310923" y="5705066"/>
            <a:ext cx="566615" cy="365125"/>
          </a:xfrm>
          <a:prstGeom prst="rect">
            <a:avLst/>
          </a:prstGeom>
        </p:spPr>
        <p:txBody>
          <a:bodyPr vert="horz" lIns="0" tIns="4572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3708381-048D-D742-9678-285B0AD9528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2pPr>
            <a:lvl3pPr marL="893762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3pPr>
            <a:lvl4pPr marL="1347788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4pPr>
            <a:lvl5pPr marL="1795463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086" y="4640254"/>
            <a:ext cx="7132401" cy="279162"/>
          </a:xfrm>
        </p:spPr>
        <p:txBody>
          <a:bodyPr anchor="b">
            <a:normAutofit/>
          </a:bodyPr>
          <a:lstStyle>
            <a:lvl1pPr algn="l">
              <a:defRPr sz="1800" b="1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04573" y="838048"/>
            <a:ext cx="7138914" cy="3645228"/>
          </a:xfrm>
          <a:prstGeom prst="rect">
            <a:avLst/>
          </a:prstGeom>
        </p:spPr>
        <p:txBody>
          <a:bodyPr lIns="0" rIns="0" bIns="0"/>
          <a:lstStyle>
            <a:lvl1pPr marL="0" indent="0">
              <a:buNone/>
              <a:defRPr sz="3200">
                <a:latin typeface="Times New Roman" panose="02020603050405020304" pitchFamily="18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086" y="4988922"/>
            <a:ext cx="7132401" cy="257600"/>
          </a:xfrm>
          <a:prstGeom prst="rect">
            <a:avLst/>
          </a:prstGeom>
        </p:spPr>
        <p:txBody>
          <a:bodyPr lIns="0" rIns="0" bIns="0"/>
          <a:lstStyle>
            <a:lvl1pPr marL="0" indent="0">
              <a:buNone/>
              <a:defRPr sz="1400">
                <a:latin typeface="Times New Roman" panose="02020603050405020304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310923" y="5705066"/>
            <a:ext cx="566615" cy="365125"/>
          </a:xfrm>
          <a:prstGeom prst="rect">
            <a:avLst/>
          </a:prstGeom>
        </p:spPr>
        <p:txBody>
          <a:bodyPr vert="horz" lIns="0" tIns="4572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3708381-048D-D742-9678-285B0AD9528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‹#›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0"/>
              </a:spcBef>
              <a:buFontTx/>
              <a:buNone/>
              <a:defRPr sz="1000">
                <a:solidFill>
                  <a:srgbClr val="0A3E28"/>
                </a:solidFill>
                <a:latin typeface="Times New Roman" panose="02020603050405020304" pitchFamily="18" charset="0"/>
              </a:defRPr>
            </a:lvl1pPr>
            <a:lvl2pPr marL="454025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2pPr>
            <a:lvl3pPr marL="893762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3pPr>
            <a:lvl4pPr marL="1347788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4pPr>
            <a:lvl5pPr marL="1795463" indent="0">
              <a:spcBef>
                <a:spcPts val="0"/>
              </a:spcBef>
              <a:buFontTx/>
              <a:buNone/>
              <a:defRPr sz="1200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1086" y="838048"/>
            <a:ext cx="7132401" cy="489013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310923" y="5705066"/>
            <a:ext cx="566615" cy="365125"/>
          </a:xfrm>
          <a:prstGeom prst="rect">
            <a:avLst/>
          </a:prstGeom>
        </p:spPr>
        <p:txBody>
          <a:bodyPr vert="horz" lIns="0" tIns="45720" rIns="0" bIns="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53708381-048D-D742-9678-285B0AD952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411086" y="1566931"/>
            <a:ext cx="7132401" cy="438582"/>
          </a:xfrm>
          <a:prstGeom prst="rect">
            <a:avLst/>
          </a:prstGeom>
          <a:noFill/>
        </p:spPr>
        <p:txBody>
          <a:bodyPr wrap="square" lIns="0" bIns="0" rtlCol="0">
            <a:spAutoFit/>
          </a:bodyPr>
          <a:lstStyle/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08" r:id="rId12"/>
    <p:sldLayoutId id="2147483709" r:id="rId1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1" i="0" kern="1200">
          <a:solidFill>
            <a:srgbClr val="1A0704"/>
          </a:solidFill>
          <a:latin typeface="Times New Roman" panose="02020603050405020304" pitchFamily="18" charset="0"/>
          <a:ea typeface="+mj-ea"/>
          <a:cs typeface="Century Gothic"/>
        </a:defRPr>
      </a:lvl1pPr>
    </p:titleStyle>
    <p:bodyStyle>
      <a:lvl1pPr marL="266700" indent="-266700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2200" b="0" i="0" kern="1200">
          <a:solidFill>
            <a:srgbClr val="1A0704"/>
          </a:solidFill>
          <a:latin typeface="Arial"/>
          <a:ea typeface="+mn-ea"/>
          <a:cs typeface="Century Gothic"/>
        </a:defRPr>
      </a:lvl1pPr>
      <a:lvl2pPr marL="720725" indent="-266700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2200" b="0" i="0" kern="1200">
          <a:solidFill>
            <a:srgbClr val="1A0704"/>
          </a:solidFill>
          <a:latin typeface="Arial"/>
          <a:ea typeface="+mn-ea"/>
          <a:cs typeface="Century Gothic"/>
        </a:defRPr>
      </a:lvl2pPr>
      <a:lvl3pPr marL="1168400" indent="-274638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2200" b="0" i="0" kern="1200">
          <a:solidFill>
            <a:srgbClr val="1A0704"/>
          </a:solidFill>
          <a:latin typeface="Arial"/>
          <a:ea typeface="+mn-ea"/>
          <a:cs typeface="Century Gothic"/>
        </a:defRPr>
      </a:lvl3pPr>
      <a:lvl4pPr marL="1614488" indent="-266700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2200" b="0" i="0" kern="1200">
          <a:solidFill>
            <a:srgbClr val="1A0704"/>
          </a:solidFill>
          <a:latin typeface="Arial"/>
          <a:ea typeface="+mn-ea"/>
          <a:cs typeface="Century Gothic"/>
        </a:defRPr>
      </a:lvl4pPr>
      <a:lvl5pPr marL="2062163" indent="-266700" algn="l" defTabSz="457200" rtl="0" eaLnBrk="1" latinLnBrk="0" hangingPunct="1">
        <a:spcBef>
          <a:spcPct val="20000"/>
        </a:spcBef>
        <a:buClr>
          <a:schemeClr val="accent2"/>
        </a:buClr>
        <a:buFont typeface="Arial"/>
        <a:buChar char="•"/>
        <a:defRPr sz="2200" b="0" i="0" kern="1200">
          <a:solidFill>
            <a:srgbClr val="1A0704"/>
          </a:solidFill>
          <a:latin typeface="Arial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7" Type="http://schemas.openxmlformats.org/officeDocument/2006/relationships/hyperlink" Target="http://jvdwdesigns.com/" TargetMode="External"/><Relationship Id="rId2" Type="http://schemas.openxmlformats.org/officeDocument/2006/relationships/hyperlink" Target="https://financialempowerment.pressbook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open.textbooks@uregina.ca" TargetMode="External"/><Relationship Id="rId5" Type="http://schemas.openxmlformats.org/officeDocument/2006/relationships/hyperlink" Target="http://www.uregina.ca/open-access/open-textbooks" TargetMode="External"/><Relationship Id="rId4" Type="http://schemas.openxmlformats.org/officeDocument/2006/relationships/hyperlink" Target="https://creativecommons.org/licenses/by-nc-sa/4.0/legalcod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1194441" y="3894033"/>
            <a:ext cx="4339588" cy="439109"/>
          </a:xfrm>
        </p:spPr>
        <p:txBody>
          <a:bodyPr/>
          <a:lstStyle/>
          <a:p>
            <a:r>
              <a:rPr lang="en-CA" dirty="0">
                <a:latin typeface="+mj-lt"/>
              </a:rPr>
              <a:t>Bettina Schneider, PhD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xfrm>
            <a:off x="1194440" y="4293631"/>
            <a:ext cx="4339589" cy="236595"/>
          </a:xfrm>
        </p:spPr>
        <p:txBody>
          <a:bodyPr>
            <a:normAutofit fontScale="77500" lnSpcReduction="20000"/>
          </a:bodyPr>
          <a:lstStyle/>
          <a:p>
            <a:r>
              <a:rPr lang="en-CA" dirty="0">
                <a:latin typeface="+mj-lt"/>
              </a:rPr>
              <a:t>Associate Vice-President Academic, First Nations University of Canada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1194441" y="4643044"/>
            <a:ext cx="4269734" cy="285058"/>
          </a:xfrm>
        </p:spPr>
        <p:txBody>
          <a:bodyPr/>
          <a:lstStyle/>
          <a:p>
            <a:r>
              <a:rPr lang="en-US" dirty="0">
                <a:latin typeface="+mj-lt"/>
              </a:rPr>
              <a:t>Creative commons attribution non-commercial </a:t>
            </a:r>
            <a:r>
              <a:rPr lang="en-US" dirty="0" err="1">
                <a:latin typeface="+mj-lt"/>
              </a:rPr>
              <a:t>sharealike</a:t>
            </a:r>
            <a:r>
              <a:rPr lang="en-US" dirty="0">
                <a:latin typeface="+mj-lt"/>
              </a:rPr>
              <a:t> 4.0 international license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609600" y="5823418"/>
            <a:ext cx="4855420" cy="2501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None/>
              <a:defRPr sz="2200" b="1" i="0" kern="1200" cap="all">
                <a:solidFill>
                  <a:srgbClr val="0A3E28"/>
                </a:solidFill>
                <a:latin typeface="Arial"/>
                <a:ea typeface="+mn-ea"/>
                <a:cs typeface="Century Gothic"/>
              </a:defRPr>
            </a:lvl1pPr>
            <a:lvl2pPr marL="454025" indent="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None/>
              <a:defRPr sz="2200" b="0" i="0" kern="1200">
                <a:solidFill>
                  <a:srgbClr val="1A0704"/>
                </a:solidFill>
                <a:latin typeface="Arial"/>
                <a:ea typeface="+mn-ea"/>
                <a:cs typeface="Century Gothic"/>
              </a:defRPr>
            </a:lvl2pPr>
            <a:lvl3pPr marL="893762" indent="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None/>
              <a:defRPr sz="2200" b="0" i="0" kern="1200">
                <a:solidFill>
                  <a:srgbClr val="1A0704"/>
                </a:solidFill>
                <a:latin typeface="Arial"/>
                <a:ea typeface="+mn-ea"/>
                <a:cs typeface="Century Gothic"/>
              </a:defRPr>
            </a:lvl3pPr>
            <a:lvl4pPr marL="1347788" indent="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None/>
              <a:defRPr sz="2200" b="0" i="0" kern="1200">
                <a:solidFill>
                  <a:srgbClr val="1A0704"/>
                </a:solidFill>
                <a:latin typeface="Arial"/>
                <a:ea typeface="+mn-ea"/>
                <a:cs typeface="Century Gothic"/>
              </a:defRPr>
            </a:lvl4pPr>
            <a:lvl5pPr marL="1795463" indent="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/>
              <a:buNone/>
              <a:defRPr sz="2200" b="0" i="0" kern="1200">
                <a:solidFill>
                  <a:srgbClr val="1A0704"/>
                </a:solidFill>
                <a:latin typeface="Arial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latin typeface="+mj-lt"/>
              </a:rPr>
              <a:t>September 2019</a:t>
            </a:r>
            <a:endParaRPr lang="en-US" dirty="0">
              <a:latin typeface="+mj-lt"/>
            </a:endParaRPr>
          </a:p>
        </p:txBody>
      </p:sp>
      <p:pic>
        <p:nvPicPr>
          <p:cNvPr id="8" name="Picture 7" descr="FNUofCanada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969773"/>
            <a:ext cx="515566" cy="115640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0" y="772553"/>
            <a:ext cx="4392815" cy="237198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6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0704"/>
                </a:solidFill>
                <a:effectLst/>
                <a:uLnTx/>
                <a:uFillTx/>
                <a:latin typeface="Arial"/>
                <a:ea typeface="+mj-ea"/>
                <a:cs typeface="Century Gothic"/>
              </a:rPr>
              <a:t>Bond and</a:t>
            </a:r>
            <a:r>
              <a:rPr kumimoji="0" lang="en-US" sz="4000" b="1" i="0" u="none" strike="noStrike" kern="1200" cap="none" spc="0" normalizeH="0" noProof="0" dirty="0">
                <a:ln>
                  <a:noFill/>
                </a:ln>
                <a:solidFill>
                  <a:srgbClr val="1A0704"/>
                </a:solidFill>
                <a:effectLst/>
                <a:uLnTx/>
                <a:uFillTx/>
                <a:latin typeface="Arial"/>
                <a:ea typeface="+mj-ea"/>
                <a:cs typeface="Century Gothic"/>
              </a:rPr>
              <a:t> Mutual Funds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1A0704"/>
              </a:solidFill>
              <a:effectLst/>
              <a:uLnTx/>
              <a:uFillTx/>
              <a:latin typeface="Arial"/>
              <a:ea typeface="+mj-ea"/>
              <a:cs typeface="Century Gothic"/>
            </a:endParaRPr>
          </a:p>
          <a:p>
            <a:pPr marL="0" marR="0" lvl="0" indent="0" algn="l" defTabSz="457200" rtl="0" eaLnBrk="1" fontAlgn="auto" latinLnBrk="0" hangingPunct="1">
              <a:lnSpc>
                <a:spcPct val="86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b="1" dirty="0">
              <a:solidFill>
                <a:srgbClr val="1A0704"/>
              </a:solidFill>
              <a:latin typeface="Arial"/>
              <a:ea typeface="+mj-ea"/>
              <a:cs typeface="Century Gothic"/>
            </a:endParaRPr>
          </a:p>
          <a:p>
            <a:pPr marL="0" marR="0" lvl="0" indent="0" algn="l" defTabSz="457200" rtl="0" eaLnBrk="1" fontAlgn="auto" latinLnBrk="0" hangingPunct="1">
              <a:lnSpc>
                <a:spcPct val="86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A0704"/>
                </a:solidFill>
                <a:effectLst/>
                <a:uLnTx/>
                <a:uFillTx/>
                <a:latin typeface="Arial"/>
                <a:ea typeface="+mj-ea"/>
                <a:cs typeface="Century Gothic"/>
              </a:rPr>
              <a:t>Chapter </a:t>
            </a:r>
            <a:r>
              <a:rPr lang="en-US" sz="2400" b="1" dirty="0">
                <a:solidFill>
                  <a:srgbClr val="1A0704"/>
                </a:solidFill>
                <a:latin typeface="Arial"/>
                <a:ea typeface="+mj-ea"/>
                <a:cs typeface="Century Gothic"/>
              </a:rPr>
              <a:t>14</a:t>
            </a:r>
            <a:b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0704"/>
                </a:solidFill>
                <a:effectLst/>
                <a:uLnTx/>
                <a:uFillTx/>
                <a:latin typeface="Arial"/>
                <a:ea typeface="+mj-ea"/>
                <a:cs typeface="Century Gothic"/>
              </a:rPr>
            </a:br>
            <a:b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0704"/>
                </a:solidFill>
                <a:effectLst/>
                <a:uLnTx/>
                <a:uFillTx/>
                <a:latin typeface="Arial"/>
                <a:ea typeface="+mj-ea"/>
                <a:cs typeface="Century Gothic"/>
              </a:rPr>
            </a:br>
            <a:br>
              <a:rPr kumimoji="0" lang="en-US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0704"/>
                </a:solidFill>
                <a:effectLst/>
                <a:uLnTx/>
                <a:uFillTx/>
                <a:latin typeface="Arial"/>
                <a:ea typeface="+mj-ea"/>
                <a:cs typeface="Century Gothic"/>
              </a:rPr>
            </a:br>
            <a:br>
              <a:rPr kumimoji="0" lang="en-US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0704"/>
                </a:solidFill>
                <a:effectLst/>
                <a:uLnTx/>
                <a:uFillTx/>
                <a:latin typeface="Arial"/>
                <a:ea typeface="+mj-ea"/>
                <a:cs typeface="Century Gothic"/>
              </a:rPr>
            </a:br>
            <a:br>
              <a:rPr kumimoji="0" lang="en-US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1A0704"/>
                </a:solidFill>
                <a:effectLst/>
                <a:uLnTx/>
                <a:uFillTx/>
                <a:latin typeface="Arial"/>
                <a:ea typeface="+mj-ea"/>
                <a:cs typeface="Century Gothic"/>
              </a:rPr>
            </a:b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1A0704"/>
              </a:solidFill>
              <a:effectLst/>
              <a:uLnTx/>
              <a:uFillTx/>
              <a:latin typeface="Arial"/>
              <a:ea typeface="+mj-ea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40703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5" y="895351"/>
            <a:ext cx="7197337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Marketable and real return bonds </a:t>
            </a:r>
            <a:endParaRPr lang="en-CA">
              <a:latin typeface="+mj-lt"/>
            </a:endParaRPr>
          </a:p>
          <a:p>
            <a:endParaRPr lang="en-CA" dirty="0"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384664"/>
            <a:ext cx="7034035" cy="3687142"/>
          </a:xfrm>
        </p:spPr>
        <p:txBody>
          <a:bodyPr>
            <a:noAutofit/>
          </a:bodyPr>
          <a:lstStyle/>
          <a:p>
            <a:r>
              <a:rPr lang="en-CA" altLang="en-US" b="1" dirty="0">
                <a:latin typeface="+mj-lt"/>
              </a:rPr>
              <a:t>Marketable bonds </a:t>
            </a:r>
            <a:r>
              <a:rPr lang="en-CA" altLang="en-US" dirty="0">
                <a:latin typeface="+mj-lt"/>
              </a:rPr>
              <a:t>not only have a specific maturity date and interest rate, but they are also transferable and can thus be traded in the bond market. All Canadian-dollar marketable bonds are non-callable, which means they cannot be called in by the government to be redeemed before maturity. Marketable bonds also pay a fixed rate of interest semi-annually (</a:t>
            </a:r>
            <a:r>
              <a:rPr lang="en-CA" altLang="en-US" dirty="0" err="1">
                <a:latin typeface="+mj-lt"/>
              </a:rPr>
              <a:t>Kapoor</a:t>
            </a:r>
            <a:r>
              <a:rPr lang="en-CA" altLang="en-US" dirty="0">
                <a:latin typeface="+mj-lt"/>
              </a:rPr>
              <a:t> et al., 2015).</a:t>
            </a:r>
          </a:p>
          <a:p>
            <a:r>
              <a:rPr lang="en-CA" altLang="en-US" b="1" dirty="0">
                <a:latin typeface="+mj-lt"/>
              </a:rPr>
              <a:t>Real Return Bonds</a:t>
            </a:r>
            <a:r>
              <a:rPr lang="en-CA" altLang="en-US" dirty="0">
                <a:latin typeface="+mj-lt"/>
              </a:rPr>
              <a:t> are Canadian government bonds that pay a fixed rate of interest semi-annually that is adjusted by inflation.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5" y="895351"/>
            <a:ext cx="7197337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Provincial and municipal government bonds 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593672"/>
            <a:ext cx="7034035" cy="3687142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Provincial and municipal governments issue bonds in order to raise funds for program spending and to fund deficits. </a:t>
            </a:r>
            <a:endParaRPr lang="en-US" dirty="0"/>
          </a:p>
          <a:p>
            <a:r>
              <a:rPr lang="en-CA" altLang="en-US" dirty="0">
                <a:latin typeface="+mj-lt"/>
              </a:rPr>
              <a:t>Provincial bonds or debentures are primarily used by provincial governments and are secured by the province through its ability to levy taxes. </a:t>
            </a:r>
            <a:endParaRPr lang="en-CA" dirty="0"/>
          </a:p>
          <a:p>
            <a:r>
              <a:rPr lang="en-CA" altLang="en-US" dirty="0">
                <a:latin typeface="+mj-lt"/>
              </a:rPr>
              <a:t>The following is an example of a municipal government bonds: A </a:t>
            </a:r>
            <a:r>
              <a:rPr lang="en-CA" altLang="en-US" b="1" dirty="0">
                <a:latin typeface="+mj-lt"/>
              </a:rPr>
              <a:t>general obligation bond, </a:t>
            </a:r>
            <a:r>
              <a:rPr lang="en-CA" altLang="en-US" dirty="0">
                <a:latin typeface="+mj-lt"/>
              </a:rPr>
              <a:t>which is a bond backed by a municipal government, often issued in two forms: the </a:t>
            </a:r>
            <a:r>
              <a:rPr lang="en-CA" altLang="en-US" b="1" dirty="0">
                <a:latin typeface="+mj-lt"/>
              </a:rPr>
              <a:t>serial bond </a:t>
            </a:r>
            <a:r>
              <a:rPr lang="en-CA" altLang="en-US" dirty="0">
                <a:latin typeface="+mj-lt"/>
              </a:rPr>
              <a:t>and the </a:t>
            </a:r>
            <a:r>
              <a:rPr lang="en-CA" altLang="en-US" b="1" dirty="0">
                <a:latin typeface="+mj-lt"/>
              </a:rPr>
              <a:t>bullet bond</a:t>
            </a:r>
            <a:r>
              <a:rPr lang="en-CA" altLang="en-US" dirty="0">
                <a:latin typeface="+mj-lt"/>
              </a:rPr>
              <a:t>. 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48176D05-AFDF-400A-8677-6D97AAC25D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+mj-lt"/>
              </a:rPr>
              <a:t>14.2 Bond Value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04572" y="1535113"/>
            <a:ext cx="5472966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Bond returns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200EB798-C38E-4CE1-A05B-76C20AA7EC8F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985554"/>
            <a:ext cx="6602959" cy="3060125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Unlike a stock, a bond’s future cash returns are known with certainty. You know what the coupon will be (for a fixed-rate bond) and you know that at maturity the bond will return its face value. </a:t>
            </a:r>
          </a:p>
          <a:p>
            <a:r>
              <a:rPr lang="en-CA" altLang="en-US" dirty="0">
                <a:latin typeface="+mj-lt"/>
              </a:rPr>
              <a:t>For example, if a bond pays a 4 percent coupon, you know that every year you will receive $40 per year (40 = 4% × 1,000) until the bond reaches maturity, when you will also receive the $1,000 face value. You know what you will get and when you will get it. 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>
              <a:buClr>
                <a:srgbClr val="D84B26"/>
              </a:buClr>
            </a:pPr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5" y="895351"/>
            <a:ext cx="7197337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Bond yields and prices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407935"/>
            <a:ext cx="7034035" cy="3865814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The </a:t>
            </a:r>
            <a:r>
              <a:rPr lang="en-CA" altLang="en-US" b="1" dirty="0">
                <a:latin typeface="+mj-lt"/>
              </a:rPr>
              <a:t>yield to maturity</a:t>
            </a:r>
            <a:r>
              <a:rPr lang="en-CA" altLang="en-US" dirty="0">
                <a:latin typeface="+mj-lt"/>
              </a:rPr>
              <a:t> is directly related to interest rates in general, so as interest rates increase, bond yields increase and bond prices fall. As interest rates fall, bond yields fall and bond prices increase. </a:t>
            </a:r>
          </a:p>
          <a:p>
            <a:r>
              <a:rPr lang="en-CA" altLang="en-US" dirty="0">
                <a:latin typeface="+mj-lt"/>
              </a:rPr>
              <a:t>Bond prices—their market values—have an inverse relationship to the yield to maturity. </a:t>
            </a:r>
          </a:p>
          <a:p>
            <a:r>
              <a:rPr lang="en-CA" altLang="en-US" dirty="0">
                <a:latin typeface="+mj-lt"/>
              </a:rPr>
              <a:t>If you have a fixed-rate bond with a face value of $1,000 and a coupon rate of 10 percent, the issuer will pay the bondholder $100 each year. If coupon rates increase, investors will benefit more from investing in higher-yield bonds, which will then lead to a decrease in the price of bonds with lower coupon rates.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5" y="895351"/>
            <a:ext cx="7197337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Bond yields and prices (continued) </a:t>
            </a:r>
            <a:r>
              <a:rPr lang="en-CA" dirty="0">
                <a:solidFill>
                  <a:srgbClr val="FF0000"/>
                </a:solidFill>
                <a:latin typeface="+mj-lt"/>
              </a:rPr>
              <a:t> 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371600"/>
            <a:ext cx="7034035" cy="3909214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Investment returns are quoted as an annual percentage of the amount invested, the rate of return. For a bond, that rate is the yield. Yield is expressed in two ways: the current yield and the yield to maturity. </a:t>
            </a:r>
          </a:p>
          <a:p>
            <a:r>
              <a:rPr lang="en-CA" altLang="en-US" dirty="0">
                <a:latin typeface="+mj-lt"/>
              </a:rPr>
              <a:t>The </a:t>
            </a:r>
            <a:r>
              <a:rPr lang="en-CA" altLang="en-US" b="1" dirty="0">
                <a:latin typeface="+mj-lt"/>
              </a:rPr>
              <a:t>current yield</a:t>
            </a:r>
            <a:r>
              <a:rPr lang="en-CA" altLang="en-US" dirty="0">
                <a:latin typeface="+mj-lt"/>
              </a:rPr>
              <a:t> is a measure of your bond’s rate of return in the short term, if you buy the bond today and keep it for one year.</a:t>
            </a:r>
          </a:p>
          <a:p>
            <a:r>
              <a:rPr lang="en-CA" altLang="en-US" dirty="0">
                <a:latin typeface="+mj-lt"/>
              </a:rPr>
              <a:t>The </a:t>
            </a:r>
            <a:r>
              <a:rPr lang="en-CA" altLang="en-US" b="1" dirty="0">
                <a:latin typeface="+mj-lt"/>
              </a:rPr>
              <a:t>yield to maturity (YTM)</a:t>
            </a:r>
            <a:r>
              <a:rPr lang="en-CA" altLang="en-US" dirty="0">
                <a:latin typeface="+mj-lt"/>
              </a:rPr>
              <a:t> is a measure of your return if you bought the bond and held it until maturity, waiting to claim the face value.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48176D05-AFDF-400A-8677-6D97AAC25D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+mj-lt"/>
              </a:rPr>
              <a:t>14.3. Bond Strategies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04572" y="1535113"/>
            <a:ext cx="5472966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Overview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200EB798-C38E-4CE1-A05B-76C20AA7EC8F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985554"/>
            <a:ext cx="6602959" cy="3235032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Bonds provide more secure income for an investment portfolio, while stocks provide more growth potential.</a:t>
            </a:r>
          </a:p>
          <a:p>
            <a:r>
              <a:rPr lang="en-CA" altLang="en-US" dirty="0">
                <a:latin typeface="+mj-lt"/>
              </a:rPr>
              <a:t>When you include bonds in your portfolio, you do so to have more income and less risk than you would have with just stocks. Bonds also diversify the portfolio. </a:t>
            </a:r>
          </a:p>
          <a:p>
            <a:r>
              <a:rPr lang="en-CA" altLang="en-US" dirty="0">
                <a:latin typeface="+mj-lt"/>
              </a:rPr>
              <a:t>As with equities, an active strategy requires individual bond selection, while a passive strategy involves the use of indexing, or investing through a broadly diversified bond index fund or mutual fund in which bonds have already been selected.</a:t>
            </a:r>
            <a:endParaRPr lang="en-CA" altLang="en-US" i="1" dirty="0"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>
              <a:buClr>
                <a:srgbClr val="D84B26"/>
              </a:buClr>
            </a:pPr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5" y="895351"/>
            <a:ext cx="7197337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Structures and types of funds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371600"/>
            <a:ext cx="7034035" cy="3909214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Like stocks and bonds, mutual funds may be </a:t>
            </a:r>
            <a:r>
              <a:rPr lang="en-CA" altLang="en-US" b="1" dirty="0">
                <a:latin typeface="+mj-lt"/>
              </a:rPr>
              <a:t>actively</a:t>
            </a:r>
            <a:r>
              <a:rPr lang="en-CA" altLang="en-US" dirty="0">
                <a:latin typeface="+mj-lt"/>
              </a:rPr>
              <a:t> or </a:t>
            </a:r>
            <a:r>
              <a:rPr lang="en-CA" altLang="en-US" b="1" dirty="0">
                <a:latin typeface="+mj-lt"/>
              </a:rPr>
              <a:t>passively</a:t>
            </a:r>
            <a:r>
              <a:rPr lang="en-CA" altLang="en-US" dirty="0">
                <a:latin typeface="+mj-lt"/>
              </a:rPr>
              <a:t> managed. </a:t>
            </a:r>
          </a:p>
          <a:p>
            <a:r>
              <a:rPr lang="en-CA" altLang="en-US" dirty="0">
                <a:latin typeface="+mj-lt"/>
              </a:rPr>
              <a:t>Actively managed funds provide investors with professional management and the expected research, analysis, and watchfulness that goes with it. </a:t>
            </a:r>
          </a:p>
          <a:p>
            <a:r>
              <a:rPr lang="en-CA" altLang="en-US" dirty="0">
                <a:latin typeface="+mj-lt"/>
              </a:rPr>
              <a:t>Passively managed </a:t>
            </a:r>
            <a:r>
              <a:rPr lang="en-CA" altLang="en-US" b="1" dirty="0">
                <a:latin typeface="+mj-lt"/>
              </a:rPr>
              <a:t>index funds</a:t>
            </a:r>
            <a:r>
              <a:rPr lang="en-CA" altLang="en-US" dirty="0">
                <a:latin typeface="+mj-lt"/>
              </a:rPr>
              <a:t>, on the other hand, are designed to mirror the performance of a specific index constructed to be representative of an asset class.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48176D05-AFDF-400A-8677-6D97AAC25D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+mj-lt"/>
              </a:rPr>
              <a:t>14.4. Mutual Funds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04572" y="1443672"/>
            <a:ext cx="5472966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Overview </a:t>
            </a:r>
            <a:endParaRPr lang="en-CA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200EB798-C38E-4CE1-A05B-76C20AA7EC8F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894113"/>
            <a:ext cx="6602959" cy="3571022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A </a:t>
            </a:r>
            <a:r>
              <a:rPr lang="en-CA" altLang="en-US" b="1" dirty="0">
                <a:latin typeface="+mj-lt"/>
              </a:rPr>
              <a:t>mutual fund</a:t>
            </a:r>
            <a:r>
              <a:rPr lang="en-CA" altLang="en-US" dirty="0">
                <a:latin typeface="+mj-lt"/>
              </a:rPr>
              <a:t> is a portfolio of securities consisting of one type of security or a combination of several different types. </a:t>
            </a:r>
          </a:p>
          <a:p>
            <a:r>
              <a:rPr lang="en-CA" altLang="en-US" dirty="0">
                <a:latin typeface="+mj-lt"/>
              </a:rPr>
              <a:t>Mutual funds play a significant role in individual investment decisions. They provide investors with cheaper and simpler diversification and security selection, requiring only one transaction to own a diversified portfolio (the mutual fund). </a:t>
            </a:r>
          </a:p>
          <a:p>
            <a:r>
              <a:rPr lang="en-CA" altLang="en-US" dirty="0">
                <a:latin typeface="+mj-lt"/>
              </a:rPr>
              <a:t>By buying shares in the fund rather than individual securities, you achieve extensive diversification for a much lower transaction cost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>
              <a:buClr>
                <a:srgbClr val="D84B26"/>
              </a:buClr>
            </a:pPr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5" y="895351"/>
            <a:ext cx="7197337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Structures and types of funds (continued)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371600"/>
            <a:ext cx="7034035" cy="3909214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Mutual funds are structured in three ways:</a:t>
            </a:r>
          </a:p>
          <a:p>
            <a:pPr lvl="1">
              <a:buFont typeface="Wingdings" pitchFamily="2" charset="2"/>
              <a:buChar char="Ø"/>
            </a:pPr>
            <a:r>
              <a:rPr lang="en-CA" altLang="en-US" dirty="0">
                <a:latin typeface="+mj-lt"/>
              </a:rPr>
              <a:t>Closed-end funds</a:t>
            </a:r>
          </a:p>
          <a:p>
            <a:pPr lvl="1">
              <a:buFont typeface="Wingdings" pitchFamily="2" charset="2"/>
              <a:buChar char="Ø"/>
            </a:pPr>
            <a:r>
              <a:rPr lang="en-CA" altLang="en-US" dirty="0">
                <a:latin typeface="+mj-lt"/>
              </a:rPr>
              <a:t>Open-end funds</a:t>
            </a:r>
          </a:p>
          <a:p>
            <a:pPr lvl="1">
              <a:buFont typeface="Wingdings" pitchFamily="2" charset="2"/>
              <a:buChar char="Ø"/>
            </a:pPr>
            <a:r>
              <a:rPr lang="en-CA" altLang="en-US" dirty="0">
                <a:latin typeface="+mj-lt"/>
              </a:rPr>
              <a:t>Exchange-traded funds</a:t>
            </a:r>
          </a:p>
          <a:p>
            <a:r>
              <a:rPr lang="en-CA" altLang="en-US" b="1" dirty="0">
                <a:latin typeface="+mj-lt"/>
              </a:rPr>
              <a:t>Closed-end funds</a:t>
            </a:r>
            <a:r>
              <a:rPr lang="en-CA" altLang="en-US" dirty="0">
                <a:latin typeface="+mj-lt"/>
              </a:rPr>
              <a:t> are funds for which a limited number of shares are issued.</a:t>
            </a:r>
          </a:p>
          <a:p>
            <a:r>
              <a:rPr lang="en-CA" altLang="en-US" dirty="0">
                <a:latin typeface="+mj-lt"/>
              </a:rPr>
              <a:t>Most mutual funds are </a:t>
            </a:r>
            <a:r>
              <a:rPr lang="en-CA" altLang="en-US" b="1" dirty="0">
                <a:latin typeface="+mj-lt"/>
              </a:rPr>
              <a:t>open-end funds</a:t>
            </a:r>
            <a:r>
              <a:rPr lang="en-CA" altLang="en-US" dirty="0">
                <a:latin typeface="+mj-lt"/>
              </a:rPr>
              <a:t> in which investors buy shares directly from the fund and redeem or sell shares back to the fund. </a:t>
            </a:r>
          </a:p>
          <a:p>
            <a:r>
              <a:rPr lang="en-CA" altLang="en-US" b="1" dirty="0">
                <a:latin typeface="+mj-lt"/>
              </a:rPr>
              <a:t>Exchange-traded funds (ETFs)</a:t>
            </a:r>
            <a:r>
              <a:rPr lang="en-CA" altLang="en-US" dirty="0">
                <a:latin typeface="+mj-lt"/>
              </a:rPr>
              <a:t> are structured like closed-end funds, but are traded like stocks.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5" y="895351"/>
            <a:ext cx="7197337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Mutual fund fees 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371600"/>
            <a:ext cx="7034035" cy="3909214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All funds must disclose their fees to potential investors: sales fees, management fees, and expenses. </a:t>
            </a:r>
          </a:p>
          <a:p>
            <a:r>
              <a:rPr lang="en-CA" altLang="en-US" dirty="0">
                <a:latin typeface="+mj-lt"/>
              </a:rPr>
              <a:t>A </a:t>
            </a:r>
            <a:r>
              <a:rPr lang="en-CA" altLang="en-US" b="1" dirty="0">
                <a:latin typeface="+mj-lt"/>
              </a:rPr>
              <a:t>load fund</a:t>
            </a:r>
            <a:r>
              <a:rPr lang="en-CA" altLang="en-US" dirty="0">
                <a:latin typeface="+mj-lt"/>
              </a:rPr>
              <a:t> charges a sales commission on each share purchase. That sales charge (also called a </a:t>
            </a:r>
            <a:r>
              <a:rPr lang="en-CA" altLang="en-US" b="1" dirty="0">
                <a:latin typeface="+mj-lt"/>
              </a:rPr>
              <a:t>front-end load</a:t>
            </a:r>
            <a:r>
              <a:rPr lang="en-CA" altLang="en-US" dirty="0">
                <a:latin typeface="+mj-lt"/>
              </a:rPr>
              <a:t>) is a percentage of the purchase price. </a:t>
            </a:r>
          </a:p>
          <a:p>
            <a:r>
              <a:rPr lang="en-CA" altLang="en-US" dirty="0">
                <a:latin typeface="+mj-lt"/>
              </a:rPr>
              <a:t>A </a:t>
            </a:r>
            <a:r>
              <a:rPr lang="en-CA" altLang="en-US" b="1" dirty="0">
                <a:latin typeface="+mj-lt"/>
              </a:rPr>
              <a:t>no-load fund</a:t>
            </a:r>
            <a:r>
              <a:rPr lang="en-CA" altLang="en-US" dirty="0">
                <a:latin typeface="+mj-lt"/>
              </a:rPr>
              <a:t>, in contrast, does not charge a sales commission, because shares may be purchased directly from the fund or through a discount broker. </a:t>
            </a:r>
          </a:p>
          <a:p>
            <a:r>
              <a:rPr lang="en-CA" altLang="en-US" dirty="0">
                <a:latin typeface="+mj-lt"/>
              </a:rPr>
              <a:t>A fund may charge a </a:t>
            </a:r>
            <a:r>
              <a:rPr lang="en-CA" altLang="en-US" b="1" dirty="0">
                <a:latin typeface="+mj-lt"/>
              </a:rPr>
              <a:t>back-end load</a:t>
            </a:r>
            <a:r>
              <a:rPr lang="en-CA" altLang="en-US" dirty="0">
                <a:latin typeface="+mj-lt"/>
              </a:rPr>
              <a:t>, actually a deferred sales charge, paid when you sell your shares instead of when you buy them.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Open License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CA" sz="1200" dirty="0">
                <a:latin typeface="+mj-lt"/>
                <a:hlinkClick r:id="rId2"/>
              </a:rPr>
              <a:t>Financial Empowerment</a:t>
            </a:r>
            <a:r>
              <a:rPr lang="en-CA" sz="1200" dirty="0">
                <a:latin typeface="+mj-lt"/>
              </a:rPr>
              <a:t> by Bettina Schneider and Saylor Academy is licensed under a </a:t>
            </a:r>
            <a:r>
              <a:rPr lang="en-CA" sz="1200" dirty="0">
                <a:latin typeface="+mj-lt"/>
                <a:hlinkClick r:id="rId3"/>
              </a:rPr>
              <a:t>Creative Commons Attribution-NonCommercial-ShareAlike 4.0 International License</a:t>
            </a:r>
            <a:r>
              <a:rPr lang="en-CA" sz="1200" dirty="0">
                <a:latin typeface="+mj-lt"/>
              </a:rPr>
              <a:t>, except where otherwise noted. Under the terms of the </a:t>
            </a:r>
            <a:r>
              <a:rPr lang="en-CA" sz="1200" dirty="0">
                <a:latin typeface="+mj-lt"/>
                <a:hlinkClick r:id="rId4"/>
              </a:rPr>
              <a:t>CC BY-NC-SA 4.0 International License</a:t>
            </a:r>
            <a:r>
              <a:rPr lang="en-CA" sz="1200" dirty="0">
                <a:latin typeface="+mj-lt"/>
              </a:rPr>
              <a:t>, you are free to copy, redistribute for non-commercial purposes, modify, or adapt this book as long as you provide attribution to Bettina Schneider and Saylor Academy, and distribute any modified work on the same licensing terms. Download </a:t>
            </a:r>
            <a:r>
              <a:rPr lang="en-CA" sz="1200" i="1" dirty="0">
                <a:latin typeface="+mj-lt"/>
              </a:rPr>
              <a:t>Financial Empowerment: Personal Finance for Indigenous and Non-Indigenous People </a:t>
            </a:r>
            <a:r>
              <a:rPr lang="en-CA" sz="1200" dirty="0">
                <a:latin typeface="+mj-lt"/>
              </a:rPr>
              <a:t>adapted by Bettina Schneider from </a:t>
            </a:r>
            <a:r>
              <a:rPr lang="en-CA" sz="1200" i="1" dirty="0">
                <a:latin typeface="+mj-lt"/>
              </a:rPr>
              <a:t>Personal Finance, v. 1.0</a:t>
            </a:r>
            <a:r>
              <a:rPr lang="en-CA" sz="1200" dirty="0">
                <a:latin typeface="+mj-lt"/>
              </a:rPr>
              <a:t> by Saylor Academy for free at </a:t>
            </a:r>
            <a:r>
              <a:rPr lang="en-CA" sz="1200" dirty="0">
                <a:latin typeface="+mj-lt"/>
                <a:hlinkClick r:id="rId5"/>
              </a:rPr>
              <a:t>www.uregina.ca/open-access/open-textbooks</a:t>
            </a:r>
            <a:r>
              <a:rPr lang="en-CA" sz="1200" dirty="0">
                <a:latin typeface="+mj-lt"/>
              </a:rPr>
              <a:t>. For questions about this publication, contact: </a:t>
            </a:r>
            <a:r>
              <a:rPr lang="en-CA" sz="1200" dirty="0">
                <a:latin typeface="+mj-lt"/>
                <a:hlinkClick r:id="rId6"/>
              </a:rPr>
              <a:t>open.textbooks@uregina.ca</a:t>
            </a:r>
            <a:r>
              <a:rPr lang="en-CA" sz="1200" dirty="0">
                <a:latin typeface="+mj-lt"/>
              </a:rPr>
              <a:t>. 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endParaRPr lang="en-CA" sz="1200" dirty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CA" sz="1200" dirty="0">
                <a:solidFill>
                  <a:schemeClr val="tx1"/>
                </a:solidFill>
                <a:latin typeface="+mj-lt"/>
              </a:rPr>
              <a:t>PowerPoint template designed by </a:t>
            </a:r>
            <a:r>
              <a:rPr lang="en-CA" sz="1200" dirty="0">
                <a:solidFill>
                  <a:schemeClr val="tx1"/>
                </a:solidFill>
                <a:latin typeface="+mj-lt"/>
                <a:hlinkClick r:id="rId7"/>
              </a:rPr>
              <a:t>JVDW Designs</a:t>
            </a:r>
            <a:r>
              <a:rPr lang="en-CA" sz="1200" dirty="0">
                <a:solidFill>
                  <a:schemeClr val="tx1"/>
                </a:solidFill>
                <a:latin typeface="+mj-lt"/>
              </a:rPr>
              <a:t> is released under a CC BY-NC-SA 4.0 International License, except University of Regina and First Nations University of Canada logos, which are registered trademarks. 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ro-RO" sz="1200" dirty="0">
              <a:latin typeface="+mj-lt"/>
            </a:endParaRPr>
          </a:p>
        </p:txBody>
      </p:sp>
      <p:sp>
        <p:nvSpPr>
          <p:cNvPr id="4" name="Text Placeholder 4"/>
          <p:cNvSpPr>
            <a:spLocks noGrp="1"/>
          </p:cNvSpPr>
          <p:nvPr>
            <p:ph type="body" idx="12"/>
          </p:nvPr>
        </p:nvSpPr>
        <p:spPr>
          <a:xfrm>
            <a:off x="1404572" y="6351310"/>
            <a:ext cx="5472966" cy="177600"/>
          </a:xfrm>
        </p:spPr>
        <p:txBody>
          <a:bodyPr/>
          <a:lstStyle/>
          <a:p>
            <a:r>
              <a:rPr lang="en-US" dirty="0">
                <a:latin typeface="+mj-lt"/>
              </a:rPr>
              <a:t>CC-BY-NC-SA 4.0 INTERNATIONAL LICENSE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3708381-048D-D742-9678-285B0AD9528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5863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5" y="895351"/>
            <a:ext cx="7197337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Management fees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371600"/>
            <a:ext cx="7034035" cy="3909214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A fund may charge a </a:t>
            </a:r>
            <a:r>
              <a:rPr lang="en-CA" altLang="en-US" b="1" dirty="0">
                <a:latin typeface="+mj-lt"/>
              </a:rPr>
              <a:t>management fee</a:t>
            </a:r>
            <a:r>
              <a:rPr lang="en-CA" altLang="en-US" dirty="0">
                <a:latin typeface="+mj-lt"/>
              </a:rPr>
              <a:t> on an annual basis. The management fee is stated as a fixed percentage of the fund’s asset value per share. </a:t>
            </a:r>
          </a:p>
          <a:p>
            <a:r>
              <a:rPr lang="en-CA" altLang="en-US" dirty="0">
                <a:latin typeface="+mj-lt"/>
              </a:rPr>
              <a:t>Management fees can range from 0.1 percent to 2.0 percent annually. </a:t>
            </a:r>
          </a:p>
          <a:p>
            <a:r>
              <a:rPr lang="en-CA" altLang="en-US" dirty="0">
                <a:latin typeface="+mj-lt"/>
              </a:rPr>
              <a:t>Typically, a more actively managed fund can be expected to charge a higher management fee, while a passively managed fund such as an index fund should charge a minimal management fee.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5" y="895351"/>
            <a:ext cx="7197337" cy="639762"/>
          </a:xfrm>
        </p:spPr>
        <p:txBody>
          <a:bodyPr/>
          <a:lstStyle/>
          <a:p>
            <a:r>
              <a:rPr lang="en-CA" dirty="0">
                <a:latin typeface="+mj-lt"/>
                <a:cs typeface="Arial"/>
              </a:rPr>
              <a:t>Management expense ratio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698171"/>
            <a:ext cx="7034035" cy="3582642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Taken together, the annual management, distribution, and expense fees are measured by the </a:t>
            </a:r>
            <a:r>
              <a:rPr lang="en-CA" altLang="en-US" b="1" dirty="0">
                <a:latin typeface="+mj-lt"/>
              </a:rPr>
              <a:t>management expense ratio (MER)</a:t>
            </a:r>
            <a:r>
              <a:rPr lang="en-CA" altLang="en-US" dirty="0">
                <a:latin typeface="+mj-lt"/>
              </a:rPr>
              <a:t>—the total annual fees expressed as a percentage of your total investment. </a:t>
            </a:r>
          </a:p>
          <a:p>
            <a:r>
              <a:rPr lang="en-CA" altLang="en-US" dirty="0">
                <a:latin typeface="+mj-lt"/>
              </a:rPr>
              <a:t>MER costs “are deducted before the fund’s performance returns are calculated” (</a:t>
            </a:r>
            <a:r>
              <a:rPr lang="en-CA" altLang="en-US" dirty="0" err="1">
                <a:latin typeface="+mj-lt"/>
              </a:rPr>
              <a:t>Kapoor</a:t>
            </a:r>
            <a:r>
              <a:rPr lang="en-CA" altLang="en-US" dirty="0">
                <a:latin typeface="+mj-lt"/>
              </a:rPr>
              <a:t> et al., 2015, p. 356). Therefore, if your return is 15 percent and your MER is 2 percent, you will receive a return of 13 percent.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+mj-lt"/>
              </a:rPr>
              <a:t>References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b="1" dirty="0">
                <a:solidFill>
                  <a:srgbClr val="0A3E28"/>
                </a:solidFill>
                <a:latin typeface="+mj-lt"/>
              </a:rPr>
              <a:t>Chapter 14: Bonds and Mutual Funds  </a:t>
            </a:r>
          </a:p>
          <a:p>
            <a:pPr lvl="0">
              <a:buClr>
                <a:srgbClr val="D84B26"/>
              </a:buClr>
              <a:defRPr/>
            </a:pPr>
            <a:r>
              <a:rPr lang="en-CA" sz="2000" dirty="0">
                <a:latin typeface="Arial" panose="020B0604020202020204" pitchFamily="34" charset="0"/>
              </a:rPr>
              <a:t>Kapoor, J., L. </a:t>
            </a:r>
            <a:r>
              <a:rPr lang="en-CA" sz="2000" dirty="0" err="1">
                <a:latin typeface="Arial" panose="020B0604020202020204" pitchFamily="34" charset="0"/>
              </a:rPr>
              <a:t>Dlabay</a:t>
            </a:r>
            <a:r>
              <a:rPr lang="en-CA" sz="2000" dirty="0">
                <a:latin typeface="Arial" panose="020B0604020202020204" pitchFamily="34" charset="0"/>
              </a:rPr>
              <a:t>, R. Hughes, and F. Ahmad. (2015). </a:t>
            </a:r>
            <a:r>
              <a:rPr lang="en-CA" sz="2000" i="1" dirty="0">
                <a:latin typeface="Arial" panose="020B0604020202020204" pitchFamily="34" charset="0"/>
              </a:rPr>
              <a:t>Personal Finance</a:t>
            </a:r>
            <a:r>
              <a:rPr lang="en-CA" sz="2000" dirty="0">
                <a:latin typeface="Arial" panose="020B0604020202020204" pitchFamily="34" charset="0"/>
              </a:rPr>
              <a:t>. </a:t>
            </a:r>
            <a:r>
              <a:rPr lang="en-CA" sz="2000">
                <a:latin typeface="Arial" panose="020B0604020202020204" pitchFamily="34" charset="0"/>
              </a:rPr>
              <a:t>Toronto: McGraw-Hill Ryerson.</a:t>
            </a:r>
          </a:p>
          <a:p>
            <a:pPr marL="0" indent="0">
              <a:buNone/>
            </a:pPr>
            <a:endParaRPr lang="en-CA" b="1" dirty="0">
              <a:solidFill>
                <a:srgbClr val="0A3E28"/>
              </a:solidFill>
              <a:latin typeface="+mj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2"/>
          </p:nvPr>
        </p:nvSpPr>
        <p:spPr/>
        <p:txBody>
          <a:bodyPr vert="horz" lIns="0" tIns="0" rIns="0" bIns="0" anchor="t"/>
          <a:lstStyle/>
          <a:p>
            <a:r>
              <a:rPr lang="en-US" dirty="0">
                <a:latin typeface="Arial"/>
                <a:cs typeface="Arial"/>
              </a:rPr>
              <a:t>CC-BY-NC-SA 4.0 INTERNATIONAL LICENSE</a:t>
            </a:r>
            <a:endParaRPr lang="en-US" dirty="0">
              <a:cs typeface="Times New Roman"/>
            </a:endParaRPr>
          </a:p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3708381-048D-D742-9678-285B0AD95280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5127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Bettina Schneider, PhD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908" y="1638499"/>
            <a:ext cx="4855420" cy="332936"/>
          </a:xfrm>
        </p:spPr>
        <p:txBody>
          <a:bodyPr/>
          <a:lstStyle/>
          <a:p>
            <a:r>
              <a:rPr lang="en-US" dirty="0">
                <a:latin typeface="+mj-lt"/>
              </a:rPr>
              <a:t>Presented by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Thank you!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911970" y="4615334"/>
            <a:ext cx="4854575" cy="272212"/>
          </a:xfrm>
          <a:prstGeom prst="rect">
            <a:avLst/>
          </a:prstGeom>
        </p:spPr>
        <p:txBody>
          <a:bodyPr vert="horz" lIns="0" bIns="0"/>
          <a:lstStyle>
            <a:lvl1pPr marL="0" indent="0">
              <a:buFontTx/>
              <a:buNone/>
              <a:defRPr sz="1200" cap="all" baseline="0">
                <a:solidFill>
                  <a:srgbClr val="0A3E28"/>
                </a:solidFill>
              </a:defRPr>
            </a:lvl1pPr>
            <a:lvl2pPr marL="454025" indent="0">
              <a:buFontTx/>
              <a:buNone/>
              <a:defRPr sz="1200" cap="all">
                <a:solidFill>
                  <a:srgbClr val="0A3E28"/>
                </a:solidFill>
              </a:defRPr>
            </a:lvl2pPr>
            <a:lvl3pPr marL="893762" indent="0">
              <a:buFontTx/>
              <a:buNone/>
              <a:defRPr sz="1200" cap="all">
                <a:solidFill>
                  <a:srgbClr val="0A3E28"/>
                </a:solidFill>
              </a:defRPr>
            </a:lvl3pPr>
            <a:lvl4pPr marL="1347788" indent="0">
              <a:buFontTx/>
              <a:buNone/>
              <a:defRPr sz="1200" cap="all">
                <a:solidFill>
                  <a:srgbClr val="0A3E28"/>
                </a:solidFill>
              </a:defRPr>
            </a:lvl4pPr>
            <a:lvl5pPr marL="1795463" indent="0">
              <a:buFontTx/>
              <a:buNone/>
              <a:defRPr sz="1200" cap="all">
                <a:solidFill>
                  <a:srgbClr val="0A3E28"/>
                </a:solidFill>
              </a:defRPr>
            </a:lvl5pPr>
          </a:lstStyle>
          <a:p>
            <a:pPr lvl="0"/>
            <a:r>
              <a:rPr lang="en-CA" dirty="0">
                <a:solidFill>
                  <a:srgbClr val="F5BB34"/>
                </a:solidFill>
                <a:latin typeface="+mj-lt"/>
              </a:rPr>
              <a:t>Creative commons attribution non-commercial </a:t>
            </a:r>
            <a:r>
              <a:rPr lang="en-CA" dirty="0" err="1">
                <a:solidFill>
                  <a:srgbClr val="F5BB34"/>
                </a:solidFill>
                <a:latin typeface="+mj-lt"/>
              </a:rPr>
              <a:t>sharealike</a:t>
            </a:r>
            <a:r>
              <a:rPr lang="en-CA" dirty="0">
                <a:solidFill>
                  <a:srgbClr val="F5BB34"/>
                </a:solidFill>
                <a:latin typeface="+mj-lt"/>
              </a:rPr>
              <a:t> 4.0 international license</a:t>
            </a:r>
            <a:endParaRPr lang="en-US" dirty="0">
              <a:solidFill>
                <a:srgbClr val="F5BB34"/>
              </a:solidFill>
              <a:latin typeface="+mj-lt"/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609333" y="5816687"/>
            <a:ext cx="4855421" cy="374407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200" b="0" i="0" kern="1200">
                <a:solidFill>
                  <a:srgbClr val="0A3E28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dirty="0">
                <a:latin typeface="+mj-lt"/>
                <a:cs typeface="Times New Roman" panose="02020603050405020304" pitchFamily="18" charset="0"/>
              </a:rPr>
              <a:t>SEPTEMBER 2019</a:t>
            </a:r>
          </a:p>
        </p:txBody>
      </p:sp>
      <p:pic>
        <p:nvPicPr>
          <p:cNvPr id="7" name="Picture 6" descr="by-nc-s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643044"/>
            <a:ext cx="1227411" cy="429442"/>
          </a:xfrm>
          <a:prstGeom prst="rect">
            <a:avLst/>
          </a:prstGeom>
        </p:spPr>
      </p:pic>
      <p:sp>
        <p:nvSpPr>
          <p:cNvPr id="8" name="Content Placeholder 4"/>
          <p:cNvSpPr txBox="1">
            <a:spLocks/>
          </p:cNvSpPr>
          <p:nvPr/>
        </p:nvSpPr>
        <p:spPr>
          <a:xfrm>
            <a:off x="576857" y="2594287"/>
            <a:ext cx="6189687" cy="403746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marR="0" lvl="0" indent="-2667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tabLst/>
              <a:defRPr/>
            </a:pPr>
            <a:r>
              <a:rPr kumimoji="0" lang="en-CA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Century Gothic"/>
              </a:rPr>
              <a:t>Associate Vice-President Academic, First Nations University of Canada</a:t>
            </a:r>
          </a:p>
        </p:txBody>
      </p:sp>
    </p:spTree>
    <p:extLst>
      <p:ext uri="{BB962C8B-B14F-4D97-AF65-F5344CB8AC3E}">
        <p14:creationId xmlns:p14="http://schemas.microsoft.com/office/powerpoint/2010/main" val="35108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48176D05-AFDF-400A-8677-6D97AAC25D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+mj-lt"/>
              </a:rPr>
              <a:t>Introduction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04572" y="1535113"/>
            <a:ext cx="5472966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Bonds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200EB798-C38E-4CE1-A05B-76C20AA7EC8F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985554"/>
            <a:ext cx="6602959" cy="31712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CA" dirty="0">
                <a:latin typeface="+mj-lt"/>
              </a:rPr>
              <a:t>In finance, a </a:t>
            </a:r>
            <a:r>
              <a:rPr lang="en-CA" b="1" dirty="0">
                <a:latin typeface="+mj-lt"/>
              </a:rPr>
              <a:t>bond</a:t>
            </a:r>
            <a:r>
              <a:rPr lang="en-CA" dirty="0">
                <a:latin typeface="+mj-lt"/>
              </a:rPr>
              <a:t> is a debt agreement holding lender and borrower together in a shared financial fate.</a:t>
            </a:r>
          </a:p>
          <a:p>
            <a:pPr>
              <a:defRPr/>
            </a:pPr>
            <a:r>
              <a:rPr lang="en-CA" dirty="0">
                <a:latin typeface="+mj-lt"/>
              </a:rPr>
              <a:t>Investors buy bonds to participate in economic growth as lenders rather than as shareholders, with less risk and a firmer claim on assets. Bonds are issued by governments as well as by corporations, giving investors different kinds of partners in growth.</a:t>
            </a:r>
          </a:p>
          <a:p>
            <a:pPr>
              <a:defRPr/>
            </a:pPr>
            <a:r>
              <a:rPr lang="en-CA" dirty="0">
                <a:latin typeface="+mj-lt"/>
              </a:rPr>
              <a:t>Bonds offer diversification from stocks because they offer a different form of capital and different borrowers.</a:t>
            </a:r>
            <a:endParaRPr lang="en-US" altLang="en-US" dirty="0"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>
              <a:buClr>
                <a:srgbClr val="D84B26"/>
              </a:buClr>
            </a:pPr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48176D05-AFDF-400A-8677-6D97AAC25D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+mj-lt"/>
              </a:rPr>
              <a:t>14.1 Bonds and Bond Markets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04572" y="1535113"/>
            <a:ext cx="5472966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Bonds (continued) 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200EB798-C38E-4CE1-A05B-76C20AA7EC8F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985554"/>
            <a:ext cx="6602959" cy="3060125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In addition to financing government projects, bonds are used by corporations to capitalize growth. </a:t>
            </a:r>
          </a:p>
          <a:p>
            <a:r>
              <a:rPr lang="en-CA" altLang="en-US" dirty="0">
                <a:latin typeface="+mj-lt"/>
              </a:rPr>
              <a:t>Bonds are also a legal arrangement, and as such are subject to various conditions, obligations, and consequences. </a:t>
            </a:r>
          </a:p>
          <a:p>
            <a:r>
              <a:rPr lang="en-CA" altLang="en-US" dirty="0">
                <a:latin typeface="+mj-lt"/>
              </a:rPr>
              <a:t>Bonds come in all shapes and sizes to suit the needs of the borrowers and the demands of lenders.</a:t>
            </a:r>
          </a:p>
          <a:p>
            <a:r>
              <a:rPr lang="en-CA" altLang="en-US" dirty="0">
                <a:latin typeface="+mj-lt"/>
              </a:rPr>
              <a:t>Let’s look at Table 14.1.1, which lists the descriptive terms for basic bond features.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>
              <a:buClr>
                <a:srgbClr val="D84B26"/>
              </a:buClr>
            </a:pPr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6" y="895351"/>
            <a:ext cx="5969428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Coupon </a:t>
            </a:r>
            <a:endParaRPr lang="en-CA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267097"/>
            <a:ext cx="7034035" cy="3687142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The </a:t>
            </a:r>
            <a:r>
              <a:rPr lang="en-CA" altLang="en-US" b="1" dirty="0">
                <a:latin typeface="+mj-lt"/>
              </a:rPr>
              <a:t>coupon</a:t>
            </a:r>
            <a:r>
              <a:rPr lang="en-CA" altLang="en-US" dirty="0">
                <a:latin typeface="+mj-lt"/>
              </a:rPr>
              <a:t> is the interest payment usually paid to the investor twice yearly. It is calculated as a percentage of the </a:t>
            </a:r>
            <a:r>
              <a:rPr lang="en-CA" altLang="en-US" b="1" dirty="0">
                <a:latin typeface="+mj-lt"/>
              </a:rPr>
              <a:t>face value</a:t>
            </a:r>
            <a:r>
              <a:rPr lang="en-CA" altLang="en-US" dirty="0">
                <a:latin typeface="+mj-lt"/>
              </a:rPr>
              <a:t>—amount borrowed—so that the annual coupon = coupon rate × face value.</a:t>
            </a:r>
          </a:p>
          <a:p>
            <a:r>
              <a:rPr lang="en-CA" altLang="en-US" dirty="0">
                <a:latin typeface="+mj-lt"/>
              </a:rPr>
              <a:t>The coupon rate may be fixed or floating. A floating rate is usually based on another interest benchmark, such as the </a:t>
            </a:r>
            <a:r>
              <a:rPr lang="en-CA" altLang="en-US" b="1" dirty="0">
                <a:latin typeface="+mj-lt"/>
              </a:rPr>
              <a:t>prime rate</a:t>
            </a:r>
            <a:r>
              <a:rPr lang="en-CA" altLang="en-US" dirty="0">
                <a:latin typeface="+mj-lt"/>
              </a:rPr>
              <a:t>, a widely recognized benchmark.</a:t>
            </a:r>
          </a:p>
          <a:p>
            <a:r>
              <a:rPr lang="en-CA" altLang="en-US" dirty="0">
                <a:latin typeface="+mj-lt"/>
              </a:rPr>
              <a:t>The face value is paid back at maturity. If the bond is </a:t>
            </a:r>
            <a:r>
              <a:rPr lang="en-CA" altLang="en-US" b="1" dirty="0">
                <a:latin typeface="+mj-lt"/>
              </a:rPr>
              <a:t>callable</a:t>
            </a:r>
            <a:r>
              <a:rPr lang="en-CA" altLang="en-US" dirty="0">
                <a:latin typeface="+mj-lt"/>
              </a:rPr>
              <a:t>, it may be redeemed after a specified date, but before maturity.</a:t>
            </a:r>
            <a:endParaRPr lang="en-US" altLang="en-US" dirty="0">
              <a:latin typeface="+mj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6" y="895351"/>
            <a:ext cx="5969428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Types of bonds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267097"/>
            <a:ext cx="7034035" cy="3687142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A </a:t>
            </a:r>
            <a:r>
              <a:rPr lang="en-CA" altLang="en-US" b="1" dirty="0">
                <a:latin typeface="+mj-lt"/>
              </a:rPr>
              <a:t>convertible bond</a:t>
            </a:r>
            <a:r>
              <a:rPr lang="en-CA" altLang="en-US" dirty="0">
                <a:latin typeface="+mj-lt"/>
              </a:rPr>
              <a:t> is a corporate bond that may be converted into common equity (stock) at maturity or after some specified time. The bondholder would become a shareholder, assuming more of the company’s risk.</a:t>
            </a:r>
          </a:p>
          <a:p>
            <a:r>
              <a:rPr lang="en-CA" altLang="en-US" dirty="0">
                <a:latin typeface="+mj-lt"/>
              </a:rPr>
              <a:t>A bond may be secured by collateral, such as property or equipment, sometimes called a </a:t>
            </a:r>
            <a:r>
              <a:rPr lang="en-CA" altLang="en-US" b="1" dirty="0">
                <a:latin typeface="+mj-lt"/>
              </a:rPr>
              <a:t>mortgage bond</a:t>
            </a:r>
            <a:r>
              <a:rPr lang="en-CA" altLang="en-US" dirty="0">
                <a:latin typeface="+mj-lt"/>
              </a:rPr>
              <a:t>. </a:t>
            </a:r>
          </a:p>
          <a:p>
            <a:r>
              <a:rPr lang="en-CA" altLang="en-US" dirty="0">
                <a:latin typeface="+mj-lt"/>
              </a:rPr>
              <a:t>Most bonds are issued as debentures. A </a:t>
            </a:r>
            <a:r>
              <a:rPr lang="en-CA" altLang="en-US" b="1" dirty="0">
                <a:latin typeface="+mj-lt"/>
              </a:rPr>
              <a:t>debenture</a:t>
            </a:r>
            <a:r>
              <a:rPr lang="en-CA" altLang="en-US" dirty="0">
                <a:latin typeface="+mj-lt"/>
              </a:rPr>
              <a:t> is a bond that is backed only by the issuing corporation’s reputation. </a:t>
            </a:r>
          </a:p>
          <a:p>
            <a:r>
              <a:rPr lang="en-CA" altLang="en-US" dirty="0">
                <a:latin typeface="+mj-lt"/>
              </a:rPr>
              <a:t>Let’s look at the First Nations Finance Authority!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6" y="895351"/>
            <a:ext cx="5969428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Bond repayment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267097"/>
            <a:ext cx="7034035" cy="3687142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A bond specifies if the borrower has more than one set of lenders to repay, which establishes the bond’s seniority in relation to previously issued debt. </a:t>
            </a:r>
          </a:p>
          <a:p>
            <a:r>
              <a:rPr lang="en-CA" altLang="en-US" dirty="0">
                <a:latin typeface="+mj-lt"/>
              </a:rPr>
              <a:t>This “pecking order” determines which lenders will be paid back first in case of default on the debt or bankruptcy. Investors holding </a:t>
            </a:r>
            <a:r>
              <a:rPr lang="en-CA" altLang="en-US" b="1" dirty="0">
                <a:latin typeface="+mj-lt"/>
              </a:rPr>
              <a:t>senior debt</a:t>
            </a:r>
            <a:r>
              <a:rPr lang="en-CA" altLang="en-US" dirty="0">
                <a:latin typeface="+mj-lt"/>
              </a:rPr>
              <a:t> as opposed to </a:t>
            </a:r>
            <a:r>
              <a:rPr lang="en-CA" altLang="en-US" b="1" dirty="0">
                <a:latin typeface="+mj-lt"/>
              </a:rPr>
              <a:t>subordinated debt</a:t>
            </a:r>
            <a:r>
              <a:rPr lang="en-CA" altLang="en-US" dirty="0">
                <a:latin typeface="+mj-lt"/>
              </a:rPr>
              <a:t> have less risk of default. In case of bankruptcy, senior debt will be paid first and subordinate debt second.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6" y="895351"/>
            <a:ext cx="5969428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Bond covenants: conditions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267097"/>
            <a:ext cx="7034035" cy="3687142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Bonds may also come with </a:t>
            </a:r>
            <a:r>
              <a:rPr lang="en-CA" altLang="en-US" b="1" dirty="0">
                <a:latin typeface="+mj-lt"/>
              </a:rPr>
              <a:t>covenants</a:t>
            </a:r>
            <a:r>
              <a:rPr lang="en-CA" altLang="en-US" dirty="0">
                <a:latin typeface="+mj-lt"/>
              </a:rPr>
              <a:t> or conditions on the borrower. Covenants are usually attached to corporate bonds and require the company to maintain certain performance goals during the term of the loan. </a:t>
            </a:r>
          </a:p>
          <a:p>
            <a:r>
              <a:rPr lang="en-CA" altLang="en-US" dirty="0">
                <a:latin typeface="+mj-lt"/>
              </a:rPr>
              <a:t>Those goals are designed to lower </a:t>
            </a:r>
            <a:r>
              <a:rPr lang="en-CA" altLang="en-US" b="1" dirty="0">
                <a:latin typeface="+mj-lt"/>
              </a:rPr>
              <a:t>default risk</a:t>
            </a:r>
            <a:r>
              <a:rPr lang="en-CA" altLang="en-US" dirty="0">
                <a:latin typeface="+mj-lt"/>
              </a:rPr>
              <a:t> for the lender. Examples of typical covenants are:</a:t>
            </a:r>
          </a:p>
          <a:p>
            <a:pPr lvl="1">
              <a:buFont typeface="Wingdings" pitchFamily="2" charset="2"/>
              <a:buChar char="Ø"/>
            </a:pPr>
            <a:r>
              <a:rPr lang="en-CA" altLang="en-US" dirty="0">
                <a:latin typeface="+mj-lt"/>
              </a:rPr>
              <a:t>dividend limits;</a:t>
            </a:r>
          </a:p>
          <a:p>
            <a:pPr lvl="1">
              <a:buFont typeface="Wingdings" pitchFamily="2" charset="2"/>
              <a:buChar char="Ø"/>
            </a:pPr>
            <a:r>
              <a:rPr lang="en-CA" altLang="en-US" dirty="0">
                <a:latin typeface="+mj-lt"/>
              </a:rPr>
              <a:t>debt limits;</a:t>
            </a:r>
          </a:p>
          <a:p>
            <a:pPr lvl="1">
              <a:buFont typeface="Wingdings" pitchFamily="2" charset="2"/>
              <a:buChar char="Ø"/>
            </a:pPr>
            <a:r>
              <a:rPr lang="en-CA" altLang="en-US" dirty="0">
                <a:latin typeface="+mj-lt"/>
              </a:rPr>
              <a:t>limits on sales of assets; and</a:t>
            </a:r>
          </a:p>
          <a:p>
            <a:pPr lvl="1">
              <a:buFont typeface="Wingdings" pitchFamily="2" charset="2"/>
              <a:buChar char="Ø"/>
            </a:pPr>
            <a:r>
              <a:rPr lang="en-CA" altLang="en-US" dirty="0">
                <a:latin typeface="+mj-lt"/>
              </a:rPr>
              <a:t>maintenance of certain liquidity ratios or minimum cash balances.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1085" y="895351"/>
            <a:ext cx="7197337" cy="639762"/>
          </a:xfrm>
        </p:spPr>
        <p:txBody>
          <a:bodyPr/>
          <a:lstStyle/>
          <a:p>
            <a:r>
              <a:rPr lang="en-CA" dirty="0">
                <a:latin typeface="+mj-lt"/>
              </a:rPr>
              <a:t>Corporate and Canadian government bonds</a:t>
            </a:r>
            <a:endParaRPr lang="en-CA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C0F1DB-55B0-43BB-8E87-11A1C6DD2C4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404571" y="1593672"/>
            <a:ext cx="7034035" cy="3687142"/>
          </a:xfrm>
        </p:spPr>
        <p:txBody>
          <a:bodyPr>
            <a:noAutofit/>
          </a:bodyPr>
          <a:lstStyle/>
          <a:p>
            <a:r>
              <a:rPr lang="en-CA" altLang="en-US" dirty="0">
                <a:latin typeface="+mj-lt"/>
              </a:rPr>
              <a:t>Corporations issue corporate bonds, usually with maturities of ten, twenty, or thirty years. Corporate bonds tend to be the most “customized,” with features such as </a:t>
            </a:r>
            <a:r>
              <a:rPr lang="en-CA" altLang="en-US" dirty="0" err="1">
                <a:latin typeface="+mj-lt"/>
              </a:rPr>
              <a:t>callability</a:t>
            </a:r>
            <a:r>
              <a:rPr lang="en-CA" altLang="en-US" dirty="0">
                <a:latin typeface="+mj-lt"/>
              </a:rPr>
              <a:t>, conversion, and covenants.</a:t>
            </a:r>
          </a:p>
          <a:p>
            <a:r>
              <a:rPr lang="en-CA" altLang="en-US" dirty="0">
                <a:latin typeface="+mj-lt"/>
              </a:rPr>
              <a:t>The Canadian government issues two types of bonds: marketable bonds and T-Bills.</a:t>
            </a:r>
          </a:p>
          <a:p>
            <a:r>
              <a:rPr lang="en-CA" altLang="en-US" b="1" dirty="0">
                <a:latin typeface="+mj-lt"/>
              </a:rPr>
              <a:t>Canada Treasury bills (</a:t>
            </a:r>
            <a:r>
              <a:rPr lang="en-CA" altLang="en-US" dirty="0">
                <a:latin typeface="+mj-lt"/>
              </a:rPr>
              <a:t>T-Bills) are investments fully guaranteed by the Government of Canada, which means the principal and rate of interest are guaranteed. T-Bills are considered the safest Canadian investment you can hold.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pPr lvl="0"/>
            <a:r>
              <a:rPr lang="en-US" dirty="0">
                <a:latin typeface="Arial"/>
              </a:rPr>
              <a:t>CC-BY-NC-SA 4.0 INTERNATIONAL LICENSE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aked PowerPoint Template">
  <a:themeElements>
    <a:clrScheme name="Custom 1">
      <a:dk1>
        <a:srgbClr val="1C0804"/>
      </a:dk1>
      <a:lt1>
        <a:sysClr val="window" lastClr="FFFFFF"/>
      </a:lt1>
      <a:dk2>
        <a:srgbClr val="1C0804"/>
      </a:dk2>
      <a:lt2>
        <a:srgbClr val="FFFFFF"/>
      </a:lt2>
      <a:accent1>
        <a:srgbClr val="8ABF43"/>
      </a:accent1>
      <a:accent2>
        <a:srgbClr val="D84B26"/>
      </a:accent2>
      <a:accent3>
        <a:srgbClr val="25AABA"/>
      </a:accent3>
      <a:accent4>
        <a:srgbClr val="A7BF85"/>
      </a:accent4>
      <a:accent5>
        <a:srgbClr val="DC846D"/>
      </a:accent5>
      <a:accent6>
        <a:srgbClr val="82B5BB"/>
      </a:accent6>
      <a:hlink>
        <a:srgbClr val="8ABF43"/>
      </a:hlink>
      <a:folHlink>
        <a:srgbClr val="A6BF83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19408</TotalTime>
  <Words>1345</Words>
  <Application>Microsoft Office PowerPoint</Application>
  <PresentationFormat>On-screen Show (4:3)</PresentationFormat>
  <Paragraphs>129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Naked PowerPoint Template</vt:lpstr>
      <vt:lpstr>PowerPoint Presentation</vt:lpstr>
      <vt:lpstr>Open License</vt:lpstr>
      <vt:lpstr>Introduction</vt:lpstr>
      <vt:lpstr>14.1 Bonds and Bond Markets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14.2 Bond Value</vt:lpstr>
      <vt:lpstr>PowerPoint Presentation</vt:lpstr>
      <vt:lpstr>PowerPoint Presentation</vt:lpstr>
      <vt:lpstr>14.3. Bond Strategies</vt:lpstr>
      <vt:lpstr>PowerPoint Presentation</vt:lpstr>
      <vt:lpstr>14.4. Mutual Funds</vt:lpstr>
      <vt:lpstr>PowerPoint Presentation</vt:lpstr>
      <vt:lpstr>PowerPoint Presentation</vt:lpstr>
      <vt:lpstr>PowerPoint Presentation</vt:lpstr>
      <vt:lpstr>PowerPoint Presentation</vt:lpstr>
      <vt:lpstr>References </vt:lpstr>
      <vt:lpstr>Bettina Schneider, PhD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van der Woude</dc:creator>
  <cp:lastModifiedBy>Ryan</cp:lastModifiedBy>
  <cp:revision>142</cp:revision>
  <dcterms:created xsi:type="dcterms:W3CDTF">2019-07-19T18:36:56Z</dcterms:created>
  <dcterms:modified xsi:type="dcterms:W3CDTF">2019-10-16T15:31:02Z</dcterms:modified>
</cp:coreProperties>
</file>