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changesInfos/changesInfo1.xml" ContentType="application/vnd.ms-powerpoint.changesinfo+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4"/>
  </p:notesMasterIdLst>
  <p:handoutMasterIdLst>
    <p:handoutMasterId r:id="rId25"/>
  </p:handoutMasterIdLst>
  <p:sldIdLst>
    <p:sldId id="392" r:id="rId2"/>
    <p:sldId id="393" r:id="rId3"/>
    <p:sldId id="394" r:id="rId4"/>
    <p:sldId id="395" r:id="rId5"/>
    <p:sldId id="396" r:id="rId6"/>
    <p:sldId id="397" r:id="rId7"/>
    <p:sldId id="398" r:id="rId8"/>
    <p:sldId id="399" r:id="rId9"/>
    <p:sldId id="400" r:id="rId10"/>
    <p:sldId id="401" r:id="rId11"/>
    <p:sldId id="402" r:id="rId12"/>
    <p:sldId id="403" r:id="rId13"/>
    <p:sldId id="404" r:id="rId14"/>
    <p:sldId id="354" r:id="rId15"/>
    <p:sldId id="405" r:id="rId16"/>
    <p:sldId id="406" r:id="rId17"/>
    <p:sldId id="407" r:id="rId18"/>
    <p:sldId id="408" r:id="rId19"/>
    <p:sldId id="409" r:id="rId20"/>
    <p:sldId id="410" r:id="rId21"/>
    <p:sldId id="411" r:id="rId22"/>
    <p:sldId id="412"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5BB34"/>
    <a:srgbClr val="0A3E28"/>
    <a:srgbClr val="00261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42C3CF-E077-4565-B5F0-07111E79DBAE}" v="59" dt="2019-09-17T14:35:00.415"/>
    <p1510:client id="{7B907E21-2D17-4865-8AAD-A7EEE80B333C}" v="10" dt="2019-09-17T20:11:14.946"/>
    <p1510:client id="{845ABFF9-DF80-4D5B-855D-6BCC1D1E80AD}" v="5" dt="2019-11-27T18:45:38.0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9" autoAdjust="0"/>
    <p:restoredTop sz="94661" autoAdjust="0"/>
  </p:normalViewPr>
  <p:slideViewPr>
    <p:cSldViewPr snapToGrid="0" snapToObjects="1">
      <p:cViewPr varScale="1">
        <p:scale>
          <a:sx n="73" d="100"/>
          <a:sy n="73" d="100"/>
        </p:scale>
        <p:origin x="-11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6A42C3CF-E077-4565-B5F0-07111E79DBAE}"/>
    <pc:docChg chg="modSld">
      <pc:chgData name="" userId="" providerId="" clId="Web-{6A42C3CF-E077-4565-B5F0-07111E79DBAE}" dt="2019-09-17T14:35:00.415" v="56" actId="20577"/>
      <pc:docMkLst>
        <pc:docMk/>
      </pc:docMkLst>
      <pc:sldChg chg="modSp">
        <pc:chgData name="" userId="" providerId="" clId="Web-{6A42C3CF-E077-4565-B5F0-07111E79DBAE}" dt="2019-09-17T14:31:40.743" v="44" actId="20577"/>
        <pc:sldMkLst>
          <pc:docMk/>
          <pc:sldMk cId="0" sldId="354"/>
        </pc:sldMkLst>
        <pc:spChg chg="mod">
          <ac:chgData name="" userId="" providerId="" clId="Web-{6A42C3CF-E077-4565-B5F0-07111E79DBAE}" dt="2019-09-17T14:31:40.743" v="44" actId="20577"/>
          <ac:spMkLst>
            <pc:docMk/>
            <pc:sldMk cId="0" sldId="354"/>
            <ac:spMk id="5" creationId="{00000000-0000-0000-0000-000000000000}"/>
          </ac:spMkLst>
        </pc:spChg>
      </pc:sldChg>
      <pc:sldChg chg="modSp">
        <pc:chgData name="" userId="" providerId="" clId="Web-{6A42C3CF-E077-4565-B5F0-07111E79DBAE}" dt="2019-09-17T14:16:53.235" v="8" actId="20577"/>
        <pc:sldMkLst>
          <pc:docMk/>
          <pc:sldMk cId="0" sldId="394"/>
        </pc:sldMkLst>
        <pc:spChg chg="mod">
          <ac:chgData name="" userId="" providerId="" clId="Web-{6A42C3CF-E077-4565-B5F0-07111E79DBAE}" dt="2019-09-17T14:16:53.235" v="8" actId="20577"/>
          <ac:spMkLst>
            <pc:docMk/>
            <pc:sldMk cId="0" sldId="394"/>
            <ac:spMk id="4099" creationId="{200EB798-C38E-4CE1-A05B-76C20AA7EC8F}"/>
          </ac:spMkLst>
        </pc:spChg>
      </pc:sldChg>
      <pc:sldChg chg="modSp">
        <pc:chgData name="" userId="" providerId="" clId="Web-{6A42C3CF-E077-4565-B5F0-07111E79DBAE}" dt="2019-09-17T14:22:37.533" v="32" actId="20577"/>
        <pc:sldMkLst>
          <pc:docMk/>
          <pc:sldMk cId="0" sldId="395"/>
        </pc:sldMkLst>
        <pc:spChg chg="mod">
          <ac:chgData name="" userId="" providerId="" clId="Web-{6A42C3CF-E077-4565-B5F0-07111E79DBAE}" dt="2019-09-17T14:22:37.533" v="32" actId="20577"/>
          <ac:spMkLst>
            <pc:docMk/>
            <pc:sldMk cId="0" sldId="395"/>
            <ac:spMk id="5" creationId="{00000000-0000-0000-0000-000000000000}"/>
          </ac:spMkLst>
        </pc:spChg>
      </pc:sldChg>
      <pc:sldChg chg="modSp">
        <pc:chgData name="" userId="" providerId="" clId="Web-{6A42C3CF-E077-4565-B5F0-07111E79DBAE}" dt="2019-09-17T14:23:13.048" v="34" actId="20577"/>
        <pc:sldMkLst>
          <pc:docMk/>
          <pc:sldMk cId="0" sldId="396"/>
        </pc:sldMkLst>
        <pc:spChg chg="mod">
          <ac:chgData name="" userId="" providerId="" clId="Web-{6A42C3CF-E077-4565-B5F0-07111E79DBAE}" dt="2019-09-17T14:23:13.048" v="34" actId="20577"/>
          <ac:spMkLst>
            <pc:docMk/>
            <pc:sldMk cId="0" sldId="396"/>
            <ac:spMk id="5" creationId="{00000000-0000-0000-0000-000000000000}"/>
          </ac:spMkLst>
        </pc:spChg>
      </pc:sldChg>
      <pc:sldChg chg="modSp">
        <pc:chgData name="" userId="" providerId="" clId="Web-{6A42C3CF-E077-4565-B5F0-07111E79DBAE}" dt="2019-09-17T14:24:40.002" v="38" actId="20577"/>
        <pc:sldMkLst>
          <pc:docMk/>
          <pc:sldMk cId="0" sldId="397"/>
        </pc:sldMkLst>
        <pc:spChg chg="mod">
          <ac:chgData name="" userId="" providerId="" clId="Web-{6A42C3CF-E077-4565-B5F0-07111E79DBAE}" dt="2019-09-17T14:24:40.002" v="38" actId="20577"/>
          <ac:spMkLst>
            <pc:docMk/>
            <pc:sldMk cId="0" sldId="397"/>
            <ac:spMk id="5" creationId="{00000000-0000-0000-0000-000000000000}"/>
          </ac:spMkLst>
        </pc:spChg>
      </pc:sldChg>
      <pc:sldChg chg="modSp">
        <pc:chgData name="" userId="" providerId="" clId="Web-{6A42C3CF-E077-4565-B5F0-07111E79DBAE}" dt="2019-09-17T14:25:01.908" v="40" actId="20577"/>
        <pc:sldMkLst>
          <pc:docMk/>
          <pc:sldMk cId="0" sldId="398"/>
        </pc:sldMkLst>
        <pc:spChg chg="mod">
          <ac:chgData name="" userId="" providerId="" clId="Web-{6A42C3CF-E077-4565-B5F0-07111E79DBAE}" dt="2019-09-17T14:25:01.908" v="40" actId="20577"/>
          <ac:spMkLst>
            <pc:docMk/>
            <pc:sldMk cId="0" sldId="398"/>
            <ac:spMk id="5" creationId="{00000000-0000-0000-0000-000000000000}"/>
          </ac:spMkLst>
        </pc:spChg>
      </pc:sldChg>
      <pc:sldChg chg="modSp">
        <pc:chgData name="" userId="" providerId="" clId="Web-{6A42C3CF-E077-4565-B5F0-07111E79DBAE}" dt="2019-09-17T14:25:17.877" v="42" actId="20577"/>
        <pc:sldMkLst>
          <pc:docMk/>
          <pc:sldMk cId="0" sldId="399"/>
        </pc:sldMkLst>
        <pc:spChg chg="mod">
          <ac:chgData name="" userId="" providerId="" clId="Web-{6A42C3CF-E077-4565-B5F0-07111E79DBAE}" dt="2019-09-17T14:25:17.877" v="42" actId="20577"/>
          <ac:spMkLst>
            <pc:docMk/>
            <pc:sldMk cId="0" sldId="399"/>
            <ac:spMk id="5" creationId="{00000000-0000-0000-0000-000000000000}"/>
          </ac:spMkLst>
        </pc:spChg>
      </pc:sldChg>
      <pc:sldChg chg="modSp">
        <pc:chgData name="" userId="" providerId="" clId="Web-{6A42C3CF-E077-4565-B5F0-07111E79DBAE}" dt="2019-09-17T14:32:56.556" v="46" actId="20577"/>
        <pc:sldMkLst>
          <pc:docMk/>
          <pc:sldMk cId="0" sldId="406"/>
        </pc:sldMkLst>
        <pc:spChg chg="mod">
          <ac:chgData name="" userId="" providerId="" clId="Web-{6A42C3CF-E077-4565-B5F0-07111E79DBAE}" dt="2019-09-17T14:32:56.556" v="46" actId="20577"/>
          <ac:spMkLst>
            <pc:docMk/>
            <pc:sldMk cId="0" sldId="406"/>
            <ac:spMk id="5" creationId="{00000000-0000-0000-0000-000000000000}"/>
          </ac:spMkLst>
        </pc:spChg>
      </pc:sldChg>
      <pc:sldChg chg="modSp">
        <pc:chgData name="" userId="" providerId="" clId="Web-{6A42C3CF-E077-4565-B5F0-07111E79DBAE}" dt="2019-09-17T14:33:14.713" v="47" actId="20577"/>
        <pc:sldMkLst>
          <pc:docMk/>
          <pc:sldMk cId="0" sldId="407"/>
        </pc:sldMkLst>
        <pc:spChg chg="mod">
          <ac:chgData name="" userId="" providerId="" clId="Web-{6A42C3CF-E077-4565-B5F0-07111E79DBAE}" dt="2019-09-17T14:33:14.713" v="47" actId="20577"/>
          <ac:spMkLst>
            <pc:docMk/>
            <pc:sldMk cId="0" sldId="407"/>
            <ac:spMk id="5" creationId="{00000000-0000-0000-0000-000000000000}"/>
          </ac:spMkLst>
        </pc:spChg>
      </pc:sldChg>
      <pc:sldChg chg="modSp">
        <pc:chgData name="" userId="" providerId="" clId="Web-{6A42C3CF-E077-4565-B5F0-07111E79DBAE}" dt="2019-09-17T14:34:04.134" v="52" actId="20577"/>
        <pc:sldMkLst>
          <pc:docMk/>
          <pc:sldMk cId="0" sldId="408"/>
        </pc:sldMkLst>
        <pc:spChg chg="mod">
          <ac:chgData name="" userId="" providerId="" clId="Web-{6A42C3CF-E077-4565-B5F0-07111E79DBAE}" dt="2019-09-17T14:33:43.790" v="48" actId="20577"/>
          <ac:spMkLst>
            <pc:docMk/>
            <pc:sldMk cId="0" sldId="408"/>
            <ac:spMk id="5" creationId="{00000000-0000-0000-0000-000000000000}"/>
          </ac:spMkLst>
        </pc:spChg>
        <pc:spChg chg="mod">
          <ac:chgData name="" userId="" providerId="" clId="Web-{6A42C3CF-E077-4565-B5F0-07111E79DBAE}" dt="2019-09-17T14:34:04.134" v="52" actId="20577"/>
          <ac:spMkLst>
            <pc:docMk/>
            <pc:sldMk cId="0" sldId="408"/>
            <ac:spMk id="5123" creationId="{EFC0F1DB-55B0-43BB-8E87-11A1C6DD2C44}"/>
          </ac:spMkLst>
        </pc:spChg>
      </pc:sldChg>
      <pc:sldChg chg="modSp">
        <pc:chgData name="" userId="" providerId="" clId="Web-{6A42C3CF-E077-4565-B5F0-07111E79DBAE}" dt="2019-09-17T14:35:00.415" v="56" actId="20577"/>
        <pc:sldMkLst>
          <pc:docMk/>
          <pc:sldMk cId="0" sldId="410"/>
        </pc:sldMkLst>
        <pc:spChg chg="mod">
          <ac:chgData name="" userId="" providerId="" clId="Web-{6A42C3CF-E077-4565-B5F0-07111E79DBAE}" dt="2019-09-17T14:35:00.415" v="56" actId="20577"/>
          <ac:spMkLst>
            <pc:docMk/>
            <pc:sldMk cId="0" sldId="410"/>
            <ac:spMk id="15363" creationId="{936F3888-26B7-49C2-881F-513D94A5F587}"/>
          </ac:spMkLst>
        </pc:spChg>
      </pc:sldChg>
    </pc:docChg>
  </pc:docChgLst>
  <pc:docChgLst>
    <pc:chgData clId="Web-{845ABFF9-DF80-4D5B-855D-6BCC1D1E80AD}"/>
    <pc:docChg chg="modSld">
      <pc:chgData name="" userId="" providerId="" clId="Web-{845ABFF9-DF80-4D5B-855D-6BCC1D1E80AD}" dt="2019-11-27T18:45:38.071" v="4" actId="14100"/>
      <pc:docMkLst>
        <pc:docMk/>
      </pc:docMkLst>
      <pc:sldChg chg="modSp">
        <pc:chgData name="" userId="" providerId="" clId="Web-{845ABFF9-DF80-4D5B-855D-6BCC1D1E80AD}" dt="2019-11-27T18:45:38.071" v="4" actId="14100"/>
        <pc:sldMkLst>
          <pc:docMk/>
          <pc:sldMk cId="0" sldId="354"/>
        </pc:sldMkLst>
        <pc:spChg chg="mod">
          <ac:chgData name="" userId="" providerId="" clId="Web-{845ABFF9-DF80-4D5B-855D-6BCC1D1E80AD}" dt="2019-11-27T18:45:38.071" v="4" actId="14100"/>
          <ac:spMkLst>
            <pc:docMk/>
            <pc:sldMk cId="0" sldId="354"/>
            <ac:spMk id="15363" creationId="{936F3888-26B7-49C2-881F-513D94A5F587}"/>
          </ac:spMkLst>
        </pc:spChg>
      </pc:sldChg>
    </pc:docChg>
  </pc:docChgLst>
  <pc:docChgLst>
    <pc:chgData clId="Web-{7B907E21-2D17-4865-8AAD-A7EEE80B333C}"/>
    <pc:docChg chg="modSld">
      <pc:chgData name="" userId="" providerId="" clId="Web-{7B907E21-2D17-4865-8AAD-A7EEE80B333C}" dt="2019-09-17T20:11:11.118" v="8" actId="20577"/>
      <pc:docMkLst>
        <pc:docMk/>
      </pc:docMkLst>
      <pc:sldChg chg="modSp">
        <pc:chgData name="" userId="" providerId="" clId="Web-{7B907E21-2D17-4865-8AAD-A7EEE80B333C}" dt="2019-09-17T20:11:11.118" v="8" actId="20577"/>
        <pc:sldMkLst>
          <pc:docMk/>
          <pc:sldMk cId="0" sldId="395"/>
        </pc:sldMkLst>
        <pc:spChg chg="mod">
          <ac:chgData name="" userId="" providerId="" clId="Web-{7B907E21-2D17-4865-8AAD-A7EEE80B333C}" dt="2019-09-17T20:11:11.118" v="8" actId="20577"/>
          <ac:spMkLst>
            <pc:docMk/>
            <pc:sldMk cId="0" sldId="395"/>
            <ac:spMk id="5"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FC472E-393E-2448-AD5D-0C8FB18E8A77}" type="datetimeFigureOut">
              <a:rPr lang="en-US" smtClean="0"/>
              <a:pPr/>
              <a:t>11/27/2019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1917F7-83E4-C149-9F24-86C875F684DA}" type="slidenum">
              <a:rPr lang="en-US" smtClean="0"/>
              <a:pPr/>
              <a:t>‹#›</a:t>
            </a:fld>
            <a:endParaRPr lang="en-US"/>
          </a:p>
        </p:txBody>
      </p:sp>
    </p:spTree>
    <p:extLst>
      <p:ext uri="{BB962C8B-B14F-4D97-AF65-F5344CB8AC3E}">
        <p14:creationId xmlns:p14="http://schemas.microsoft.com/office/powerpoint/2010/main" xmlns="" val="2104921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1B7AB-BE48-0D4F-AACE-173603B943C4}" type="datetimeFigureOut">
              <a:rPr lang="en-US" smtClean="0"/>
              <a:pPr/>
              <a:t>11/27/2019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F3334-C92F-1B40-A090-7CBDBEAF57AE}" type="slidenum">
              <a:rPr lang="en-US" smtClean="0"/>
              <a:pPr/>
              <a:t>‹#›</a:t>
            </a:fld>
            <a:endParaRPr lang="en-US"/>
          </a:p>
        </p:txBody>
      </p:sp>
    </p:spTree>
    <p:extLst>
      <p:ext uri="{BB962C8B-B14F-4D97-AF65-F5344CB8AC3E}">
        <p14:creationId xmlns:p14="http://schemas.microsoft.com/office/powerpoint/2010/main" xmlns="" val="10518499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609334" y="1225281"/>
            <a:ext cx="4855420" cy="2145999"/>
          </a:xfrm>
          <a:prstGeom prst="rect">
            <a:avLst/>
          </a:prstGeom>
        </p:spPr>
        <p:txBody>
          <a:bodyPr vert="horz" lIns="0" tIns="0" rIns="0" bIns="0" rtlCol="0" anchor="t">
            <a:noAutofit/>
          </a:bodyPr>
          <a:lstStyle>
            <a:lvl1pPr>
              <a:lnSpc>
                <a:spcPct val="86000"/>
              </a:lnSpc>
              <a:defRPr sz="4000" baseline="0"/>
            </a:lvl1pPr>
          </a:lstStyle>
          <a:p>
            <a:r>
              <a:rPr lang="en-CA" dirty="0"/>
              <a:t>Book Title</a:t>
            </a:r>
            <a:endParaRPr lang="en-US" dirty="0"/>
          </a:p>
        </p:txBody>
      </p:sp>
      <p:sp>
        <p:nvSpPr>
          <p:cNvPr id="8" name="Text Placeholder 2"/>
          <p:cNvSpPr>
            <a:spLocks noGrp="1"/>
          </p:cNvSpPr>
          <p:nvPr>
            <p:ph idx="1" hasCustomPrompt="1"/>
          </p:nvPr>
        </p:nvSpPr>
        <p:spPr>
          <a:xfrm>
            <a:off x="609334" y="3591751"/>
            <a:ext cx="4855420" cy="250140"/>
          </a:xfrm>
          <a:prstGeom prst="rect">
            <a:avLst/>
          </a:prstGeom>
        </p:spPr>
        <p:txBody>
          <a:bodyPr vert="horz" lIns="0" tIns="0" rIns="0" bIns="0" rtlCol="0">
            <a:normAutofit/>
          </a:bodyPr>
          <a:lstStyle>
            <a:lvl1pPr marL="0" indent="0">
              <a:buNone/>
              <a:defRPr sz="180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Edited by</a:t>
            </a:r>
            <a:endParaRPr lang="en-US" dirty="0"/>
          </a:p>
        </p:txBody>
      </p:sp>
      <p:sp>
        <p:nvSpPr>
          <p:cNvPr id="12" name="Text Placeholder 2"/>
          <p:cNvSpPr>
            <a:spLocks noGrp="1"/>
          </p:cNvSpPr>
          <p:nvPr>
            <p:ph idx="10" hasCustomPrompt="1"/>
          </p:nvPr>
        </p:nvSpPr>
        <p:spPr>
          <a:xfrm>
            <a:off x="609334" y="3852468"/>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a:t>
            </a:r>
            <a:endParaRPr lang="en-US" dirty="0"/>
          </a:p>
        </p:txBody>
      </p:sp>
      <p:sp>
        <p:nvSpPr>
          <p:cNvPr id="13" name="Text Placeholder 2"/>
          <p:cNvSpPr>
            <a:spLocks noGrp="1"/>
          </p:cNvSpPr>
          <p:nvPr>
            <p:ph idx="11" hasCustomPrompt="1"/>
          </p:nvPr>
        </p:nvSpPr>
        <p:spPr>
          <a:xfrm>
            <a:off x="609334" y="4265921"/>
            <a:ext cx="4855420" cy="236595"/>
          </a:xfrm>
          <a:prstGeom prst="rect">
            <a:avLst/>
          </a:prstGeom>
        </p:spPr>
        <p:txBody>
          <a:bodyPr vert="horz" lIns="0" tIns="0" rIns="0" bIns="0" rtlCol="0">
            <a:normAutofit/>
          </a:bodyPr>
          <a:lstStyle>
            <a:lvl1pPr marL="0" indent="0">
              <a:buNone/>
              <a:defRPr sz="1300" b="0" baseline="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Author’s Title</a:t>
            </a:r>
            <a:endParaRPr lang="en-US" dirty="0"/>
          </a:p>
        </p:txBody>
      </p:sp>
      <p:sp>
        <p:nvSpPr>
          <p:cNvPr id="4" name="Text Placeholder 3"/>
          <p:cNvSpPr>
            <a:spLocks noGrp="1"/>
          </p:cNvSpPr>
          <p:nvPr>
            <p:ph type="body" sz="quarter" idx="12" hasCustomPrompt="1"/>
          </p:nvPr>
        </p:nvSpPr>
        <p:spPr>
          <a:xfrm>
            <a:off x="609600" y="4643044"/>
            <a:ext cx="4854575" cy="285058"/>
          </a:xfrm>
          <a:prstGeom prst="rect">
            <a:avLst/>
          </a:prstGeom>
        </p:spPr>
        <p:txBody>
          <a:bodyPr vert="horz" lIns="0" bIns="0"/>
          <a:lstStyle>
            <a:lvl1pPr marL="0" indent="0">
              <a:buFontTx/>
              <a:buNone/>
              <a:defRPr sz="1200" cap="all" baseline="0">
                <a:solidFill>
                  <a:srgbClr val="0A3E28"/>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Vertical Text Placeholder 2"/>
          <p:cNvSpPr>
            <a:spLocks noGrp="1"/>
          </p:cNvSpPr>
          <p:nvPr>
            <p:ph type="body" orient="vert" idx="1"/>
          </p:nvPr>
        </p:nvSpPr>
        <p:spPr>
          <a:xfrm>
            <a:off x="1411086" y="1566931"/>
            <a:ext cx="7132401" cy="3493590"/>
          </a:xfrm>
          <a:prstGeom prst="rect">
            <a:avLst/>
          </a:prstGeom>
        </p:spPr>
        <p:txBody>
          <a:bodyPr vert="eaVert"/>
          <a:lstStyle>
            <a:lvl1pPr>
              <a:defRPr sz="2000">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05523"/>
            <a:ext cx="2057400" cy="4425550"/>
          </a:xfrm>
        </p:spPr>
        <p:txBody>
          <a:bodyPr vert="eaVert"/>
          <a:lstStyle/>
          <a:p>
            <a:r>
              <a:rPr lang="en-CA" dirty="0"/>
              <a:t>Click to edit Master title style</a:t>
            </a:r>
            <a:endParaRPr lang="en-US" dirty="0"/>
          </a:p>
        </p:txBody>
      </p:sp>
      <p:sp>
        <p:nvSpPr>
          <p:cNvPr id="3" name="Vertical Text Placeholder 2"/>
          <p:cNvSpPr>
            <a:spLocks noGrp="1"/>
          </p:cNvSpPr>
          <p:nvPr>
            <p:ph type="body" orient="vert" idx="1"/>
          </p:nvPr>
        </p:nvSpPr>
        <p:spPr>
          <a:xfrm>
            <a:off x="1404572" y="705523"/>
            <a:ext cx="5072427" cy="4425550"/>
          </a:xfrm>
          <a:prstGeom prst="rect">
            <a:avLst/>
          </a:prstGeom>
        </p:spPr>
        <p:txBody>
          <a:bodyPr vert="eaVert">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4" name="Slide Number Placeholder 3"/>
          <p:cNvSpPr>
            <a:spLocks noGrp="1"/>
          </p:cNvSpPr>
          <p:nvPr>
            <p:ph type="sldNum" sz="quarter" idx="11"/>
          </p:nvPr>
        </p:nvSpPr>
        <p:spPr/>
        <p:txBody>
          <a:body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extLst>
      <p:ext uri="{BB962C8B-B14F-4D97-AF65-F5344CB8AC3E}">
        <p14:creationId xmlns:p14="http://schemas.microsoft.com/office/powerpoint/2010/main" xmlns="" val="35225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333" y="2076663"/>
            <a:ext cx="7934154" cy="537914"/>
          </a:xfrm>
        </p:spPr>
        <p:txBody>
          <a:bodyPr>
            <a:noAutofit/>
          </a:bodyPr>
          <a:lstStyle>
            <a:lvl1pPr>
              <a:defRPr sz="3600">
                <a:solidFill>
                  <a:schemeClr val="bg1"/>
                </a:solidFill>
              </a:defRPr>
            </a:lvl1pPr>
          </a:lstStyle>
          <a:p>
            <a:r>
              <a:rPr lang="en-CA" dirty="0"/>
              <a:t>Presenters</a:t>
            </a:r>
            <a:endParaRPr lang="en-US" dirty="0"/>
          </a:p>
        </p:txBody>
      </p:sp>
      <p:sp>
        <p:nvSpPr>
          <p:cNvPr id="8" name="Text Placeholder 2"/>
          <p:cNvSpPr>
            <a:spLocks noGrp="1"/>
          </p:cNvSpPr>
          <p:nvPr>
            <p:ph idx="1" hasCustomPrompt="1"/>
          </p:nvPr>
        </p:nvSpPr>
        <p:spPr>
          <a:xfrm>
            <a:off x="609333" y="1638499"/>
            <a:ext cx="4855420" cy="332936"/>
          </a:xfrm>
          <a:prstGeom prst="rect">
            <a:avLst/>
          </a:prstGeom>
        </p:spPr>
        <p:txBody>
          <a:bodyPr vert="horz" lIns="0" tIns="0" rIns="0" bIns="0" rtlCol="0">
            <a:normAutofit/>
          </a:bodyPr>
          <a:lstStyle>
            <a:lvl1pPr marL="0" indent="0">
              <a:buNone/>
              <a:defRPr sz="1800">
                <a:solidFill>
                  <a:srgbClr val="F5BB34"/>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Presented by</a:t>
            </a:r>
            <a:endParaRPr lang="en-US" dirty="0"/>
          </a:p>
        </p:txBody>
      </p:sp>
      <p:sp>
        <p:nvSpPr>
          <p:cNvPr id="9" name="Text Placeholder 2"/>
          <p:cNvSpPr>
            <a:spLocks noGrp="1"/>
          </p:cNvSpPr>
          <p:nvPr>
            <p:ph idx="10" hasCustomPrompt="1"/>
          </p:nvPr>
        </p:nvSpPr>
        <p:spPr>
          <a:xfrm>
            <a:off x="609334" y="4019013"/>
            <a:ext cx="4855420" cy="531322"/>
          </a:xfrm>
          <a:prstGeom prst="rect">
            <a:avLst/>
          </a:prstGeom>
        </p:spPr>
        <p:txBody>
          <a:bodyPr vert="horz" lIns="0" tIns="0" rIns="0" bIns="0" rtlCol="0">
            <a:noAutofit/>
          </a:bodyPr>
          <a:lstStyle>
            <a:lvl1pPr marL="0" indent="0">
              <a:buNone/>
              <a:defRPr sz="3600" b="1" baseline="0">
                <a:solidFill>
                  <a:schemeClr val="bg1"/>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Thank you!</a:t>
            </a:r>
            <a:endParaRPr lang="en-US" dirty="0"/>
          </a:p>
        </p:txBody>
      </p:sp>
      <p:sp>
        <p:nvSpPr>
          <p:cNvPr id="11" name="Text Placeholder 3"/>
          <p:cNvSpPr>
            <a:spLocks noGrp="1"/>
          </p:cNvSpPr>
          <p:nvPr>
            <p:ph type="body" sz="quarter" idx="12" hasCustomPrompt="1"/>
          </p:nvPr>
        </p:nvSpPr>
        <p:spPr>
          <a:xfrm>
            <a:off x="609600" y="4643044"/>
            <a:ext cx="4854575" cy="285372"/>
          </a:xfrm>
          <a:prstGeom prst="rect">
            <a:avLst/>
          </a:prstGeom>
        </p:spPr>
        <p:txBody>
          <a:bodyPr vert="horz" lIns="0" bIns="0"/>
          <a:lstStyle>
            <a:lvl1pPr marL="0" indent="0">
              <a:buFontTx/>
              <a:buNone/>
              <a:defRPr sz="1200" cap="all" baseline="0">
                <a:solidFill>
                  <a:srgbClr val="F5BB34"/>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extLst>
      <p:ext uri="{BB962C8B-B14F-4D97-AF65-F5344CB8AC3E}">
        <p14:creationId xmlns:p14="http://schemas.microsoft.com/office/powerpoint/2010/main" xmlns="" val="1649907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411086" y="838048"/>
            <a:ext cx="7275714"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8" name="Text Placeholder 2"/>
          <p:cNvSpPr>
            <a:spLocks noGrp="1"/>
          </p:cNvSpPr>
          <p:nvPr>
            <p:ph idx="1"/>
          </p:nvPr>
        </p:nvSpPr>
        <p:spPr>
          <a:xfrm>
            <a:off x="1411086" y="1566931"/>
            <a:ext cx="7132401" cy="3647552"/>
          </a:xfrm>
          <a:prstGeom prst="rect">
            <a:avLst/>
          </a:prstGeom>
        </p:spPr>
        <p:txBody>
          <a:bodyPr vert="horz" lIns="0" tIns="0" rIns="0" bIns="0" rtlCol="0">
            <a:normAutofit/>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
        <p:nvSpPr>
          <p:cNvPr id="2" name="Slide Number Placeholder 1"/>
          <p:cNvSpPr>
            <a:spLocks noGrp="1"/>
          </p:cNvSpPr>
          <p:nvPr>
            <p:ph type="sldNum" sz="quarter" idx="13"/>
          </p:nvPr>
        </p:nvSpPr>
        <p:spPr/>
        <p:txBody>
          <a:bodyPr/>
          <a:lstStyle/>
          <a:p>
            <a:fld id="{53708381-048D-D742-9678-285B0AD952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04573" y="2046015"/>
            <a:ext cx="7090140" cy="1770221"/>
          </a:xfrm>
        </p:spPr>
        <p:txBody>
          <a:bodyPr anchor="t"/>
          <a:lstStyle>
            <a:lvl1pPr algn="l">
              <a:defRPr sz="4000" b="1" cap="all"/>
            </a:lvl1pPr>
          </a:lstStyle>
          <a:p>
            <a:r>
              <a:rPr lang="en-CA" dirty="0"/>
              <a:t>Section title</a:t>
            </a:r>
            <a:endParaRPr lang="en-US" dirty="0"/>
          </a:p>
        </p:txBody>
      </p:sp>
      <p:sp>
        <p:nvSpPr>
          <p:cNvPr id="3" name="Text Placeholder 2"/>
          <p:cNvSpPr>
            <a:spLocks noGrp="1"/>
          </p:cNvSpPr>
          <p:nvPr>
            <p:ph type="body" idx="1" hasCustomPrompt="1"/>
          </p:nvPr>
        </p:nvSpPr>
        <p:spPr>
          <a:xfrm>
            <a:off x="1404573" y="636213"/>
            <a:ext cx="7090140" cy="1044213"/>
          </a:xfrm>
          <a:prstGeom prst="rect">
            <a:avLst/>
          </a:prstGeom>
        </p:spPr>
        <p:txBody>
          <a:bodyPr anchor="b"/>
          <a:lstStyle>
            <a:lvl1pPr marL="0" indent="0">
              <a:buNone/>
              <a:defRPr sz="2000">
                <a:solidFill>
                  <a:schemeClr val="tx1">
                    <a:tint val="75000"/>
                  </a:schemeClr>
                </a:solidFill>
                <a:latin typeface="Times New Roman" panose="02020603050405020304"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dirty="0"/>
              <a:t>Section Lead</a:t>
            </a:r>
          </a:p>
        </p:txBody>
      </p:sp>
      <p:sp>
        <p:nvSpPr>
          <p:cNvPr id="8" name="Text Placeholder 2"/>
          <p:cNvSpPr>
            <a:spLocks noGrp="1"/>
          </p:cNvSpPr>
          <p:nvPr>
            <p:ph idx="13" hasCustomPrompt="1"/>
          </p:nvPr>
        </p:nvSpPr>
        <p:spPr>
          <a:xfrm>
            <a:off x="1404573" y="4072022"/>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Section Subtitle</a:t>
            </a:r>
            <a:endParaRPr lang="en-US" dirty="0"/>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10"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Content Placeholder 2"/>
          <p:cNvSpPr>
            <a:spLocks noGrp="1"/>
          </p:cNvSpPr>
          <p:nvPr>
            <p:ph sz="half" idx="1"/>
          </p:nvPr>
        </p:nvSpPr>
        <p:spPr>
          <a:xfrm>
            <a:off x="1404572" y="1600200"/>
            <a:ext cx="3418778"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Content Placeholder 3"/>
          <p:cNvSpPr>
            <a:spLocks noGrp="1"/>
          </p:cNvSpPr>
          <p:nvPr>
            <p:ph sz="half" idx="2"/>
          </p:nvPr>
        </p:nvSpPr>
        <p:spPr>
          <a:xfrm>
            <a:off x="5111980" y="1600200"/>
            <a:ext cx="3574819"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1404572" y="1535113"/>
            <a:ext cx="3470090" cy="639762"/>
          </a:xfrm>
          <a:prstGeom prst="rect">
            <a:avLst/>
          </a:prstGeom>
        </p:spPr>
        <p:txBody>
          <a:bodyPr lIns="0" tIns="0" bIns="0" anchor="t" anchorCtr="0">
            <a:no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4" name="Content Placeholder 3"/>
          <p:cNvSpPr>
            <a:spLocks noGrp="1"/>
          </p:cNvSpPr>
          <p:nvPr>
            <p:ph sz="half" idx="2"/>
          </p:nvPr>
        </p:nvSpPr>
        <p:spPr>
          <a:xfrm>
            <a:off x="1404572" y="2311580"/>
            <a:ext cx="3470090"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Text Placeholder 4"/>
          <p:cNvSpPr>
            <a:spLocks noGrp="1"/>
          </p:cNvSpPr>
          <p:nvPr>
            <p:ph type="body" sz="quarter" idx="3"/>
          </p:nvPr>
        </p:nvSpPr>
        <p:spPr>
          <a:xfrm>
            <a:off x="5169707" y="1535113"/>
            <a:ext cx="3517092" cy="639762"/>
          </a:xfrm>
          <a:prstGeom prst="rect">
            <a:avLst/>
          </a:prstGeom>
        </p:spPr>
        <p:txBody>
          <a:bodyPr lIns="0" tIns="0" bIns="0" anchor="t" anchorCtr="0">
            <a:norm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6" name="Content Placeholder 5"/>
          <p:cNvSpPr>
            <a:spLocks noGrp="1"/>
          </p:cNvSpPr>
          <p:nvPr>
            <p:ph sz="quarter" idx="4"/>
          </p:nvPr>
        </p:nvSpPr>
        <p:spPr>
          <a:xfrm>
            <a:off x="5169707" y="2311580"/>
            <a:ext cx="3517093"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0"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6"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4"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838048"/>
            <a:ext cx="2392433" cy="597052"/>
          </a:xfrm>
        </p:spPr>
        <p:txBody>
          <a:bodyPr anchor="b"/>
          <a:lstStyle>
            <a:lvl1pPr algn="l">
              <a:defRPr sz="2000" b="1">
                <a:solidFill>
                  <a:srgbClr val="0A3E28"/>
                </a:solidFill>
              </a:defRPr>
            </a:lvl1pPr>
          </a:lstStyle>
          <a:p>
            <a:r>
              <a:rPr lang="en-CA" dirty="0"/>
              <a:t>Click to edit Master title style</a:t>
            </a:r>
            <a:endParaRPr lang="en-US" dirty="0"/>
          </a:p>
        </p:txBody>
      </p:sp>
      <p:sp>
        <p:nvSpPr>
          <p:cNvPr id="3" name="Content Placeholder 2"/>
          <p:cNvSpPr>
            <a:spLocks noGrp="1"/>
          </p:cNvSpPr>
          <p:nvPr>
            <p:ph idx="1"/>
          </p:nvPr>
        </p:nvSpPr>
        <p:spPr>
          <a:xfrm>
            <a:off x="4092150" y="838048"/>
            <a:ext cx="4444923" cy="4363577"/>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2000"/>
            </a:lvl6pPr>
            <a:lvl7pPr>
              <a:defRPr sz="2000"/>
            </a:lvl7pPr>
            <a:lvl8pPr>
              <a:defRPr sz="2000"/>
            </a:lvl8pPr>
            <a:lvl9pPr>
              <a:defRPr sz="20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Text Placeholder 3"/>
          <p:cNvSpPr>
            <a:spLocks noGrp="1"/>
          </p:cNvSpPr>
          <p:nvPr>
            <p:ph type="body" sz="half" idx="2"/>
          </p:nvPr>
        </p:nvSpPr>
        <p:spPr>
          <a:xfrm>
            <a:off x="1404573" y="1539322"/>
            <a:ext cx="2398946" cy="3662303"/>
          </a:xfrm>
          <a:prstGeom prst="rect">
            <a:avLst/>
          </a:prstGeom>
        </p:spPr>
        <p:txBody>
          <a:bodyPr lIns="0" t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4640254"/>
            <a:ext cx="7132401" cy="279162"/>
          </a:xfrm>
        </p:spPr>
        <p:txBody>
          <a:bodyPr anchor="b">
            <a:normAutofit/>
          </a:bodyPr>
          <a:lstStyle>
            <a:lvl1pPr algn="l">
              <a:defRPr sz="1800" b="1"/>
            </a:lvl1pPr>
          </a:lstStyle>
          <a:p>
            <a:r>
              <a:rPr lang="en-CA" dirty="0"/>
              <a:t>Click to edit Master title style</a:t>
            </a:r>
            <a:endParaRPr lang="en-US" dirty="0"/>
          </a:p>
        </p:txBody>
      </p:sp>
      <p:sp>
        <p:nvSpPr>
          <p:cNvPr id="3" name="Picture Placeholder 2"/>
          <p:cNvSpPr>
            <a:spLocks noGrp="1"/>
          </p:cNvSpPr>
          <p:nvPr>
            <p:ph type="pic" idx="1"/>
          </p:nvPr>
        </p:nvSpPr>
        <p:spPr>
          <a:xfrm>
            <a:off x="1404573" y="838048"/>
            <a:ext cx="7138914" cy="3645228"/>
          </a:xfrm>
          <a:prstGeom prst="rect">
            <a:avLst/>
          </a:prstGeom>
        </p:spPr>
        <p:txBody>
          <a:bodyPr lIns="0" rIns="0" bIns="0"/>
          <a:lstStyle>
            <a:lvl1pPr marL="0" indent="0">
              <a:buNone/>
              <a:defRPr sz="3200">
                <a:latin typeface="Times New Roman" panose="02020603050405020304"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Drag picture to placeholder or click icon to add</a:t>
            </a:r>
            <a:endParaRPr lang="en-US" dirty="0"/>
          </a:p>
        </p:txBody>
      </p:sp>
      <p:sp>
        <p:nvSpPr>
          <p:cNvPr id="4" name="Text Placeholder 3"/>
          <p:cNvSpPr>
            <a:spLocks noGrp="1"/>
          </p:cNvSpPr>
          <p:nvPr>
            <p:ph type="body" sz="half" idx="2"/>
          </p:nvPr>
        </p:nvSpPr>
        <p:spPr>
          <a:xfrm>
            <a:off x="1411086" y="4988922"/>
            <a:ext cx="7132401" cy="257600"/>
          </a:xfrm>
          <a:prstGeom prst="rect">
            <a:avLst/>
          </a:prstGeom>
        </p:spPr>
        <p:txBody>
          <a:bodyPr lIns="0" r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5"/>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1086" y="838048"/>
            <a:ext cx="7132401"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7" name="Slide Number Placeholder 6"/>
          <p:cNvSpPr>
            <a:spLocks noGrp="1"/>
          </p:cNvSpPr>
          <p:nvPr>
            <p:ph type="sldNum" sz="quarter" idx="4"/>
          </p:nvPr>
        </p:nvSpPr>
        <p:spPr>
          <a:xfrm>
            <a:off x="6310923" y="5705066"/>
            <a:ext cx="566615" cy="365125"/>
          </a:xfrm>
          <a:prstGeom prst="rect">
            <a:avLst/>
          </a:prstGeom>
        </p:spPr>
        <p:txBody>
          <a:bodyPr vert="horz" lIns="0" tIns="45720" rIns="0" bIns="0" rtlCol="0" anchor="ctr"/>
          <a:lstStyle>
            <a:lvl1pPr algn="r">
              <a:defRPr sz="1600" b="1">
                <a:solidFill>
                  <a:schemeClr val="tx1">
                    <a:tint val="75000"/>
                  </a:schemeClr>
                </a:solidFill>
                <a:latin typeface="Times New Roman" panose="02020603050405020304" pitchFamily="18" charset="0"/>
                <a:cs typeface="Times New Roman" panose="02020603050405020304" pitchFamily="18" charset="0"/>
              </a:defRPr>
            </a:lvl1pPr>
          </a:lstStyle>
          <a:p>
            <a:fld id="{53708381-048D-D742-9678-285B0AD95280}" type="slidenum">
              <a:rPr lang="en-US" smtClean="0"/>
              <a:pPr/>
              <a:t>‹#›</a:t>
            </a:fld>
            <a:endParaRPr lang="en-US" dirty="0"/>
          </a:p>
        </p:txBody>
      </p:sp>
      <p:sp>
        <p:nvSpPr>
          <p:cNvPr id="8" name="TextBox 7"/>
          <p:cNvSpPr txBox="1"/>
          <p:nvPr userDrawn="1"/>
        </p:nvSpPr>
        <p:spPr>
          <a:xfrm>
            <a:off x="1411086" y="1566931"/>
            <a:ext cx="7132401" cy="438582"/>
          </a:xfrm>
          <a:prstGeom prst="rect">
            <a:avLst/>
          </a:prstGeom>
          <a:noFill/>
        </p:spPr>
        <p:txBody>
          <a:bodyPr wrap="square" lIns="0" bIns="0" rtlCol="0">
            <a:spAutoFit/>
          </a:bodyPr>
          <a:lstStyle/>
          <a:p>
            <a:pPr>
              <a:lnSpc>
                <a:spcPct val="150000"/>
              </a:lnSpc>
            </a:pP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 id="2147483709" r:id="rId13"/>
  </p:sldLayoutIdLst>
  <p:hf hdr="0" ftr="0" dt="0"/>
  <p:txStyles>
    <p:titleStyle>
      <a:lvl1pPr algn="l" defTabSz="457200" rtl="0" eaLnBrk="1" latinLnBrk="0" hangingPunct="1">
        <a:spcBef>
          <a:spcPct val="0"/>
        </a:spcBef>
        <a:buNone/>
        <a:defRPr sz="3200" b="1" i="0" kern="1200">
          <a:solidFill>
            <a:srgbClr val="1A0704"/>
          </a:solidFill>
          <a:latin typeface="Times New Roman" panose="02020603050405020304" pitchFamily="18" charset="0"/>
          <a:ea typeface="+mj-ea"/>
          <a:cs typeface="Century Gothic"/>
        </a:defRPr>
      </a:lvl1pPr>
    </p:titleStyle>
    <p:bodyStyle>
      <a:lvl1pPr marL="266700"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1pPr>
      <a:lvl2pPr marL="720725"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2pPr>
      <a:lvl3pPr marL="1168400" indent="-274638"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3pPr>
      <a:lvl4pPr marL="1614488"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4pPr>
      <a:lvl5pPr marL="2062163"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7" Type="http://schemas.openxmlformats.org/officeDocument/2006/relationships/hyperlink" Target="http://jvdwdesigns.com/" TargetMode="External"/><Relationship Id="rId2" Type="http://schemas.openxmlformats.org/officeDocument/2006/relationships/hyperlink" Target="https://financialempowerment.pressbooks.com/" TargetMode="External"/><Relationship Id="rId1" Type="http://schemas.openxmlformats.org/officeDocument/2006/relationships/slideLayout" Target="../slideLayouts/slideLayout2.xml"/><Relationship Id="rId6" Type="http://schemas.openxmlformats.org/officeDocument/2006/relationships/hyperlink" Target="mailto:open.textbooks@uregina.ca" TargetMode="External"/><Relationship Id="rId5" Type="http://schemas.openxmlformats.org/officeDocument/2006/relationships/hyperlink" Target="http://www.uregina.ca/open-access/open-textbooks" TargetMode="External"/><Relationship Id="rId4" Type="http://schemas.openxmlformats.org/officeDocument/2006/relationships/hyperlink" Target="https://creativecommons.org/licenses/by-nc-sa/4.0/legalcod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194441" y="3894033"/>
            <a:ext cx="4339588" cy="439109"/>
          </a:xfrm>
        </p:spPr>
        <p:txBody>
          <a:bodyPr/>
          <a:lstStyle/>
          <a:p>
            <a:r>
              <a:rPr lang="en-CA" dirty="0">
                <a:latin typeface="+mj-lt"/>
              </a:rPr>
              <a:t>Bettina Schneider, PhD</a:t>
            </a:r>
          </a:p>
        </p:txBody>
      </p:sp>
      <p:sp>
        <p:nvSpPr>
          <p:cNvPr id="5" name="Content Placeholder 4"/>
          <p:cNvSpPr>
            <a:spLocks noGrp="1"/>
          </p:cNvSpPr>
          <p:nvPr>
            <p:ph idx="11"/>
          </p:nvPr>
        </p:nvSpPr>
        <p:spPr>
          <a:xfrm>
            <a:off x="1194440" y="4293631"/>
            <a:ext cx="4339589" cy="236595"/>
          </a:xfrm>
        </p:spPr>
        <p:txBody>
          <a:bodyPr>
            <a:normAutofit fontScale="77500" lnSpcReduction="20000"/>
          </a:bodyPr>
          <a:lstStyle/>
          <a:p>
            <a:r>
              <a:rPr lang="en-CA" dirty="0">
                <a:latin typeface="+mj-lt"/>
              </a:rPr>
              <a:t>Associate Vice-President Academic, First Nations University of Canada</a:t>
            </a:r>
          </a:p>
        </p:txBody>
      </p:sp>
      <p:sp>
        <p:nvSpPr>
          <p:cNvPr id="7" name="Text Placeholder 6"/>
          <p:cNvSpPr>
            <a:spLocks noGrp="1"/>
          </p:cNvSpPr>
          <p:nvPr>
            <p:ph type="body" sz="quarter" idx="12"/>
          </p:nvPr>
        </p:nvSpPr>
        <p:spPr>
          <a:xfrm>
            <a:off x="1194441" y="4643044"/>
            <a:ext cx="4269734" cy="285058"/>
          </a:xfrm>
        </p:spPr>
        <p:txBody>
          <a:bodyPr/>
          <a:lstStyle/>
          <a:p>
            <a:r>
              <a:rPr lang="en-US" dirty="0">
                <a:latin typeface="+mj-lt"/>
              </a:rPr>
              <a:t>Creative commons attribution non-commercial </a:t>
            </a:r>
            <a:r>
              <a:rPr lang="en-US" dirty="0" err="1">
                <a:latin typeface="+mj-lt"/>
              </a:rPr>
              <a:t>sharealike</a:t>
            </a:r>
            <a:r>
              <a:rPr lang="en-US" dirty="0">
                <a:latin typeface="+mj-lt"/>
              </a:rPr>
              <a:t> 4.0 international license</a:t>
            </a:r>
          </a:p>
        </p:txBody>
      </p:sp>
      <p:sp>
        <p:nvSpPr>
          <p:cNvPr id="9" name="Text Placeholder 2"/>
          <p:cNvSpPr txBox="1">
            <a:spLocks/>
          </p:cNvSpPr>
          <p:nvPr/>
        </p:nvSpPr>
        <p:spPr>
          <a:xfrm>
            <a:off x="609600" y="5823418"/>
            <a:ext cx="4855420" cy="250140"/>
          </a:xfrm>
          <a:prstGeom prst="rect">
            <a:avLst/>
          </a:prstGeom>
        </p:spPr>
        <p:txBody>
          <a:bodyPr vert="horz" lIns="0" tIns="0" rIns="0" bIns="0" rtlCol="0">
            <a:noAutofit/>
          </a:bodyPr>
          <a:lstStyle>
            <a:lvl1pPr marL="0" indent="0" algn="l" defTabSz="457200" rtl="0" eaLnBrk="1" latinLnBrk="0" hangingPunct="1">
              <a:spcBef>
                <a:spcPct val="20000"/>
              </a:spcBef>
              <a:buClr>
                <a:schemeClr val="accent2"/>
              </a:buClr>
              <a:buFont typeface="Arial"/>
              <a:buNone/>
              <a:defRPr sz="2200" b="1" i="0" kern="1200" cap="all">
                <a:solidFill>
                  <a:srgbClr val="0A3E28"/>
                </a:solidFill>
                <a:latin typeface="Arial"/>
                <a:ea typeface="+mn-ea"/>
                <a:cs typeface="Century Gothic"/>
              </a:defRPr>
            </a:lvl1pPr>
            <a:lvl2pPr marL="454025"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2pPr>
            <a:lvl3pPr marL="893762"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3pPr>
            <a:lvl4pPr marL="1347788"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4pPr>
            <a:lvl5pPr marL="1795463"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dirty="0">
                <a:latin typeface="+mj-lt"/>
              </a:rPr>
              <a:t>September 2019</a:t>
            </a:r>
            <a:endParaRPr lang="en-US" dirty="0">
              <a:latin typeface="+mj-lt"/>
            </a:endParaRPr>
          </a:p>
        </p:txBody>
      </p:sp>
      <p:pic>
        <p:nvPicPr>
          <p:cNvPr id="8" name="Picture 7" descr="FNUofCanada_Logo.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09600" y="3969773"/>
            <a:ext cx="515566" cy="1156409"/>
          </a:xfrm>
          <a:prstGeom prst="rect">
            <a:avLst/>
          </a:prstGeom>
        </p:spPr>
      </p:pic>
      <p:sp>
        <p:nvSpPr>
          <p:cNvPr id="10" name="Title 1"/>
          <p:cNvSpPr txBox="1">
            <a:spLocks/>
          </p:cNvSpPr>
          <p:nvPr/>
        </p:nvSpPr>
        <p:spPr>
          <a:xfrm>
            <a:off x="762000" y="772553"/>
            <a:ext cx="4392815" cy="2371986"/>
          </a:xfrm>
          <a:prstGeom prst="rect">
            <a:avLst/>
          </a:prstGeom>
        </p:spPr>
        <p:txBody>
          <a:bodyPr vert="horz" lIns="0" tIns="0" rIns="0" bIns="0" rtlCol="0" anchor="t">
            <a:noAutofit/>
          </a:bodyPr>
          <a:lstStyle/>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1A0704"/>
                </a:solidFill>
                <a:effectLst/>
                <a:uLnTx/>
                <a:uFillTx/>
                <a:latin typeface="Arial"/>
                <a:ea typeface="+mj-ea"/>
                <a:cs typeface="Century Gothic"/>
              </a:rPr>
              <a:t>Owning Stocks</a:t>
            </a:r>
          </a:p>
          <a:p>
            <a:pPr marL="0" marR="0" lvl="0" indent="0" algn="l" defTabSz="457200" rtl="0" eaLnBrk="1" fontAlgn="auto" latinLnBrk="0" hangingPunct="1">
              <a:lnSpc>
                <a:spcPct val="86000"/>
              </a:lnSpc>
              <a:spcBef>
                <a:spcPct val="0"/>
              </a:spcBef>
              <a:spcAft>
                <a:spcPts val="0"/>
              </a:spcAft>
              <a:buClrTx/>
              <a:buSzTx/>
              <a:buFontTx/>
              <a:buNone/>
              <a:tabLst/>
              <a:defRPr/>
            </a:pPr>
            <a:endParaRPr lang="en-US" sz="2400" b="1" dirty="0">
              <a:solidFill>
                <a:srgbClr val="1A0704"/>
              </a:solidFill>
              <a:latin typeface="Arial"/>
              <a:ea typeface="+mj-ea"/>
              <a:cs typeface="Century Gothic"/>
            </a:endParaRPr>
          </a:p>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2400" b="1" i="0" u="none" strike="noStrike" kern="1200" cap="none" spc="0" normalizeH="0" baseline="0" noProof="0" dirty="0">
                <a:ln>
                  <a:noFill/>
                </a:ln>
                <a:solidFill>
                  <a:srgbClr val="1A0704"/>
                </a:solidFill>
                <a:effectLst/>
                <a:uLnTx/>
                <a:uFillTx/>
                <a:latin typeface="Arial"/>
                <a:ea typeface="+mj-ea"/>
                <a:cs typeface="Century Gothic"/>
              </a:rPr>
              <a:t>Chapter </a:t>
            </a:r>
            <a:r>
              <a:rPr lang="en-US" sz="2400" b="1" dirty="0">
                <a:solidFill>
                  <a:srgbClr val="1A0704"/>
                </a:solidFill>
                <a:latin typeface="Arial"/>
                <a:ea typeface="+mj-ea"/>
                <a:cs typeface="Century Gothic"/>
              </a:rPr>
              <a:t>13</a:t>
            </a:r>
            <a:r>
              <a:rPr kumimoji="0" lang="en-US" sz="4000" b="1" i="0" u="none" strike="noStrike" kern="1200" cap="none" spc="0" normalizeH="0" baseline="0" noProof="0" dirty="0">
                <a:ln>
                  <a:noFill/>
                </a:ln>
                <a:solidFill>
                  <a:srgbClr val="1A0704"/>
                </a:solidFill>
                <a:effectLst/>
                <a:uLnTx/>
                <a:uFillTx/>
                <a:latin typeface="Arial"/>
                <a:ea typeface="+mj-ea"/>
                <a:cs typeface="Century Gothic"/>
              </a:rPr>
              <a:t/>
            </a: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r>
              <a:rPr kumimoji="0" lang="en-US" sz="4000" b="1" i="0" u="none" strike="noStrike" kern="1200" cap="none" spc="0" normalizeH="0" baseline="0" noProof="0" dirty="0">
                <a:ln>
                  <a:noFill/>
                </a:ln>
                <a:solidFill>
                  <a:srgbClr val="1A0704"/>
                </a:solidFill>
                <a:effectLst/>
                <a:uLnTx/>
                <a:uFillTx/>
                <a:latin typeface="Arial"/>
                <a:ea typeface="+mj-ea"/>
                <a:cs typeface="Century Gothic"/>
              </a:rPr>
              <a:t/>
            </a: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t/>
            </a: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t/>
            </a: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t/>
            </a: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endParaRPr kumimoji="0" lang="en-US" sz="4000" b="1" i="0" u="none" strike="noStrike" kern="1200" cap="none" spc="0" normalizeH="0" baseline="0" noProof="0" dirty="0">
              <a:ln>
                <a:noFill/>
              </a:ln>
              <a:solidFill>
                <a:srgbClr val="1A0704"/>
              </a:solidFill>
              <a:effectLst/>
              <a:uLnTx/>
              <a:uFillTx/>
              <a:latin typeface="Arial"/>
              <a:ea typeface="+mj-ea"/>
              <a:cs typeface="Century Gothic"/>
            </a:endParaRPr>
          </a:p>
        </p:txBody>
      </p:sp>
    </p:spTree>
    <p:extLst>
      <p:ext uri="{BB962C8B-B14F-4D97-AF65-F5344CB8AC3E}">
        <p14:creationId xmlns:p14="http://schemas.microsoft.com/office/powerpoint/2010/main" xmlns="" val="3540703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5969428" cy="639762"/>
          </a:xfrm>
        </p:spPr>
        <p:txBody>
          <a:bodyPr/>
          <a:lstStyle/>
          <a:p>
            <a:r>
              <a:rPr lang="en-CA" dirty="0">
                <a:latin typeface="+mj-lt"/>
              </a:rPr>
              <a:t>Secondary markets</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267097"/>
            <a:ext cx="7034035" cy="3687142"/>
          </a:xfrm>
        </p:spPr>
        <p:txBody>
          <a:bodyPr>
            <a:noAutofit/>
          </a:bodyPr>
          <a:lstStyle/>
          <a:p>
            <a:r>
              <a:rPr lang="en-CA" altLang="en-US" dirty="0">
                <a:latin typeface="+mj-lt"/>
              </a:rPr>
              <a:t>When the owner of a stock sells shares and earns profits from the sale, this sale occurs in the secondary markets.</a:t>
            </a:r>
          </a:p>
          <a:p>
            <a:r>
              <a:rPr lang="en-CA" altLang="en-US" dirty="0">
                <a:latin typeface="+mj-lt"/>
              </a:rPr>
              <a:t>The secondary markets reduce that risk to the shareholder because the stock can be resold, allowing the shareholder to recover at least some of the invested capital and to make new choices with it.</a:t>
            </a:r>
          </a:p>
          <a:p>
            <a:r>
              <a:rPr lang="en-CA" altLang="en-US" dirty="0">
                <a:latin typeface="+mj-lt"/>
              </a:rPr>
              <a:t>The liquidity provided by the secondary markets means investors are assuming less risk. The less risk, the less the company has to pay investors. The secondary markets decrease the company’s cost of equity capital.</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5969428" cy="639762"/>
          </a:xfrm>
        </p:spPr>
        <p:txBody>
          <a:bodyPr/>
          <a:lstStyle/>
          <a:p>
            <a:r>
              <a:rPr lang="en-CA" dirty="0">
                <a:latin typeface="+mj-lt"/>
              </a:rPr>
              <a:t>Secondary markets (continued)</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267097"/>
            <a:ext cx="7034035" cy="3687142"/>
          </a:xfrm>
        </p:spPr>
        <p:txBody>
          <a:bodyPr>
            <a:noAutofit/>
          </a:bodyPr>
          <a:lstStyle/>
          <a:p>
            <a:r>
              <a:rPr lang="en-CA" altLang="en-US" dirty="0">
                <a:latin typeface="+mj-lt"/>
              </a:rPr>
              <a:t>When a company goes public, it may issue a relatively small number of shares. Its </a:t>
            </a:r>
            <a:r>
              <a:rPr lang="en-CA" altLang="en-US" b="1" dirty="0">
                <a:latin typeface="+mj-lt"/>
              </a:rPr>
              <a:t>market capitalization</a:t>
            </a:r>
            <a:r>
              <a:rPr lang="en-CA" altLang="en-US" dirty="0">
                <a:latin typeface="+mj-lt"/>
              </a:rPr>
              <a:t>—the total dollar value of its outstanding shares—may therefore be small. </a:t>
            </a:r>
          </a:p>
          <a:p>
            <a:r>
              <a:rPr lang="en-CA" altLang="en-US" dirty="0">
                <a:latin typeface="+mj-lt"/>
              </a:rPr>
              <a:t>As a result, the shares may be “thinly traded”—that is, traded infrequently or in small amounts.</a:t>
            </a:r>
          </a:p>
          <a:p>
            <a:r>
              <a:rPr lang="en-CA" altLang="en-US" dirty="0">
                <a:latin typeface="+mj-lt"/>
              </a:rPr>
              <a:t>Thinly traded shares may add to the volatility of the share price if shares are not diversified amongst shareholders. </a:t>
            </a:r>
          </a:p>
          <a:p>
            <a:r>
              <a:rPr lang="en-CA" altLang="en-US" dirty="0">
                <a:latin typeface="+mj-lt"/>
              </a:rPr>
              <a:t>As always, diversification decreases risk. Thinly traded shares are less liquid and more risky.</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5969428" cy="639762"/>
          </a:xfrm>
        </p:spPr>
        <p:txBody>
          <a:bodyPr/>
          <a:lstStyle/>
          <a:p>
            <a:r>
              <a:rPr lang="en-CA" dirty="0">
                <a:latin typeface="+mj-lt"/>
              </a:rPr>
              <a:t>Common, preferred and foreign stocks </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267097"/>
            <a:ext cx="7034035" cy="3687142"/>
          </a:xfrm>
        </p:spPr>
        <p:txBody>
          <a:bodyPr>
            <a:noAutofit/>
          </a:bodyPr>
          <a:lstStyle/>
          <a:p>
            <a:r>
              <a:rPr lang="en-CA" altLang="en-US" dirty="0">
                <a:latin typeface="+mj-lt"/>
              </a:rPr>
              <a:t>A company may issue </a:t>
            </a:r>
            <a:r>
              <a:rPr lang="en-CA" altLang="en-US" b="1" dirty="0">
                <a:latin typeface="+mj-lt"/>
              </a:rPr>
              <a:t>common stock</a:t>
            </a:r>
            <a:r>
              <a:rPr lang="en-CA" altLang="en-US" dirty="0">
                <a:latin typeface="+mj-lt"/>
              </a:rPr>
              <a:t> or </a:t>
            </a:r>
            <a:r>
              <a:rPr lang="en-CA" altLang="en-US" b="1" dirty="0">
                <a:latin typeface="+mj-lt"/>
              </a:rPr>
              <a:t>preferred stock</a:t>
            </a:r>
            <a:r>
              <a:rPr lang="en-CA" altLang="en-US" dirty="0">
                <a:latin typeface="+mj-lt"/>
              </a:rPr>
              <a:t>. Common stock is more prevalent. All companies issue common stock, whereas not all issue preferred stock. </a:t>
            </a:r>
          </a:p>
          <a:p>
            <a:r>
              <a:rPr lang="en-CA" altLang="en-US" dirty="0">
                <a:latin typeface="+mj-lt"/>
              </a:rPr>
              <a:t>Common stock allows each shareholder voting rights—one vote for each share owned. The more shares you own, the more you can influence the company’s management.</a:t>
            </a:r>
          </a:p>
          <a:p>
            <a:r>
              <a:rPr lang="en-CA" altLang="en-US" dirty="0">
                <a:latin typeface="+mj-lt"/>
              </a:rPr>
              <a:t>Common stockholders assume the most risk of any corporate investor. If the company encounters financial distress, it must first satisfy creditors, then the preferred shareholders, and then the common shareholders.</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7027520" cy="639762"/>
          </a:xfrm>
        </p:spPr>
        <p:txBody>
          <a:bodyPr/>
          <a:lstStyle/>
          <a:p>
            <a:r>
              <a:rPr lang="en-CA" dirty="0">
                <a:latin typeface="+mj-lt"/>
              </a:rPr>
              <a:t>Common, preferred and foreign stocks (continued) </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319349"/>
            <a:ext cx="7034035" cy="3687142"/>
          </a:xfrm>
        </p:spPr>
        <p:txBody>
          <a:bodyPr>
            <a:noAutofit/>
          </a:bodyPr>
          <a:lstStyle/>
          <a:p>
            <a:r>
              <a:rPr lang="en-CA" altLang="en-US" dirty="0">
                <a:latin typeface="+mj-lt"/>
              </a:rPr>
              <a:t>Preferred stock typically does not convey voting rights to the shareholder and is issued with a fixed dividend.</a:t>
            </a:r>
          </a:p>
          <a:p>
            <a:r>
              <a:rPr lang="en-CA" altLang="en-US" dirty="0">
                <a:latin typeface="+mj-lt"/>
              </a:rPr>
              <a:t>Shareholders investing in preferred stock give up voting rights, but get less risk and more dividends. </a:t>
            </a:r>
          </a:p>
          <a:p>
            <a:r>
              <a:rPr lang="en-CA" altLang="en-US" dirty="0">
                <a:latin typeface="+mj-lt"/>
              </a:rPr>
              <a:t>Preferred shareholders have a superior claim on the company’s assets in the event of bankruptcy. They get their original investment back before common shareholders, but after creditors.</a:t>
            </a:r>
          </a:p>
          <a:p>
            <a:r>
              <a:rPr lang="en-CA" altLang="en-US" dirty="0">
                <a:latin typeface="+mj-lt"/>
              </a:rPr>
              <a:t>Preferred stock has advantages over common stock: 1) less volatile prices and 2) more reliable dividends.</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xmlns="" id="{E13B7759-B304-4C11-8912-E2647516AAC1}"/>
              </a:ext>
            </a:extLst>
          </p:cNvPr>
          <p:cNvSpPr>
            <a:spLocks noGrp="1" noChangeArrowheads="1"/>
          </p:cNvSpPr>
          <p:nvPr>
            <p:ph type="title"/>
          </p:nvPr>
        </p:nvSpPr>
        <p:spPr/>
        <p:txBody>
          <a:bodyPr/>
          <a:lstStyle/>
          <a:p>
            <a:r>
              <a:rPr lang="en-CA" altLang="en-US" dirty="0">
                <a:latin typeface="+mj-lt"/>
              </a:rPr>
              <a:t>13.2 Stock Value</a:t>
            </a:r>
          </a:p>
        </p:txBody>
      </p:sp>
      <p:sp>
        <p:nvSpPr>
          <p:cNvPr id="5" name="Text Placeholder 4"/>
          <p:cNvSpPr>
            <a:spLocks noGrp="1"/>
          </p:cNvSpPr>
          <p:nvPr>
            <p:ph type="body" idx="1"/>
          </p:nvPr>
        </p:nvSpPr>
        <p:spPr>
          <a:xfrm>
            <a:off x="1404572" y="1469798"/>
            <a:ext cx="4748034" cy="639762"/>
          </a:xfrm>
        </p:spPr>
        <p:txBody>
          <a:bodyPr/>
          <a:lstStyle/>
          <a:p>
            <a:r>
              <a:rPr lang="en-CA" dirty="0">
                <a:latin typeface="+mj-lt"/>
              </a:rPr>
              <a:t>Introduction </a:t>
            </a:r>
            <a:endParaRPr lang="en-CA">
              <a:solidFill>
                <a:srgbClr val="FF0000"/>
              </a:solidFill>
              <a:latin typeface="+mj-lt"/>
            </a:endParaRPr>
          </a:p>
        </p:txBody>
      </p:sp>
      <p:sp>
        <p:nvSpPr>
          <p:cNvPr id="15363" name="Content Placeholder 2">
            <a:extLst>
              <a:ext uri="{FF2B5EF4-FFF2-40B4-BE49-F238E27FC236}">
                <a16:creationId xmlns:a16="http://schemas.microsoft.com/office/drawing/2014/main" xmlns="" id="{936F3888-26B7-49C2-881F-513D94A5F587}"/>
              </a:ext>
            </a:extLst>
          </p:cNvPr>
          <p:cNvSpPr>
            <a:spLocks noGrp="1" noChangeArrowheads="1"/>
          </p:cNvSpPr>
          <p:nvPr>
            <p:ph sz="half" idx="2"/>
          </p:nvPr>
        </p:nvSpPr>
        <p:spPr>
          <a:xfrm>
            <a:off x="1410257" y="1880501"/>
            <a:ext cx="6440519" cy="3575710"/>
          </a:xfrm>
        </p:spPr>
        <p:txBody>
          <a:bodyPr>
            <a:noAutofit/>
          </a:bodyPr>
          <a:lstStyle/>
          <a:p>
            <a:r>
              <a:rPr lang="en-CA" altLang="en-US" dirty="0">
                <a:latin typeface="+mj-lt"/>
              </a:rPr>
              <a:t>The better a corporation is at making a profit for shareholders/owners, the more valuable it is, and the more valuable are its shares. </a:t>
            </a:r>
          </a:p>
          <a:p>
            <a:r>
              <a:rPr lang="en-CA" altLang="en-US" dirty="0">
                <a:latin typeface="+mj-lt"/>
              </a:rPr>
              <a:t>A corporation’s future value depends on its ability to create and grow earnings.</a:t>
            </a:r>
          </a:p>
          <a:p>
            <a:r>
              <a:rPr lang="en-CA" altLang="en-US" dirty="0">
                <a:latin typeface="+mj-lt"/>
              </a:rPr>
              <a:t>A company’s size is an indicator of its earnings and growth potential. Size may correlate with age.</a:t>
            </a:r>
          </a:p>
          <a:p>
            <a:r>
              <a:rPr lang="en-CA" altLang="en-US" dirty="0">
                <a:latin typeface="+mj-lt"/>
              </a:rPr>
              <a:t>Companies are usually referred to by the size of their </a:t>
            </a:r>
            <a:r>
              <a:rPr lang="en-CA" altLang="en-US" b="1" dirty="0">
                <a:latin typeface="+mj-lt"/>
              </a:rPr>
              <a:t>market cap</a:t>
            </a:r>
            <a:r>
              <a:rPr lang="en-CA" altLang="en-US" dirty="0">
                <a:latin typeface="+mj-lt"/>
              </a:rPr>
              <a:t>—</a:t>
            </a:r>
            <a:r>
              <a:rPr lang="en-CA" dirty="0">
                <a:latin typeface="Arial"/>
                <a:cs typeface="Times New Roman"/>
              </a:rPr>
              <a:t>calculated by multiplying the total number of a company’s outstanding shares by the current market price of one share.</a:t>
            </a:r>
            <a:endParaRPr lang="en-CA" i="1" dirty="0">
              <a:latin typeface="Arial"/>
              <a:cs typeface="Times New Roman"/>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7027520" cy="639762"/>
          </a:xfrm>
        </p:spPr>
        <p:txBody>
          <a:bodyPr/>
          <a:lstStyle/>
          <a:p>
            <a:r>
              <a:rPr lang="en-CA" dirty="0">
                <a:latin typeface="+mj-lt"/>
              </a:rPr>
              <a:t>Stock value </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319349"/>
            <a:ext cx="7034035" cy="3687142"/>
          </a:xfrm>
        </p:spPr>
        <p:txBody>
          <a:bodyPr>
            <a:noAutofit/>
          </a:bodyPr>
          <a:lstStyle/>
          <a:p>
            <a:r>
              <a:rPr lang="en-CA" altLang="en-US" dirty="0">
                <a:latin typeface="+mj-lt"/>
              </a:rPr>
              <a:t>The market capitalization of a company—along with industry and economic indicators—is a valuable indicator of earnings potential.</a:t>
            </a:r>
          </a:p>
          <a:p>
            <a:r>
              <a:rPr lang="en-CA" altLang="en-US" dirty="0">
                <a:latin typeface="+mj-lt"/>
              </a:rPr>
              <a:t>The laws of supply and demand determine stock prices. The more demand or popularity there is for a company’s stock, the higher its price will go (unless the company issues more shares).</a:t>
            </a:r>
          </a:p>
          <a:p>
            <a:r>
              <a:rPr lang="en-CA" altLang="en-US" dirty="0">
                <a:latin typeface="+mj-lt"/>
              </a:rPr>
              <a:t>A stock’s popularity and value is based on growth potential. </a:t>
            </a:r>
          </a:p>
          <a:p>
            <a:r>
              <a:rPr lang="en-CA" altLang="en-US" dirty="0">
                <a:latin typeface="+mj-lt"/>
              </a:rPr>
              <a:t>Let’s review the types of stocks shown in Table 13.2.1.</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xmlns="" id="{E13B7759-B304-4C11-8912-E2647516AAC1}"/>
              </a:ext>
            </a:extLst>
          </p:cNvPr>
          <p:cNvSpPr>
            <a:spLocks noGrp="1" noChangeArrowheads="1"/>
          </p:cNvSpPr>
          <p:nvPr>
            <p:ph type="title"/>
          </p:nvPr>
        </p:nvSpPr>
        <p:spPr/>
        <p:txBody>
          <a:bodyPr>
            <a:normAutofit/>
          </a:bodyPr>
          <a:lstStyle/>
          <a:p>
            <a:r>
              <a:rPr lang="en-CA" altLang="en-US" dirty="0">
                <a:latin typeface="+mj-lt"/>
              </a:rPr>
              <a:t>13.3 Common Measures of Value</a:t>
            </a:r>
          </a:p>
        </p:txBody>
      </p:sp>
      <p:sp>
        <p:nvSpPr>
          <p:cNvPr id="5" name="Text Placeholder 4"/>
          <p:cNvSpPr>
            <a:spLocks noGrp="1"/>
          </p:cNvSpPr>
          <p:nvPr>
            <p:ph type="body" idx="1"/>
          </p:nvPr>
        </p:nvSpPr>
        <p:spPr>
          <a:xfrm>
            <a:off x="1404572" y="1469798"/>
            <a:ext cx="4748034" cy="639762"/>
          </a:xfrm>
        </p:spPr>
        <p:txBody>
          <a:bodyPr/>
          <a:lstStyle/>
          <a:p>
            <a:r>
              <a:rPr lang="en-CA" dirty="0">
                <a:latin typeface="+mj-lt"/>
              </a:rPr>
              <a:t>Earnings per share</a:t>
            </a:r>
            <a:endParaRPr lang="en-CA" dirty="0">
              <a:solidFill>
                <a:srgbClr val="FF0000"/>
              </a:solidFill>
              <a:latin typeface="+mj-lt"/>
            </a:endParaRPr>
          </a:p>
        </p:txBody>
      </p:sp>
      <p:sp>
        <p:nvSpPr>
          <p:cNvPr id="15363" name="Content Placeholder 2">
            <a:extLst>
              <a:ext uri="{FF2B5EF4-FFF2-40B4-BE49-F238E27FC236}">
                <a16:creationId xmlns:a16="http://schemas.microsoft.com/office/drawing/2014/main" xmlns="" id="{936F3888-26B7-49C2-881F-513D94A5F587}"/>
              </a:ext>
            </a:extLst>
          </p:cNvPr>
          <p:cNvSpPr>
            <a:spLocks noGrp="1" noChangeArrowheads="1"/>
          </p:cNvSpPr>
          <p:nvPr>
            <p:ph sz="half" idx="2"/>
          </p:nvPr>
        </p:nvSpPr>
        <p:spPr>
          <a:xfrm>
            <a:off x="1404571" y="1880501"/>
            <a:ext cx="6446205" cy="2734099"/>
          </a:xfrm>
        </p:spPr>
        <p:txBody>
          <a:bodyPr>
            <a:noAutofit/>
          </a:bodyPr>
          <a:lstStyle/>
          <a:p>
            <a:pPr>
              <a:defRPr/>
            </a:pPr>
            <a:r>
              <a:rPr lang="en-CA" dirty="0">
                <a:latin typeface="+mj-lt"/>
              </a:rPr>
              <a:t>One of the most useful ratios in looking at stocks is the </a:t>
            </a:r>
            <a:r>
              <a:rPr lang="en-CA" b="1" dirty="0">
                <a:latin typeface="+mj-lt"/>
              </a:rPr>
              <a:t>earnings per share (EPS)</a:t>
            </a:r>
            <a:r>
              <a:rPr lang="en-CA" dirty="0">
                <a:latin typeface="+mj-lt"/>
              </a:rPr>
              <a:t>: the dollar value of the earnings per each share of common stock. </a:t>
            </a:r>
          </a:p>
          <a:p>
            <a:pPr>
              <a:defRPr/>
            </a:pPr>
            <a:r>
              <a:rPr lang="en-CA" dirty="0">
                <a:latin typeface="+mj-lt"/>
              </a:rPr>
              <a:t>Here is the formula for calculating EPS:</a:t>
            </a:r>
          </a:p>
          <a:p>
            <a:pPr marL="0" indent="0">
              <a:buFontTx/>
              <a:buNone/>
              <a:defRPr/>
            </a:pPr>
            <a:r>
              <a:rPr lang="en-CA" b="1" dirty="0">
                <a:latin typeface="+mj-lt"/>
              </a:rPr>
              <a:t>	EPS =</a:t>
            </a:r>
            <a:r>
              <a:rPr lang="en-CA" b="1" u="sng" dirty="0">
                <a:latin typeface="+mj-lt"/>
              </a:rPr>
              <a:t> (net income − preferred stock dividends)</a:t>
            </a:r>
            <a:r>
              <a:rPr lang="en-CA" b="1" dirty="0">
                <a:latin typeface="+mj-lt"/>
              </a:rPr>
              <a:t/>
            </a:r>
            <a:br>
              <a:rPr lang="en-CA" b="1" dirty="0">
                <a:latin typeface="+mj-lt"/>
              </a:rPr>
            </a:br>
            <a:r>
              <a:rPr lang="en-CA" b="1" dirty="0">
                <a:latin typeface="+mj-lt"/>
              </a:rPr>
              <a:t>        	       average number of common shares 							outstanding</a:t>
            </a:r>
            <a:endParaRPr lang="en-CA" dirty="0">
              <a:latin typeface="+mj-lt"/>
            </a:endParaRPr>
          </a:p>
          <a:p>
            <a:pPr>
              <a:defRPr/>
            </a:pPr>
            <a:r>
              <a:rPr lang="en-CA" dirty="0">
                <a:latin typeface="+mj-lt"/>
              </a:rPr>
              <a:t>EPS allows you to make a direct comparison to other stocks by putting the earnings on a per-share basis. Earnings per share should be compared over time.</a:t>
            </a:r>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7027520" cy="639762"/>
          </a:xfrm>
        </p:spPr>
        <p:txBody>
          <a:bodyPr/>
          <a:lstStyle/>
          <a:p>
            <a:r>
              <a:rPr lang="en-CA" dirty="0">
                <a:latin typeface="+mj-lt"/>
              </a:rPr>
              <a:t>Dividends per share </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319349"/>
            <a:ext cx="7034035" cy="3687142"/>
          </a:xfrm>
        </p:spPr>
        <p:txBody>
          <a:bodyPr>
            <a:noAutofit/>
          </a:bodyPr>
          <a:lstStyle/>
          <a:p>
            <a:r>
              <a:rPr lang="en-CA" altLang="en-US" dirty="0">
                <a:latin typeface="+mj-lt"/>
              </a:rPr>
              <a:t>When a stock pays a dividend, that dividend is income for the shareholder. Investors concerned with the cash flows provided by an equity investment look at </a:t>
            </a:r>
            <a:r>
              <a:rPr lang="en-CA" altLang="en-US" b="1" dirty="0">
                <a:latin typeface="+mj-lt"/>
              </a:rPr>
              <a:t>dividends </a:t>
            </a:r>
            <a:br>
              <a:rPr lang="en-CA" altLang="en-US" b="1" dirty="0">
                <a:latin typeface="+mj-lt"/>
              </a:rPr>
            </a:br>
            <a:r>
              <a:rPr lang="en-CA" altLang="en-US" b="1" dirty="0">
                <a:latin typeface="+mj-lt"/>
              </a:rPr>
              <a:t>per share (DPS)</a:t>
            </a:r>
            <a:r>
              <a:rPr lang="en-CA" altLang="en-US" dirty="0">
                <a:latin typeface="+mj-lt"/>
              </a:rPr>
              <a:t> as a measure of the company’s ability and willingness to pay a dividend. </a:t>
            </a:r>
          </a:p>
          <a:p>
            <a:r>
              <a:rPr lang="en-CA" altLang="en-US" dirty="0">
                <a:latin typeface="+mj-lt"/>
              </a:rPr>
              <a:t>The formula for DPS is:</a:t>
            </a:r>
          </a:p>
          <a:p>
            <a:pPr>
              <a:buNone/>
            </a:pPr>
            <a:endParaRPr lang="en-CA" altLang="en-US" b="1" dirty="0">
              <a:latin typeface="+mj-lt"/>
            </a:endParaRPr>
          </a:p>
          <a:p>
            <a:pPr>
              <a:buNone/>
            </a:pPr>
            <a:r>
              <a:rPr lang="en-CA" altLang="en-US" b="1" dirty="0">
                <a:latin typeface="+mj-lt"/>
              </a:rPr>
              <a:t>				DPS = </a:t>
            </a:r>
            <a:r>
              <a:rPr lang="en-CA" altLang="en-US" b="1" u="sng" dirty="0">
                <a:latin typeface="+mj-lt"/>
              </a:rPr>
              <a:t>common stock dividends</a:t>
            </a:r>
            <a:r>
              <a:rPr lang="en-CA" altLang="en-US" b="1" dirty="0">
                <a:latin typeface="+mj-lt"/>
              </a:rPr>
              <a:t/>
            </a:r>
            <a:br>
              <a:rPr lang="en-CA" altLang="en-US" b="1" dirty="0">
                <a:latin typeface="+mj-lt"/>
              </a:rPr>
            </a:br>
            <a:r>
              <a:rPr lang="en-CA" altLang="en-US" b="1" dirty="0">
                <a:latin typeface="+mj-lt"/>
              </a:rPr>
              <a:t>            		   average number of common </a:t>
            </a:r>
            <a:br>
              <a:rPr lang="en-CA" altLang="en-US" b="1" dirty="0">
                <a:latin typeface="+mj-lt"/>
              </a:rPr>
            </a:br>
            <a:r>
              <a:rPr lang="en-CA" altLang="en-US" b="1" dirty="0">
                <a:latin typeface="+mj-lt"/>
              </a:rPr>
              <a:t>            			     shares outstanding</a:t>
            </a:r>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7027520" cy="639762"/>
          </a:xfrm>
        </p:spPr>
        <p:txBody>
          <a:bodyPr/>
          <a:lstStyle/>
          <a:p>
            <a:r>
              <a:rPr lang="en-CA" dirty="0">
                <a:latin typeface="+mj-lt"/>
              </a:rPr>
              <a:t>Dividend yield </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319349"/>
            <a:ext cx="7034035" cy="3687142"/>
          </a:xfrm>
        </p:spPr>
        <p:txBody>
          <a:bodyPr>
            <a:noAutofit/>
          </a:bodyPr>
          <a:lstStyle/>
          <a:p>
            <a:pPr>
              <a:defRPr/>
            </a:pPr>
            <a:r>
              <a:rPr lang="en-CA" dirty="0">
                <a:latin typeface="+mj-lt"/>
              </a:rPr>
              <a:t>Another measure of the stock’s usefulness in providing dividends is the </a:t>
            </a:r>
            <a:r>
              <a:rPr lang="en-CA" b="1" dirty="0">
                <a:latin typeface="+mj-lt"/>
              </a:rPr>
              <a:t>dividend yield</a:t>
            </a:r>
            <a:r>
              <a:rPr lang="en-CA" dirty="0">
                <a:latin typeface="+mj-lt"/>
              </a:rPr>
              <a:t>, which measures how much is returned as a dividend, or actual cash payback, for every dollar invested in the stock. </a:t>
            </a:r>
            <a:endParaRPr lang="en-US"/>
          </a:p>
          <a:p>
            <a:pPr>
              <a:defRPr/>
            </a:pPr>
            <a:r>
              <a:rPr lang="en-CA" dirty="0">
                <a:latin typeface="+mj-lt"/>
              </a:rPr>
              <a:t>An investor concerned about cash flow returns can compare companies’ dividend yields.</a:t>
            </a:r>
            <a:endParaRPr lang="en-CA"/>
          </a:p>
          <a:p>
            <a:pPr>
              <a:defRPr/>
            </a:pPr>
            <a:r>
              <a:rPr lang="en-CA" dirty="0">
                <a:latin typeface="+mj-lt"/>
              </a:rPr>
              <a:t>The formula for dividend yield is: </a:t>
            </a:r>
          </a:p>
          <a:p>
            <a:pPr marL="0" indent="0">
              <a:buFontTx/>
              <a:buNone/>
              <a:defRPr/>
            </a:pPr>
            <a:r>
              <a:rPr lang="en-CA" b="1" dirty="0">
                <a:latin typeface="+mj-lt"/>
              </a:rPr>
              <a:t>        </a:t>
            </a:r>
          </a:p>
          <a:p>
            <a:pPr marL="0" indent="0">
              <a:buFontTx/>
              <a:buNone/>
              <a:defRPr/>
            </a:pPr>
            <a:r>
              <a:rPr lang="en-CA" b="1" dirty="0">
                <a:latin typeface="+mj-lt"/>
              </a:rPr>
              <a:t>		DY =  </a:t>
            </a:r>
            <a:r>
              <a:rPr lang="en-CA" b="1" u="sng" dirty="0">
                <a:latin typeface="+mj-lt"/>
              </a:rPr>
              <a:t>dividend per share (in dollars)</a:t>
            </a:r>
            <a:r>
              <a:rPr lang="en-CA" b="1" dirty="0">
                <a:latin typeface="+mj-lt"/>
              </a:rPr>
              <a:t/>
            </a:r>
            <a:br>
              <a:rPr lang="en-CA" b="1" dirty="0">
                <a:latin typeface="+mj-lt"/>
              </a:rPr>
            </a:br>
            <a:r>
              <a:rPr lang="en-CA" b="1" dirty="0">
                <a:latin typeface="+mj-lt"/>
              </a:rPr>
              <a:t>             	             price per share (in dollars)</a:t>
            </a:r>
            <a:endParaRPr lang="en-CA" dirty="0">
              <a:latin typeface="+mj-lt"/>
            </a:endParaRPr>
          </a:p>
          <a:p>
            <a:pPr>
              <a:defRPr/>
            </a:pPr>
            <a:endParaRPr lang="en-CA" dirty="0">
              <a:latin typeface="+mj-lt"/>
            </a:endParaRPr>
          </a:p>
          <a:p>
            <a:pPr>
              <a:defRPr/>
            </a:pPr>
            <a:endParaRPr lang="en-CA"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7027520" cy="639762"/>
          </a:xfrm>
        </p:spPr>
        <p:txBody>
          <a:bodyPr/>
          <a:lstStyle/>
          <a:p>
            <a:r>
              <a:rPr lang="en-CA" dirty="0">
                <a:latin typeface="+mj-lt"/>
              </a:rPr>
              <a:t>Dividends</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319349"/>
            <a:ext cx="7034035" cy="3687142"/>
          </a:xfrm>
        </p:spPr>
        <p:txBody>
          <a:bodyPr>
            <a:noAutofit/>
          </a:bodyPr>
          <a:lstStyle/>
          <a:p>
            <a:r>
              <a:rPr lang="en-CA" altLang="en-US" dirty="0">
                <a:latin typeface="+mj-lt"/>
              </a:rPr>
              <a:t>The </a:t>
            </a:r>
            <a:r>
              <a:rPr lang="en-CA" altLang="en-US" b="1" dirty="0">
                <a:latin typeface="+mj-lt"/>
              </a:rPr>
              <a:t>dividend</a:t>
            </a:r>
            <a:r>
              <a:rPr lang="en-CA" altLang="en-US" dirty="0">
                <a:latin typeface="+mj-lt"/>
              </a:rPr>
              <a:t> is the return on investment that comes as cash while you own the stock. Some investors see the dividend as a more valuable form of return than the earnings retained as capital by the company. </a:t>
            </a:r>
          </a:p>
          <a:p>
            <a:r>
              <a:rPr lang="en-CA" altLang="en-US" dirty="0">
                <a:latin typeface="+mj-lt"/>
              </a:rPr>
              <a:t>It is the “bird in the hand,” perhaps less risky than waiting for the eventual gain from the company’s </a:t>
            </a:r>
            <a:r>
              <a:rPr lang="en-CA" altLang="en-US" b="1" dirty="0">
                <a:latin typeface="+mj-lt"/>
              </a:rPr>
              <a:t>retained earnings</a:t>
            </a:r>
            <a:r>
              <a:rPr lang="en-CA" altLang="en-US" dirty="0">
                <a:latin typeface="+mj-lt"/>
              </a:rPr>
              <a:t>.</a:t>
            </a:r>
          </a:p>
          <a:p>
            <a:r>
              <a:rPr lang="en-CA" altLang="en-US" dirty="0">
                <a:latin typeface="+mj-lt"/>
              </a:rPr>
              <a:t>Some investors see a high dividend as a sign of the company’s strength, indicative of its ability to raise ample capital through earnings. </a:t>
            </a:r>
          </a:p>
          <a:p>
            <a:pPr>
              <a:buNone/>
            </a:pPr>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Open License</a:t>
            </a:r>
          </a:p>
        </p:txBody>
      </p:sp>
      <p:sp>
        <p:nvSpPr>
          <p:cNvPr id="3" name="Content Placeholder 2"/>
          <p:cNvSpPr>
            <a:spLocks noGrp="1"/>
          </p:cNvSpPr>
          <p:nvPr>
            <p:ph idx="1"/>
          </p:nvPr>
        </p:nvSpPr>
        <p:spPr/>
        <p:txBody>
          <a:bodyPr>
            <a:normAutofit/>
          </a:bodyPr>
          <a:lstStyle/>
          <a:p>
            <a:pPr marL="0" indent="0">
              <a:lnSpc>
                <a:spcPct val="150000"/>
              </a:lnSpc>
              <a:spcBef>
                <a:spcPts val="0"/>
              </a:spcBef>
              <a:buNone/>
            </a:pPr>
            <a:r>
              <a:rPr lang="en-CA" sz="1200" dirty="0">
                <a:latin typeface="+mj-lt"/>
                <a:hlinkClick r:id="rId2"/>
              </a:rPr>
              <a:t>Financial Empowerment</a:t>
            </a:r>
            <a:r>
              <a:rPr lang="en-CA" sz="1200" dirty="0">
                <a:latin typeface="+mj-lt"/>
              </a:rPr>
              <a:t> by Bettina Schneider and Saylor Academy is licensed under a </a:t>
            </a:r>
            <a:r>
              <a:rPr lang="en-CA" sz="1200" dirty="0">
                <a:latin typeface="+mj-lt"/>
                <a:hlinkClick r:id="rId3"/>
              </a:rPr>
              <a:t>Creative Commons Attribution-</a:t>
            </a:r>
            <a:r>
              <a:rPr lang="en-CA" sz="1200" dirty="0" err="1">
                <a:latin typeface="+mj-lt"/>
                <a:hlinkClick r:id="rId3"/>
              </a:rPr>
              <a:t>NonCommercial</a:t>
            </a:r>
            <a:r>
              <a:rPr lang="en-CA" sz="1200" dirty="0">
                <a:latin typeface="+mj-lt"/>
                <a:hlinkClick r:id="rId3"/>
              </a:rPr>
              <a:t>-ShareAlike 4.0 International License</a:t>
            </a:r>
            <a:r>
              <a:rPr lang="en-CA" sz="1200" dirty="0">
                <a:latin typeface="+mj-lt"/>
              </a:rPr>
              <a:t>, except where otherwise noted. Under the terms of the </a:t>
            </a:r>
            <a:r>
              <a:rPr lang="en-CA" sz="1200" dirty="0">
                <a:latin typeface="+mj-lt"/>
                <a:hlinkClick r:id="rId4"/>
              </a:rPr>
              <a:t>CC BY-NC-SA 4.0 International License</a:t>
            </a:r>
            <a:r>
              <a:rPr lang="en-CA" sz="1200" dirty="0">
                <a:latin typeface="+mj-lt"/>
              </a:rPr>
              <a:t>, you are free to copy, redistribute for non-commercial purposes, modify or adapt this book as long as you provide attribution to Bettina Schneider and Saylor Academy, and distribute any modified work on the same licensing terms. Download </a:t>
            </a:r>
            <a:r>
              <a:rPr lang="en-CA" sz="1200" i="1" dirty="0">
                <a:latin typeface="+mj-lt"/>
              </a:rPr>
              <a:t>Financial Empowerment: Personal Finance for Indigenous and Non-Indigenous People </a:t>
            </a:r>
            <a:r>
              <a:rPr lang="en-CA" sz="1200" dirty="0">
                <a:latin typeface="+mj-lt"/>
              </a:rPr>
              <a:t>adapted by Bettina Schneider from </a:t>
            </a:r>
            <a:r>
              <a:rPr lang="en-CA" sz="1200" i="1" dirty="0">
                <a:latin typeface="+mj-lt"/>
              </a:rPr>
              <a:t>Personal Finance, v. 1.0</a:t>
            </a:r>
            <a:r>
              <a:rPr lang="en-CA" sz="1200" dirty="0">
                <a:latin typeface="+mj-lt"/>
              </a:rPr>
              <a:t> by Saylor Academy for free at </a:t>
            </a:r>
            <a:r>
              <a:rPr lang="en-CA" sz="1200" dirty="0">
                <a:latin typeface="+mj-lt"/>
                <a:hlinkClick r:id="rId5"/>
              </a:rPr>
              <a:t>www.uregina.ca/open-access/open-textbooks</a:t>
            </a:r>
            <a:r>
              <a:rPr lang="en-CA" sz="1200" dirty="0">
                <a:latin typeface="+mj-lt"/>
              </a:rPr>
              <a:t>. For questions about this publication, contact: </a:t>
            </a:r>
            <a:r>
              <a:rPr lang="en-CA" sz="1200" dirty="0">
                <a:latin typeface="+mj-lt"/>
                <a:hlinkClick r:id="rId6"/>
              </a:rPr>
              <a:t>open.textbooks@uregina.ca</a:t>
            </a:r>
            <a:r>
              <a:rPr lang="en-CA" sz="1200" dirty="0">
                <a:latin typeface="+mj-lt"/>
              </a:rPr>
              <a:t>. </a:t>
            </a:r>
          </a:p>
          <a:p>
            <a:pPr marL="0" lvl="0" indent="0">
              <a:lnSpc>
                <a:spcPct val="150000"/>
              </a:lnSpc>
              <a:spcBef>
                <a:spcPts val="0"/>
              </a:spcBef>
              <a:buNone/>
            </a:pPr>
            <a:endParaRPr lang="en-CA" sz="1200" dirty="0">
              <a:solidFill>
                <a:schemeClr val="tx1"/>
              </a:solidFill>
              <a:latin typeface="+mj-lt"/>
            </a:endParaRPr>
          </a:p>
          <a:p>
            <a:pPr marL="0" lvl="0" indent="0">
              <a:lnSpc>
                <a:spcPct val="150000"/>
              </a:lnSpc>
              <a:spcBef>
                <a:spcPts val="0"/>
              </a:spcBef>
              <a:buNone/>
            </a:pPr>
            <a:r>
              <a:rPr lang="en-CA" sz="1200" dirty="0">
                <a:solidFill>
                  <a:schemeClr val="tx1"/>
                </a:solidFill>
                <a:latin typeface="+mj-lt"/>
              </a:rPr>
              <a:t>PowerPoint template designed by </a:t>
            </a:r>
            <a:r>
              <a:rPr lang="en-CA" sz="1200" dirty="0">
                <a:solidFill>
                  <a:schemeClr val="tx1"/>
                </a:solidFill>
                <a:latin typeface="+mj-lt"/>
                <a:hlinkClick r:id="rId7"/>
              </a:rPr>
              <a:t>JVDW Designs</a:t>
            </a:r>
            <a:r>
              <a:rPr lang="en-CA" sz="1200" dirty="0">
                <a:solidFill>
                  <a:schemeClr val="tx1"/>
                </a:solidFill>
                <a:latin typeface="+mj-lt"/>
              </a:rPr>
              <a:t> is released under a CC-BY-NC-SA 4.0 International License, except University of Regina and First Nations University of Canada logos which are registered trademarks. </a:t>
            </a:r>
          </a:p>
          <a:p>
            <a:pPr marL="0" indent="0">
              <a:lnSpc>
                <a:spcPct val="150000"/>
              </a:lnSpc>
              <a:spcBef>
                <a:spcPts val="0"/>
              </a:spcBef>
              <a:buNone/>
            </a:pPr>
            <a:endParaRPr lang="ro-RO" sz="1200" dirty="0">
              <a:latin typeface="+mj-lt"/>
            </a:endParaRPr>
          </a:p>
        </p:txBody>
      </p:sp>
      <p:sp>
        <p:nvSpPr>
          <p:cNvPr id="4" name="Text Placeholder 4"/>
          <p:cNvSpPr>
            <a:spLocks noGrp="1"/>
          </p:cNvSpPr>
          <p:nvPr>
            <p:ph type="body" idx="12"/>
          </p:nvPr>
        </p:nvSpPr>
        <p:spPr>
          <a:xfrm>
            <a:off x="1404572" y="6351310"/>
            <a:ext cx="5472966" cy="177600"/>
          </a:xfrm>
        </p:spPr>
        <p:txBody>
          <a:bodyPr/>
          <a:lstStyle/>
          <a:p>
            <a:r>
              <a:rPr lang="en-US" dirty="0">
                <a:latin typeface="+mj-lt"/>
              </a:rPr>
              <a:t>CC-BY-NC-SA 4.0 INTERNATIONAL LICENSE</a:t>
            </a:r>
          </a:p>
          <a:p>
            <a:endParaRPr lang="en-US"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a:t>
            </a:fld>
            <a:endParaRPr lang="en-US" dirty="0"/>
          </a:p>
        </p:txBody>
      </p:sp>
    </p:spTree>
    <p:extLst>
      <p:ext uri="{BB962C8B-B14F-4D97-AF65-F5344CB8AC3E}">
        <p14:creationId xmlns:p14="http://schemas.microsoft.com/office/powerpoint/2010/main" xmlns="" val="2212586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xmlns="" id="{E13B7759-B304-4C11-8912-E2647516AAC1}"/>
              </a:ext>
            </a:extLst>
          </p:cNvPr>
          <p:cNvSpPr>
            <a:spLocks noGrp="1" noChangeArrowheads="1"/>
          </p:cNvSpPr>
          <p:nvPr>
            <p:ph type="title"/>
          </p:nvPr>
        </p:nvSpPr>
        <p:spPr/>
        <p:txBody>
          <a:bodyPr>
            <a:normAutofit/>
          </a:bodyPr>
          <a:lstStyle/>
          <a:p>
            <a:r>
              <a:rPr lang="en-CA" altLang="en-US" dirty="0">
                <a:latin typeface="+mj-lt"/>
              </a:rPr>
              <a:t>13.4 Equity Strategies</a:t>
            </a:r>
          </a:p>
        </p:txBody>
      </p:sp>
      <p:sp>
        <p:nvSpPr>
          <p:cNvPr id="5" name="Text Placeholder 4"/>
          <p:cNvSpPr>
            <a:spLocks noGrp="1"/>
          </p:cNvSpPr>
          <p:nvPr>
            <p:ph type="body" idx="1"/>
          </p:nvPr>
        </p:nvSpPr>
        <p:spPr>
          <a:xfrm>
            <a:off x="1404572" y="1469798"/>
            <a:ext cx="4748034" cy="639762"/>
          </a:xfrm>
        </p:spPr>
        <p:txBody>
          <a:bodyPr/>
          <a:lstStyle/>
          <a:p>
            <a:r>
              <a:rPr lang="en-CA" dirty="0">
                <a:latin typeface="+mj-lt"/>
              </a:rPr>
              <a:t>Long-term strategies</a:t>
            </a:r>
            <a:endParaRPr lang="en-CA" dirty="0">
              <a:solidFill>
                <a:srgbClr val="FF0000"/>
              </a:solidFill>
              <a:latin typeface="+mj-lt"/>
            </a:endParaRPr>
          </a:p>
        </p:txBody>
      </p:sp>
      <p:sp>
        <p:nvSpPr>
          <p:cNvPr id="15363" name="Content Placeholder 2">
            <a:extLst>
              <a:ext uri="{FF2B5EF4-FFF2-40B4-BE49-F238E27FC236}">
                <a16:creationId xmlns:a16="http://schemas.microsoft.com/office/drawing/2014/main" xmlns="" id="{936F3888-26B7-49C2-881F-513D94A5F587}"/>
              </a:ext>
            </a:extLst>
          </p:cNvPr>
          <p:cNvSpPr>
            <a:spLocks noGrp="1" noChangeArrowheads="1"/>
          </p:cNvSpPr>
          <p:nvPr>
            <p:ph sz="half" idx="2"/>
          </p:nvPr>
        </p:nvSpPr>
        <p:spPr>
          <a:xfrm>
            <a:off x="1404571" y="1880501"/>
            <a:ext cx="6916469" cy="2734099"/>
          </a:xfrm>
        </p:spPr>
        <p:txBody>
          <a:bodyPr>
            <a:noAutofit/>
          </a:bodyPr>
          <a:lstStyle/>
          <a:p>
            <a:r>
              <a:rPr lang="en-CA" altLang="en-US" sz="1800" dirty="0">
                <a:latin typeface="+mj-lt"/>
              </a:rPr>
              <a:t>For individual investors, a</a:t>
            </a:r>
            <a:r>
              <a:rPr lang="en-CA" altLang="en-US" sz="1800" b="1" dirty="0">
                <a:latin typeface="+mj-lt"/>
              </a:rPr>
              <a:t> buy-and-hold strategy</a:t>
            </a:r>
            <a:r>
              <a:rPr lang="en-CA" altLang="en-US" sz="1800" dirty="0">
                <a:latin typeface="+mj-lt"/>
              </a:rPr>
              <a:t> can be effective over the long run.</a:t>
            </a:r>
          </a:p>
          <a:p>
            <a:r>
              <a:rPr lang="en-CA" altLang="en-US" sz="1800" dirty="0">
                <a:solidFill>
                  <a:schemeClr val="tx1"/>
                </a:solidFill>
                <a:latin typeface="+mj-lt"/>
              </a:rPr>
              <a:t>Using the </a:t>
            </a:r>
            <a:r>
              <a:rPr lang="en-CA" altLang="en-US" sz="1800" b="1" dirty="0">
                <a:latin typeface="+mj-lt"/>
              </a:rPr>
              <a:t>dollar-cost averaging strategy</a:t>
            </a:r>
            <a:r>
              <a:rPr lang="en-CA" altLang="en-US" sz="1800" dirty="0">
                <a:latin typeface="+mj-lt"/>
              </a:rPr>
              <a:t> you invest in a stock gradually by buying the same dollar amount of the same stock at regular intervals.</a:t>
            </a:r>
          </a:p>
          <a:p>
            <a:r>
              <a:rPr lang="en-CA" altLang="en-US" sz="1800" b="1" dirty="0">
                <a:latin typeface="+mj-lt"/>
              </a:rPr>
              <a:t>Direct investment</a:t>
            </a:r>
            <a:r>
              <a:rPr lang="en-CA" altLang="en-US" sz="1800" dirty="0">
                <a:latin typeface="+mj-lt"/>
              </a:rPr>
              <a:t> means purchasing shares from the company, while </a:t>
            </a:r>
            <a:r>
              <a:rPr lang="en-CA" altLang="en-US" sz="1800" b="1" dirty="0">
                <a:latin typeface="+mj-lt"/>
              </a:rPr>
              <a:t>dividend reinvestment</a:t>
            </a:r>
            <a:r>
              <a:rPr lang="en-CA" altLang="en-US" sz="1800" dirty="0">
                <a:latin typeface="+mj-lt"/>
              </a:rPr>
              <a:t> means having your dividends automatically invested in more shares (rather than being sent to you as cash).</a:t>
            </a:r>
          </a:p>
          <a:p>
            <a:r>
              <a:rPr lang="en-CA" altLang="en-US" sz="1800" b="1" dirty="0">
                <a:latin typeface="+mj-lt"/>
              </a:rPr>
              <a:t>Indexing</a:t>
            </a:r>
            <a:r>
              <a:rPr lang="en-CA" altLang="en-US" sz="1800" dirty="0">
                <a:latin typeface="+mj-lt"/>
              </a:rPr>
              <a:t> is a passive long-term investment strategy to invest in index funds as a diversified asset rather than select stocks</a:t>
            </a:r>
            <a:r>
              <a:rPr lang="en-CA" altLang="en-US" dirty="0">
                <a:latin typeface="+mj-lt"/>
              </a:rPr>
              <a:t>.</a:t>
            </a: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7027520" cy="639762"/>
          </a:xfrm>
        </p:spPr>
        <p:txBody>
          <a:bodyPr/>
          <a:lstStyle/>
          <a:p>
            <a:r>
              <a:rPr lang="en-CA" dirty="0">
                <a:latin typeface="+mj-lt"/>
              </a:rPr>
              <a:t>Short-term strategies</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319349"/>
            <a:ext cx="7034035" cy="3687142"/>
          </a:xfrm>
        </p:spPr>
        <p:txBody>
          <a:bodyPr>
            <a:noAutofit/>
          </a:bodyPr>
          <a:lstStyle/>
          <a:p>
            <a:r>
              <a:rPr lang="en-CA" altLang="en-US" dirty="0">
                <a:latin typeface="+mj-lt"/>
              </a:rPr>
              <a:t>Short-term stock strategies rely on market timing to earn above-average returns.</a:t>
            </a:r>
            <a:endParaRPr lang="en-CA" altLang="en-US" b="1" dirty="0">
              <a:latin typeface="+mj-lt"/>
            </a:endParaRPr>
          </a:p>
          <a:p>
            <a:r>
              <a:rPr lang="en-CA" altLang="en-US" b="1" dirty="0">
                <a:latin typeface="+mj-lt"/>
              </a:rPr>
              <a:t>Day trading</a:t>
            </a:r>
            <a:r>
              <a:rPr lang="en-CA" altLang="en-US" dirty="0">
                <a:latin typeface="+mj-lt"/>
              </a:rPr>
              <a:t> is a very short-term strategy of taking and closing a position in a day or two. Literally, it means buying in the morning and selling in the afternoon.</a:t>
            </a:r>
          </a:p>
          <a:p>
            <a:r>
              <a:rPr lang="en-CA" altLang="en-US" dirty="0">
                <a:latin typeface="+mj-lt"/>
              </a:rPr>
              <a:t>Day trading became popular in the 1990s when stock prices were riding the tide of the tech stock bubble. At that time, it was possible to hold a stock for just a few hours and earn a gain. Day trading declined, but did not die, after the tech bubble burst.</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Bettina Schneider, PhD</a:t>
            </a:r>
          </a:p>
        </p:txBody>
      </p:sp>
      <p:sp>
        <p:nvSpPr>
          <p:cNvPr id="3" name="Content Placeholder 2"/>
          <p:cNvSpPr>
            <a:spLocks noGrp="1"/>
          </p:cNvSpPr>
          <p:nvPr>
            <p:ph idx="1"/>
          </p:nvPr>
        </p:nvSpPr>
        <p:spPr/>
        <p:txBody>
          <a:bodyPr/>
          <a:lstStyle/>
          <a:p>
            <a:r>
              <a:rPr lang="en-US" dirty="0">
                <a:latin typeface="+mj-lt"/>
              </a:rPr>
              <a:t>Presented by</a:t>
            </a:r>
          </a:p>
        </p:txBody>
      </p:sp>
      <p:sp>
        <p:nvSpPr>
          <p:cNvPr id="4" name="Content Placeholder 3"/>
          <p:cNvSpPr>
            <a:spLocks noGrp="1"/>
          </p:cNvSpPr>
          <p:nvPr>
            <p:ph idx="10"/>
          </p:nvPr>
        </p:nvSpPr>
        <p:spPr/>
        <p:txBody>
          <a:bodyPr/>
          <a:lstStyle/>
          <a:p>
            <a:r>
              <a:rPr lang="en-US" dirty="0">
                <a:latin typeface="+mj-lt"/>
              </a:rPr>
              <a:t>Thank you!</a:t>
            </a:r>
          </a:p>
        </p:txBody>
      </p:sp>
      <p:sp>
        <p:nvSpPr>
          <p:cNvPr id="5" name="Text Placeholder 3"/>
          <p:cNvSpPr>
            <a:spLocks noGrp="1"/>
          </p:cNvSpPr>
          <p:nvPr>
            <p:ph type="body" sz="quarter" idx="12"/>
          </p:nvPr>
        </p:nvSpPr>
        <p:spPr>
          <a:xfrm>
            <a:off x="1911970" y="4615334"/>
            <a:ext cx="4854575" cy="272212"/>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solidFill>
                  <a:srgbClr val="F5BB34"/>
                </a:solidFill>
                <a:latin typeface="+mj-lt"/>
              </a:rPr>
              <a:t>Creative commons attribution non-commercial </a:t>
            </a:r>
            <a:r>
              <a:rPr lang="en-CA" dirty="0" err="1">
                <a:solidFill>
                  <a:srgbClr val="F5BB34"/>
                </a:solidFill>
                <a:latin typeface="+mj-lt"/>
              </a:rPr>
              <a:t>sharealike</a:t>
            </a:r>
            <a:r>
              <a:rPr lang="en-CA" dirty="0">
                <a:solidFill>
                  <a:srgbClr val="F5BB34"/>
                </a:solidFill>
                <a:latin typeface="+mj-lt"/>
              </a:rPr>
              <a:t> 4.0 international license</a:t>
            </a:r>
            <a:endParaRPr lang="en-US" dirty="0">
              <a:solidFill>
                <a:srgbClr val="F5BB34"/>
              </a:solidFill>
              <a:latin typeface="+mj-lt"/>
            </a:endParaRPr>
          </a:p>
        </p:txBody>
      </p:sp>
      <p:sp>
        <p:nvSpPr>
          <p:cNvPr id="6" name="Footer Placeholder 4"/>
          <p:cNvSpPr txBox="1">
            <a:spLocks/>
          </p:cNvSpPr>
          <p:nvPr/>
        </p:nvSpPr>
        <p:spPr>
          <a:xfrm>
            <a:off x="609333" y="5816687"/>
            <a:ext cx="4855421" cy="374407"/>
          </a:xfrm>
          <a:prstGeom prst="rect">
            <a:avLst/>
          </a:prstGeom>
        </p:spPr>
        <p:txBody>
          <a:bodyPr vert="horz" lIns="0" tIns="0" rIns="0" bIns="0" rtlCol="0" anchor="t"/>
          <a:lstStyle>
            <a:defPPr>
              <a:defRPr lang="en-US"/>
            </a:defPPr>
            <a:lvl1pPr marL="0" algn="l" defTabSz="457200" rtl="0" eaLnBrk="1" latinLnBrk="0" hangingPunct="1">
              <a:defRPr sz="1200" b="0" i="0" kern="1200">
                <a:solidFill>
                  <a:srgbClr val="0A3E28"/>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200" b="1" dirty="0">
                <a:latin typeface="+mj-lt"/>
                <a:cs typeface="Times New Roman" panose="02020603050405020304" pitchFamily="18" charset="0"/>
              </a:rPr>
              <a:t>SEPTEMBER 2019</a:t>
            </a:r>
          </a:p>
        </p:txBody>
      </p:sp>
      <p:pic>
        <p:nvPicPr>
          <p:cNvPr id="7" name="Picture 6" descr="by-nc-sa.png"/>
          <p:cNvPicPr>
            <a:picLocks noChangeAspect="1"/>
          </p:cNvPicPr>
          <p:nvPr/>
        </p:nvPicPr>
        <p:blipFill>
          <a:blip r:embed="rId2"/>
          <a:stretch>
            <a:fillRect/>
          </a:stretch>
        </p:blipFill>
        <p:spPr>
          <a:xfrm>
            <a:off x="609600" y="4643044"/>
            <a:ext cx="1227411" cy="429442"/>
          </a:xfrm>
          <a:prstGeom prst="rect">
            <a:avLst/>
          </a:prstGeom>
        </p:spPr>
      </p:pic>
      <p:sp>
        <p:nvSpPr>
          <p:cNvPr id="8" name="Content Placeholder 4"/>
          <p:cNvSpPr txBox="1">
            <a:spLocks/>
          </p:cNvSpPr>
          <p:nvPr/>
        </p:nvSpPr>
        <p:spPr>
          <a:xfrm>
            <a:off x="576857" y="2594287"/>
            <a:ext cx="6189687" cy="403746"/>
          </a:xfrm>
          <a:prstGeom prst="rect">
            <a:avLst/>
          </a:prstGeom>
        </p:spPr>
        <p:txBody>
          <a:bodyPr>
            <a:noAutofit/>
          </a:bodyPr>
          <a:lstStyle/>
          <a:p>
            <a:pPr marL="266700" marR="0" lvl="0" indent="-266700" algn="l" defTabSz="457200" rtl="0" eaLnBrk="1" fontAlgn="auto" latinLnBrk="0" hangingPunct="1">
              <a:lnSpc>
                <a:spcPct val="100000"/>
              </a:lnSpc>
              <a:spcBef>
                <a:spcPct val="20000"/>
              </a:spcBef>
              <a:spcAft>
                <a:spcPts val="0"/>
              </a:spcAft>
              <a:buClr>
                <a:schemeClr val="accent2"/>
              </a:buClr>
              <a:buSzTx/>
              <a:tabLst/>
              <a:defRPr/>
            </a:pPr>
            <a:r>
              <a:rPr kumimoji="0" lang="en-CA" sz="1400" b="0" i="0" u="none" strike="noStrike" kern="1200" cap="none" spc="0" normalizeH="0" baseline="0" noProof="0" dirty="0">
                <a:ln>
                  <a:noFill/>
                </a:ln>
                <a:solidFill>
                  <a:schemeClr val="bg1"/>
                </a:solidFill>
                <a:effectLst/>
                <a:uLnTx/>
                <a:uFillTx/>
                <a:latin typeface="+mj-lt"/>
                <a:ea typeface="+mn-ea"/>
                <a:cs typeface="Century Gothic"/>
              </a:rPr>
              <a:t>Associate Vice-President Academic, First Nations University of Canada</a:t>
            </a:r>
          </a:p>
        </p:txBody>
      </p:sp>
    </p:spTree>
    <p:extLst>
      <p:ext uri="{BB962C8B-B14F-4D97-AF65-F5344CB8AC3E}">
        <p14:creationId xmlns:p14="http://schemas.microsoft.com/office/powerpoint/2010/main" xmlns="" val="35108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xmlns="" id="{48176D05-AFDF-400A-8677-6D97AAC25DCB}"/>
              </a:ext>
            </a:extLst>
          </p:cNvPr>
          <p:cNvSpPr>
            <a:spLocks noGrp="1" noChangeArrowheads="1"/>
          </p:cNvSpPr>
          <p:nvPr>
            <p:ph type="title"/>
          </p:nvPr>
        </p:nvSpPr>
        <p:spPr/>
        <p:txBody>
          <a:bodyPr/>
          <a:lstStyle/>
          <a:p>
            <a:r>
              <a:rPr lang="en-US" altLang="en-US" dirty="0">
                <a:latin typeface="+mj-lt"/>
              </a:rPr>
              <a:t>Introduction</a:t>
            </a:r>
          </a:p>
        </p:txBody>
      </p:sp>
      <p:sp>
        <p:nvSpPr>
          <p:cNvPr id="5" name="Text Placeholder 4"/>
          <p:cNvSpPr>
            <a:spLocks noGrp="1"/>
          </p:cNvSpPr>
          <p:nvPr>
            <p:ph type="body" idx="1"/>
          </p:nvPr>
        </p:nvSpPr>
        <p:spPr>
          <a:xfrm>
            <a:off x="1404572" y="1535113"/>
            <a:ext cx="5472966" cy="639762"/>
          </a:xfrm>
        </p:spPr>
        <p:txBody>
          <a:bodyPr/>
          <a:lstStyle/>
          <a:p>
            <a:r>
              <a:rPr lang="en-CA" dirty="0">
                <a:latin typeface="+mj-lt"/>
              </a:rPr>
              <a:t>Stocks and stock markets</a:t>
            </a:r>
          </a:p>
        </p:txBody>
      </p:sp>
      <p:sp>
        <p:nvSpPr>
          <p:cNvPr id="4099" name="Content Placeholder 2">
            <a:extLst>
              <a:ext uri="{FF2B5EF4-FFF2-40B4-BE49-F238E27FC236}">
                <a16:creationId xmlns:a16="http://schemas.microsoft.com/office/drawing/2014/main" xmlns="" id="{200EB798-C38E-4CE1-A05B-76C20AA7EC8F}"/>
              </a:ext>
            </a:extLst>
          </p:cNvPr>
          <p:cNvSpPr>
            <a:spLocks noGrp="1" noChangeArrowheads="1"/>
          </p:cNvSpPr>
          <p:nvPr>
            <p:ph sz="half" idx="2"/>
          </p:nvPr>
        </p:nvSpPr>
        <p:spPr>
          <a:xfrm>
            <a:off x="1404571" y="1985554"/>
            <a:ext cx="6602959" cy="3060125"/>
          </a:xfrm>
        </p:spPr>
        <p:txBody>
          <a:bodyPr>
            <a:noAutofit/>
          </a:bodyPr>
          <a:lstStyle/>
          <a:p>
            <a:pPr marL="514350" indent="-457200"/>
            <a:r>
              <a:rPr lang="en-CA" altLang="en-US" dirty="0">
                <a:latin typeface="+mj-lt"/>
              </a:rPr>
              <a:t>An entrepreneur’s job is to build a company that can make his or her invention a reality. The company then needs to find the resources to produce and sell the invention widely enough to create a profit.</a:t>
            </a:r>
          </a:p>
          <a:p>
            <a:pPr marL="514350" indent="-457200"/>
            <a:r>
              <a:rPr lang="en-CA" altLang="en-US" dirty="0">
                <a:latin typeface="+mj-lt"/>
              </a:rPr>
              <a:t>No matter how great the idea is, if it can’t be done profitably, it can’t be done. </a:t>
            </a:r>
          </a:p>
          <a:p>
            <a:pPr marL="514350" indent="-457200"/>
            <a:r>
              <a:rPr lang="en-CA" altLang="en-US" dirty="0">
                <a:latin typeface="+mj-lt"/>
              </a:rPr>
              <a:t>The personal computer had to be produced and sold to be widely used and useful. </a:t>
            </a:r>
            <a:endParaRPr lang="en-US" altLang="en-US" dirty="0">
              <a:latin typeface="+mj-lt"/>
            </a:endParaRPr>
          </a:p>
          <a:p>
            <a:pPr marL="514350" indent="-457200"/>
            <a:r>
              <a:rPr lang="en-CA" altLang="en-US" dirty="0">
                <a:latin typeface="+mj-lt"/>
              </a:rPr>
              <a:t>Let's look at Apple computers! </a:t>
            </a:r>
            <a:endParaRPr lang="en-US" altLang="en-US">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xmlns="" id="{48176D05-AFDF-400A-8677-6D97AAC25DCB}"/>
              </a:ext>
            </a:extLst>
          </p:cNvPr>
          <p:cNvSpPr>
            <a:spLocks noGrp="1" noChangeArrowheads="1"/>
          </p:cNvSpPr>
          <p:nvPr>
            <p:ph type="title"/>
          </p:nvPr>
        </p:nvSpPr>
        <p:spPr/>
        <p:txBody>
          <a:bodyPr/>
          <a:lstStyle/>
          <a:p>
            <a:r>
              <a:rPr lang="en-US" altLang="en-US" dirty="0">
                <a:latin typeface="+mj-lt"/>
              </a:rPr>
              <a:t>13.1 Stocks and stock markets</a:t>
            </a:r>
          </a:p>
        </p:txBody>
      </p:sp>
      <p:sp>
        <p:nvSpPr>
          <p:cNvPr id="5" name="Text Placeholder 4"/>
          <p:cNvSpPr>
            <a:spLocks noGrp="1"/>
          </p:cNvSpPr>
          <p:nvPr>
            <p:ph type="body" idx="1"/>
          </p:nvPr>
        </p:nvSpPr>
        <p:spPr>
          <a:xfrm>
            <a:off x="1404572" y="1535113"/>
            <a:ext cx="5472966" cy="639762"/>
          </a:xfrm>
        </p:spPr>
        <p:txBody>
          <a:bodyPr/>
          <a:lstStyle/>
          <a:p>
            <a:r>
              <a:rPr lang="en-CA" dirty="0">
                <a:latin typeface="+mj-lt"/>
                <a:cs typeface="Arial"/>
              </a:rPr>
              <a:t>Why pursue equity investors</a:t>
            </a:r>
            <a:endParaRPr lang="en-CA" dirty="0">
              <a:solidFill>
                <a:srgbClr val="FF0000"/>
              </a:solidFill>
              <a:latin typeface="Arial"/>
            </a:endParaRPr>
          </a:p>
        </p:txBody>
      </p:sp>
      <p:sp>
        <p:nvSpPr>
          <p:cNvPr id="4099" name="Content Placeholder 2">
            <a:extLst>
              <a:ext uri="{FF2B5EF4-FFF2-40B4-BE49-F238E27FC236}">
                <a16:creationId xmlns:a16="http://schemas.microsoft.com/office/drawing/2014/main" xmlns="" id="{200EB798-C38E-4CE1-A05B-76C20AA7EC8F}"/>
              </a:ext>
            </a:extLst>
          </p:cNvPr>
          <p:cNvSpPr>
            <a:spLocks noGrp="1" noChangeArrowheads="1"/>
          </p:cNvSpPr>
          <p:nvPr>
            <p:ph sz="half" idx="2"/>
          </p:nvPr>
        </p:nvSpPr>
        <p:spPr>
          <a:xfrm>
            <a:off x="1404571" y="1985554"/>
            <a:ext cx="6602959" cy="3060125"/>
          </a:xfrm>
        </p:spPr>
        <p:txBody>
          <a:bodyPr>
            <a:noAutofit/>
          </a:bodyPr>
          <a:lstStyle/>
          <a:p>
            <a:r>
              <a:rPr lang="en-CA" altLang="en-US" dirty="0">
                <a:latin typeface="+mj-lt"/>
              </a:rPr>
              <a:t>If the costs of debt (interest payments) are affordable, the company may choose to borrow. When the loan matures and is paid off, the relationship is over.</a:t>
            </a:r>
          </a:p>
          <a:p>
            <a:r>
              <a:rPr lang="en-CA" altLang="en-US" dirty="0">
                <a:latin typeface="+mj-lt"/>
              </a:rPr>
              <a:t>If the costs of debt are too high, however, or the company is unable to borrow, it seeks equity investors willing to contribute capital in exchange for an unspecified share of the company’s profits at some time in the future. </a:t>
            </a:r>
          </a:p>
          <a:p>
            <a:r>
              <a:rPr lang="en-CA" altLang="en-US" dirty="0">
                <a:latin typeface="+mj-lt"/>
              </a:rPr>
              <a:t>In exchange for taking the risk of no exact return on their investment, equity investors get a say in how the company is run.</a:t>
            </a:r>
          </a:p>
          <a:p>
            <a:endParaRPr lang="en-CA" altLang="en-US"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5969428" cy="639762"/>
          </a:xfrm>
        </p:spPr>
        <p:txBody>
          <a:bodyPr/>
          <a:lstStyle/>
          <a:p>
            <a:r>
              <a:rPr lang="en-CA" dirty="0">
                <a:latin typeface="+mj-lt"/>
              </a:rPr>
              <a:t>Shares and equity investors </a:t>
            </a:r>
            <a:endParaRPr lang="en-CA">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267097"/>
            <a:ext cx="7034035" cy="3687142"/>
          </a:xfrm>
        </p:spPr>
        <p:txBody>
          <a:bodyPr>
            <a:noAutofit/>
          </a:bodyPr>
          <a:lstStyle/>
          <a:p>
            <a:r>
              <a:rPr lang="en-CA" altLang="en-US" dirty="0">
                <a:latin typeface="+mj-lt"/>
              </a:rPr>
              <a:t>Stock represents those shares in the company’s future and the right to a say in how the company is run. </a:t>
            </a:r>
          </a:p>
          <a:p>
            <a:r>
              <a:rPr lang="en-CA" altLang="en-US" dirty="0">
                <a:latin typeface="+mj-lt"/>
              </a:rPr>
              <a:t>The original owners—the inventor(s) and entrepreneur(s)—choose equity investors who share their ideals and vision for the company. </a:t>
            </a:r>
          </a:p>
          <a:p>
            <a:r>
              <a:rPr lang="en-CA" altLang="en-US" dirty="0">
                <a:latin typeface="+mj-lt"/>
              </a:rPr>
              <a:t>Usually, the first equity investors are friends, family, or colleagues; this allows the original owners freedom of management. The corporation is privately held, and the company’s stock may be traded privately between owners. </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5969428" cy="639762"/>
          </a:xfrm>
        </p:spPr>
        <p:txBody>
          <a:bodyPr/>
          <a:lstStyle/>
          <a:p>
            <a:r>
              <a:rPr lang="en-CA" dirty="0">
                <a:latin typeface="+mj-lt"/>
              </a:rPr>
              <a:t>Types of equity investors </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267097"/>
            <a:ext cx="7034035" cy="3687142"/>
          </a:xfrm>
        </p:spPr>
        <p:txBody>
          <a:bodyPr>
            <a:noAutofit/>
          </a:bodyPr>
          <a:lstStyle/>
          <a:p>
            <a:r>
              <a:rPr lang="en-CA" altLang="en-US" dirty="0">
                <a:latin typeface="+mj-lt"/>
              </a:rPr>
              <a:t>If the company needs more capital to grow and remain competitive, and debt is not desirable, then the company issues more equity, or stock, to raise capital. </a:t>
            </a:r>
          </a:p>
          <a:p>
            <a:r>
              <a:rPr lang="en-CA" altLang="en-US" dirty="0">
                <a:latin typeface="+mj-lt"/>
              </a:rPr>
              <a:t>The company may seek out an </a:t>
            </a:r>
            <a:r>
              <a:rPr lang="en-CA" altLang="en-US" b="1" dirty="0">
                <a:latin typeface="+mj-lt"/>
              </a:rPr>
              <a:t>angel investor</a:t>
            </a:r>
            <a:r>
              <a:rPr lang="en-CA" altLang="en-US" dirty="0">
                <a:latin typeface="+mj-lt"/>
              </a:rPr>
              <a:t>, </a:t>
            </a:r>
            <a:r>
              <a:rPr lang="en-CA" altLang="en-US" b="1" dirty="0">
                <a:latin typeface="+mj-lt"/>
              </a:rPr>
              <a:t>venture capital firm</a:t>
            </a:r>
            <a:r>
              <a:rPr lang="en-CA" altLang="en-US" dirty="0">
                <a:latin typeface="+mj-lt"/>
              </a:rPr>
              <a:t>, or </a:t>
            </a:r>
            <a:r>
              <a:rPr lang="en-CA" altLang="en-US" b="1" dirty="0">
                <a:latin typeface="+mj-lt"/>
              </a:rPr>
              <a:t>private equity firm</a:t>
            </a:r>
            <a:r>
              <a:rPr lang="en-CA" altLang="en-US" dirty="0">
                <a:latin typeface="+mj-lt"/>
              </a:rPr>
              <a:t>. </a:t>
            </a:r>
          </a:p>
          <a:p>
            <a:r>
              <a:rPr lang="en-CA" altLang="en-US" dirty="0">
                <a:latin typeface="+mj-lt"/>
              </a:rPr>
              <a:t>Such investors finance in the early stages in exchange for a large ownership and management stake in the company. </a:t>
            </a:r>
          </a:p>
          <a:p>
            <a:r>
              <a:rPr lang="en-CA" altLang="en-US" dirty="0">
                <a:latin typeface="+mj-lt"/>
              </a:rPr>
              <a:t>Their strategy is to buy a significant stake when the company is still “private” and then realize a large gain, typically when the company goes public.</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5969428" cy="639762"/>
          </a:xfrm>
        </p:spPr>
        <p:txBody>
          <a:bodyPr/>
          <a:lstStyle/>
          <a:p>
            <a:r>
              <a:rPr lang="en-CA" dirty="0">
                <a:latin typeface="+mj-lt"/>
              </a:rPr>
              <a:t>“Going public” </a:t>
            </a:r>
            <a:endParaRPr lang="en-CA">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267097"/>
            <a:ext cx="7034035" cy="3687142"/>
          </a:xfrm>
        </p:spPr>
        <p:txBody>
          <a:bodyPr>
            <a:noAutofit/>
          </a:bodyPr>
          <a:lstStyle/>
          <a:p>
            <a:r>
              <a:rPr lang="en-CA" altLang="en-US" dirty="0">
                <a:latin typeface="+mj-lt"/>
              </a:rPr>
              <a:t>If a company chooses to </a:t>
            </a:r>
            <a:r>
              <a:rPr lang="en-CA" altLang="en-US" b="1" dirty="0">
                <a:latin typeface="+mj-lt"/>
              </a:rPr>
              <a:t>go public</a:t>
            </a:r>
            <a:r>
              <a:rPr lang="en-CA" altLang="en-US" dirty="0">
                <a:latin typeface="+mj-lt"/>
              </a:rPr>
              <a:t>, it will sell shares of ownership to investors in the public markets which means sharing control with random strangers because anyone can purchase shares traded in the stock market. </a:t>
            </a:r>
          </a:p>
          <a:p>
            <a:r>
              <a:rPr lang="en-CA" altLang="en-US" dirty="0">
                <a:latin typeface="+mj-lt"/>
              </a:rPr>
              <a:t>Going public requires a profound shift in corporate structure and management in terms of: </a:t>
            </a:r>
          </a:p>
          <a:p>
            <a:pPr lvl="1">
              <a:buFont typeface="Wingdings" pitchFamily="2" charset="2"/>
              <a:buChar char="Ø"/>
            </a:pPr>
            <a:r>
              <a:rPr lang="en-CA" altLang="en-US" dirty="0">
                <a:latin typeface="+mj-lt"/>
              </a:rPr>
              <a:t>regulatory scrutiny of federal and provincial governments;</a:t>
            </a:r>
          </a:p>
          <a:p>
            <a:pPr lvl="1">
              <a:buFont typeface="Wingdings" pitchFamily="2" charset="2"/>
              <a:buChar char="Ø"/>
            </a:pPr>
            <a:r>
              <a:rPr lang="en-CA" altLang="en-US" dirty="0">
                <a:latin typeface="+mj-lt"/>
              </a:rPr>
              <a:t>regularly filing financial reports and analysis; </a:t>
            </a:r>
          </a:p>
          <a:p>
            <a:pPr lvl="1">
              <a:buFont typeface="Wingdings" pitchFamily="2" charset="2"/>
              <a:buChar char="Ø"/>
            </a:pPr>
            <a:r>
              <a:rPr lang="en-CA" altLang="en-US" dirty="0">
                <a:latin typeface="+mj-lt"/>
              </a:rPr>
              <a:t>broaden participation on the board of directors; and </a:t>
            </a:r>
          </a:p>
          <a:p>
            <a:pPr lvl="1">
              <a:buFont typeface="Wingdings" pitchFamily="2" charset="2"/>
              <a:buChar char="Ø"/>
            </a:pPr>
            <a:r>
              <a:rPr lang="en-CA" altLang="en-US" dirty="0">
                <a:latin typeface="+mj-lt"/>
              </a:rPr>
              <a:t>allow more oversight of management.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5969428" cy="639762"/>
          </a:xfrm>
        </p:spPr>
        <p:txBody>
          <a:bodyPr/>
          <a:lstStyle/>
          <a:p>
            <a:r>
              <a:rPr lang="en-CA" dirty="0">
                <a:latin typeface="+mj-lt"/>
              </a:rPr>
              <a:t>“Going public” (continued) </a:t>
            </a:r>
            <a:endParaRPr lang="en-CA">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267097"/>
            <a:ext cx="7034035" cy="3687142"/>
          </a:xfrm>
        </p:spPr>
        <p:txBody>
          <a:bodyPr>
            <a:noAutofit/>
          </a:bodyPr>
          <a:lstStyle/>
          <a:p>
            <a:r>
              <a:rPr lang="en-CA" altLang="en-US" dirty="0">
                <a:latin typeface="+mj-lt"/>
              </a:rPr>
              <a:t>Companies go public to raise large amounts of capital to expand products, operations, markets, or to improve or create competitive advantages. </a:t>
            </a:r>
          </a:p>
          <a:p>
            <a:r>
              <a:rPr lang="en-CA" altLang="en-US" dirty="0">
                <a:latin typeface="+mj-lt"/>
              </a:rPr>
              <a:t>To raise public equity capital, companies need to sell stock, and to sell stock they need a market. That’s where the stock markets come in.</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5969428" cy="639762"/>
          </a:xfrm>
        </p:spPr>
        <p:txBody>
          <a:bodyPr/>
          <a:lstStyle/>
          <a:p>
            <a:r>
              <a:rPr lang="en-CA" dirty="0">
                <a:latin typeface="+mj-lt"/>
              </a:rPr>
              <a:t>Primary and secondary markets</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267097"/>
            <a:ext cx="7034035" cy="3687142"/>
          </a:xfrm>
        </p:spPr>
        <p:txBody>
          <a:bodyPr>
            <a:noAutofit/>
          </a:bodyPr>
          <a:lstStyle/>
          <a:p>
            <a:r>
              <a:rPr lang="en-CA" altLang="en-US" dirty="0">
                <a:latin typeface="+mj-lt"/>
              </a:rPr>
              <a:t>A private corporation’s board of directors must authorize the number of shares that can be issued. </a:t>
            </a:r>
          </a:p>
          <a:p>
            <a:r>
              <a:rPr lang="en-CA" altLang="en-US" dirty="0">
                <a:latin typeface="+mj-lt"/>
              </a:rPr>
              <a:t>Those </a:t>
            </a:r>
            <a:r>
              <a:rPr lang="en-CA" altLang="en-US" b="1" dirty="0">
                <a:latin typeface="+mj-lt"/>
              </a:rPr>
              <a:t>authorized shares</a:t>
            </a:r>
            <a:r>
              <a:rPr lang="en-CA" altLang="en-US" dirty="0">
                <a:latin typeface="+mj-lt"/>
              </a:rPr>
              <a:t> are then issued through an </a:t>
            </a:r>
            <a:r>
              <a:rPr lang="en-CA" altLang="en-US" b="1" dirty="0">
                <a:latin typeface="+mj-lt"/>
              </a:rPr>
              <a:t>initial public offering (IPO)</a:t>
            </a:r>
            <a:r>
              <a:rPr lang="en-CA" altLang="en-US" dirty="0">
                <a:latin typeface="+mj-lt"/>
              </a:rPr>
              <a:t>. At that point the company goes public. </a:t>
            </a:r>
          </a:p>
          <a:p>
            <a:r>
              <a:rPr lang="en-CA" altLang="en-US" dirty="0">
                <a:latin typeface="+mj-lt"/>
              </a:rPr>
              <a:t>The IPO is a </a:t>
            </a:r>
            <a:r>
              <a:rPr lang="en-CA" altLang="en-US" b="1" dirty="0">
                <a:latin typeface="+mj-lt"/>
              </a:rPr>
              <a:t>primary market</a:t>
            </a:r>
            <a:r>
              <a:rPr lang="en-CA" altLang="en-US" dirty="0">
                <a:latin typeface="+mj-lt"/>
              </a:rPr>
              <a:t> transaction, which occurs when the stock is initially sold and the proceeds go to the company issuing the stock. </a:t>
            </a:r>
          </a:p>
          <a:p>
            <a:r>
              <a:rPr lang="en-CA" altLang="en-US" dirty="0">
                <a:latin typeface="+mj-lt"/>
              </a:rPr>
              <a:t>After that, the company is publicly traded; whenever the stock changes hands, it is a </a:t>
            </a:r>
            <a:r>
              <a:rPr lang="en-CA" altLang="en-US" b="1" dirty="0">
                <a:latin typeface="+mj-lt"/>
              </a:rPr>
              <a:t>secondary market</a:t>
            </a:r>
            <a:r>
              <a:rPr lang="en-CA" altLang="en-US" dirty="0">
                <a:latin typeface="+mj-lt"/>
              </a:rPr>
              <a:t> transaction.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theme/theme1.xml><?xml version="1.0" encoding="utf-8"?>
<a:theme xmlns:a="http://schemas.openxmlformats.org/drawingml/2006/main" name="Naked PowerPoint Template">
  <a:themeElements>
    <a:clrScheme name="Custom 1">
      <a:dk1>
        <a:srgbClr val="1C0804"/>
      </a:dk1>
      <a:lt1>
        <a:sysClr val="window" lastClr="FFFFFF"/>
      </a:lt1>
      <a:dk2>
        <a:srgbClr val="1C0804"/>
      </a:dk2>
      <a:lt2>
        <a:srgbClr val="FFFFFF"/>
      </a:lt2>
      <a:accent1>
        <a:srgbClr val="8ABF43"/>
      </a:accent1>
      <a:accent2>
        <a:srgbClr val="D84B26"/>
      </a:accent2>
      <a:accent3>
        <a:srgbClr val="25AABA"/>
      </a:accent3>
      <a:accent4>
        <a:srgbClr val="A7BF85"/>
      </a:accent4>
      <a:accent5>
        <a:srgbClr val="DC846D"/>
      </a:accent5>
      <a:accent6>
        <a:srgbClr val="82B5BB"/>
      </a:accent6>
      <a:hlink>
        <a:srgbClr val="8ABF43"/>
      </a:hlink>
      <a:folHlink>
        <a:srgbClr val="A6BF83"/>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19358</TotalTime>
  <Words>1261</Words>
  <Application>Microsoft Office PowerPoint</Application>
  <PresentationFormat>On-screen Show (4:3)</PresentationFormat>
  <Paragraphs>133</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Naked PowerPoint Template</vt:lpstr>
      <vt:lpstr>Slide 1</vt:lpstr>
      <vt:lpstr>Open License</vt:lpstr>
      <vt:lpstr>Introduction</vt:lpstr>
      <vt:lpstr>13.1 Stocks and stock markets</vt:lpstr>
      <vt:lpstr>Slide 5</vt:lpstr>
      <vt:lpstr>Slide 6</vt:lpstr>
      <vt:lpstr>Slide 7</vt:lpstr>
      <vt:lpstr>Slide 8</vt:lpstr>
      <vt:lpstr>Slide 9</vt:lpstr>
      <vt:lpstr>Slide 10</vt:lpstr>
      <vt:lpstr>Slide 11</vt:lpstr>
      <vt:lpstr>Slide 12</vt:lpstr>
      <vt:lpstr>Slide 13</vt:lpstr>
      <vt:lpstr>13.2 Stock Value</vt:lpstr>
      <vt:lpstr>Slide 15</vt:lpstr>
      <vt:lpstr>13.3 Common Measures of Value</vt:lpstr>
      <vt:lpstr>Slide 17</vt:lpstr>
      <vt:lpstr>Slide 18</vt:lpstr>
      <vt:lpstr>Slide 19</vt:lpstr>
      <vt:lpstr>13.4 Equity Strategies</vt:lpstr>
      <vt:lpstr>Slide 21</vt:lpstr>
      <vt:lpstr>Bettina Schneider, PhD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van der Woude</dc:creator>
  <cp:lastModifiedBy>Elsa</cp:lastModifiedBy>
  <cp:revision>89</cp:revision>
  <dcterms:created xsi:type="dcterms:W3CDTF">2019-07-19T18:36:56Z</dcterms:created>
  <dcterms:modified xsi:type="dcterms:W3CDTF">2019-11-27T19:22:10Z</dcterms:modified>
</cp:coreProperties>
</file>