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handoutMasterIdLst>
    <p:handoutMasterId r:id="rId23"/>
  </p:handoutMasterIdLst>
  <p:sldIdLst>
    <p:sldId id="381" r:id="rId2"/>
    <p:sldId id="382" r:id="rId3"/>
    <p:sldId id="318" r:id="rId4"/>
    <p:sldId id="371" r:id="rId5"/>
    <p:sldId id="383" r:id="rId6"/>
    <p:sldId id="361" r:id="rId7"/>
    <p:sldId id="360" r:id="rId8"/>
    <p:sldId id="384" r:id="rId9"/>
    <p:sldId id="385" r:id="rId10"/>
    <p:sldId id="386" r:id="rId11"/>
    <p:sldId id="387" r:id="rId12"/>
    <p:sldId id="388" r:id="rId13"/>
    <p:sldId id="389" r:id="rId14"/>
    <p:sldId id="375" r:id="rId15"/>
    <p:sldId id="376" r:id="rId16"/>
    <p:sldId id="390" r:id="rId17"/>
    <p:sldId id="391" r:id="rId18"/>
    <p:sldId id="392" r:id="rId19"/>
    <p:sldId id="393" r:id="rId20"/>
    <p:sldId id="39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5" clrIdx="0"/>
  <p:cmAuthor id="1" name="Bettina Schneider" initials="B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B34"/>
    <a:srgbClr val="0A3E28"/>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690F8-1616-4187-81E6-5C053BA0BD3F}" v="9" dt="2019-09-17T13:24:56.303"/>
    <p1510:client id="{6E141F75-99D3-41B3-97E8-73D22F334116}" v="21" dt="2019-10-11T05:10:25.777"/>
    <p1510:client id="{97F5C928-A2E1-4299-8083-0B8BC73404E8}" v="6" dt="2019-10-16T15:28:55.450"/>
    <p1510:client id="{B78DB1A3-82B0-42BC-AE28-6C834289B968}" v="5" dt="2019-09-17T20:09:46.5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4" d="100"/>
          <a:sy n="74" d="100"/>
        </p:scale>
        <p:origin x="-10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7F5C928-A2E1-4299-8083-0B8BC73404E8}"/>
    <pc:docChg chg="modSld">
      <pc:chgData name="" userId="" providerId="" clId="Web-{97F5C928-A2E1-4299-8083-0B8BC73404E8}" dt="2019-10-16T15:28:55.450" v="4" actId="1076"/>
      <pc:docMkLst>
        <pc:docMk/>
      </pc:docMkLst>
      <pc:sldChg chg="modSp">
        <pc:chgData name="" userId="" providerId="" clId="Web-{97F5C928-A2E1-4299-8083-0B8BC73404E8}" dt="2019-10-16T15:28:34.341" v="2" actId="20577"/>
        <pc:sldMkLst>
          <pc:docMk/>
          <pc:sldMk cId="2212586328" sldId="382"/>
        </pc:sldMkLst>
        <pc:spChg chg="mod">
          <ac:chgData name="" userId="" providerId="" clId="Web-{97F5C928-A2E1-4299-8083-0B8BC73404E8}" dt="2019-10-16T15:28:34.341" v="2" actId="20577"/>
          <ac:spMkLst>
            <pc:docMk/>
            <pc:sldMk cId="2212586328" sldId="382"/>
            <ac:spMk id="3" creationId="{00000000-0000-0000-0000-000000000000}"/>
          </ac:spMkLst>
        </pc:spChg>
      </pc:sldChg>
      <pc:sldChg chg="modSp">
        <pc:chgData name="" userId="" providerId="" clId="Web-{97F5C928-A2E1-4299-8083-0B8BC73404E8}" dt="2019-10-16T15:28:55.450" v="4" actId="1076"/>
        <pc:sldMkLst>
          <pc:docMk/>
          <pc:sldMk cId="35108662" sldId="394"/>
        </pc:sldMkLst>
        <pc:spChg chg="mod">
          <ac:chgData name="" userId="" providerId="" clId="Web-{97F5C928-A2E1-4299-8083-0B8BC73404E8}" dt="2019-10-16T15:28:55.450" v="4" actId="1076"/>
          <ac:spMkLst>
            <pc:docMk/>
            <pc:sldMk cId="35108662" sldId="394"/>
            <ac:spMk id="3" creationId="{00000000-0000-0000-0000-000000000000}"/>
          </ac:spMkLst>
        </pc:spChg>
      </pc:sldChg>
    </pc:docChg>
  </pc:docChgLst>
  <pc:docChgLst>
    <pc:chgData clId="Web-{167690F8-1616-4187-81E6-5C053BA0BD3F}"/>
    <pc:docChg chg="modSld">
      <pc:chgData name="" userId="" providerId="" clId="Web-{167690F8-1616-4187-81E6-5C053BA0BD3F}" dt="2019-09-17T13:24:56.303" v="6" actId="20577"/>
      <pc:docMkLst>
        <pc:docMk/>
      </pc:docMkLst>
      <pc:sldChg chg="modSp">
        <pc:chgData name="" userId="" providerId="" clId="Web-{167690F8-1616-4187-81E6-5C053BA0BD3F}" dt="2019-09-17T13:24:56.303" v="6" actId="20577"/>
        <pc:sldMkLst>
          <pc:docMk/>
          <pc:sldMk cId="0" sldId="371"/>
        </pc:sldMkLst>
        <pc:spChg chg="mod">
          <ac:chgData name="" userId="" providerId="" clId="Web-{167690F8-1616-4187-81E6-5C053BA0BD3F}" dt="2019-09-17T13:24:28.178" v="4" actId="1076"/>
          <ac:spMkLst>
            <pc:docMk/>
            <pc:sldMk cId="0" sldId="371"/>
            <ac:spMk id="5" creationId="{00000000-0000-0000-0000-000000000000}"/>
          </ac:spMkLst>
        </pc:spChg>
        <pc:spChg chg="mod">
          <ac:chgData name="" userId="" providerId="" clId="Web-{167690F8-1616-4187-81E6-5C053BA0BD3F}" dt="2019-09-17T13:24:56.303" v="6" actId="20577"/>
          <ac:spMkLst>
            <pc:docMk/>
            <pc:sldMk cId="0" sldId="371"/>
            <ac:spMk id="5123" creationId="{EFC0F1DB-55B0-43BB-8E87-11A1C6DD2C44}"/>
          </ac:spMkLst>
        </pc:spChg>
      </pc:sldChg>
      <pc:sldChg chg="modSp">
        <pc:chgData name="" userId="" providerId="" clId="Web-{167690F8-1616-4187-81E6-5C053BA0BD3F}" dt="2019-09-17T13:23:41.677" v="2" actId="20577"/>
        <pc:sldMkLst>
          <pc:docMk/>
          <pc:sldMk cId="0" sldId="384"/>
        </pc:sldMkLst>
        <pc:spChg chg="mod">
          <ac:chgData name="" userId="" providerId="" clId="Web-{167690F8-1616-4187-81E6-5C053BA0BD3F}" dt="2019-09-17T13:23:41.677" v="2" actId="20577"/>
          <ac:spMkLst>
            <pc:docMk/>
            <pc:sldMk cId="0" sldId="384"/>
            <ac:spMk id="8195" creationId="{0F25A0F7-404F-4E8F-A66B-A11E71C56F20}"/>
          </ac:spMkLst>
        </pc:spChg>
      </pc:sldChg>
      <pc:sldChg chg="modSp">
        <pc:chgData name="" userId="" providerId="" clId="Web-{167690F8-1616-4187-81E6-5C053BA0BD3F}" dt="2019-09-17T13:23:54.490" v="3" actId="20577"/>
        <pc:sldMkLst>
          <pc:docMk/>
          <pc:sldMk cId="0" sldId="389"/>
        </pc:sldMkLst>
        <pc:spChg chg="mod">
          <ac:chgData name="" userId="" providerId="" clId="Web-{167690F8-1616-4187-81E6-5C053BA0BD3F}" dt="2019-09-17T13:23:54.490" v="3" actId="20577"/>
          <ac:spMkLst>
            <pc:docMk/>
            <pc:sldMk cId="0" sldId="389"/>
            <ac:spMk id="5" creationId="{00000000-0000-0000-0000-000000000000}"/>
          </ac:spMkLst>
        </pc:spChg>
      </pc:sldChg>
    </pc:docChg>
  </pc:docChgLst>
  <pc:docChgLst>
    <pc:chgData clId="Web-{B78DB1A3-82B0-42BC-AE28-6C834289B968}"/>
    <pc:docChg chg="modSld">
      <pc:chgData name="" userId="" providerId="" clId="Web-{B78DB1A3-82B0-42BC-AE28-6C834289B968}" dt="2019-09-17T20:09:46.568" v="4" actId="20577"/>
      <pc:docMkLst>
        <pc:docMk/>
      </pc:docMkLst>
      <pc:sldChg chg="modSp">
        <pc:chgData name="" userId="" providerId="" clId="Web-{B78DB1A3-82B0-42BC-AE28-6C834289B968}" dt="2019-09-17T20:09:14.163" v="0" actId="20577"/>
        <pc:sldMkLst>
          <pc:docMk/>
          <pc:sldMk cId="0" sldId="386"/>
        </pc:sldMkLst>
        <pc:spChg chg="mod">
          <ac:chgData name="" userId="" providerId="" clId="Web-{B78DB1A3-82B0-42BC-AE28-6C834289B968}" dt="2019-09-17T20:09:14.163" v="0" actId="20577"/>
          <ac:spMkLst>
            <pc:docMk/>
            <pc:sldMk cId="0" sldId="386"/>
            <ac:spMk id="8195" creationId="{0F25A0F7-404F-4E8F-A66B-A11E71C56F20}"/>
          </ac:spMkLst>
        </pc:spChg>
      </pc:sldChg>
      <pc:sldChg chg="modSp">
        <pc:chgData name="" userId="" providerId="" clId="Web-{B78DB1A3-82B0-42BC-AE28-6C834289B968}" dt="2019-09-17T20:09:46.568" v="4" actId="20577"/>
        <pc:sldMkLst>
          <pc:docMk/>
          <pc:sldMk cId="0" sldId="393"/>
        </pc:sldMkLst>
        <pc:spChg chg="mod">
          <ac:chgData name="" userId="" providerId="" clId="Web-{B78DB1A3-82B0-42BC-AE28-6C834289B968}" dt="2019-09-17T20:09:46.568" v="4" actId="20577"/>
          <ac:spMkLst>
            <pc:docMk/>
            <pc:sldMk cId="0" sldId="393"/>
            <ac:spMk id="16387" creationId="{C334E8D6-DF1F-4A88-8ABC-7646FE6555C8}"/>
          </ac:spMkLst>
        </pc:spChg>
      </pc:sldChg>
    </pc:docChg>
  </pc:docChgLst>
  <pc:docChgLst>
    <pc:chgData clId="Web-{6E141F75-99D3-41B3-97E8-73D22F334116}"/>
    <pc:docChg chg="modSld">
      <pc:chgData name="" userId="" providerId="" clId="Web-{6E141F75-99D3-41B3-97E8-73D22F334116}" dt="2019-10-11T05:10:25.777" v="19"/>
      <pc:docMkLst>
        <pc:docMk/>
      </pc:docMkLst>
      <pc:sldChg chg="modSp">
        <pc:chgData name="" userId="" providerId="" clId="Web-{6E141F75-99D3-41B3-97E8-73D22F334116}" dt="2019-10-11T05:07:13.620" v="4" actId="20577"/>
        <pc:sldMkLst>
          <pc:docMk/>
          <pc:sldMk cId="0" sldId="360"/>
        </pc:sldMkLst>
        <pc:spChg chg="mod">
          <ac:chgData name="" userId="" providerId="" clId="Web-{6E141F75-99D3-41B3-97E8-73D22F334116}" dt="2019-10-11T05:07:13.620" v="4" actId="20577"/>
          <ac:spMkLst>
            <pc:docMk/>
            <pc:sldMk cId="0" sldId="360"/>
            <ac:spMk id="8195" creationId="{0F25A0F7-404F-4E8F-A66B-A11E71C56F20}"/>
          </ac:spMkLst>
        </pc:spChg>
      </pc:sldChg>
      <pc:sldChg chg="modSp addCm">
        <pc:chgData name="" userId="" providerId="" clId="Web-{6E141F75-99D3-41B3-97E8-73D22F334116}" dt="2019-10-11T05:06:42.104" v="3" actId="20577"/>
        <pc:sldMkLst>
          <pc:docMk/>
          <pc:sldMk cId="0" sldId="371"/>
        </pc:sldMkLst>
        <pc:spChg chg="mod">
          <ac:chgData name="" userId="" providerId="" clId="Web-{6E141F75-99D3-41B3-97E8-73D22F334116}" dt="2019-10-11T05:06:42.104" v="3" actId="20577"/>
          <ac:spMkLst>
            <pc:docMk/>
            <pc:sldMk cId="0" sldId="371"/>
            <ac:spMk id="5123" creationId="{EFC0F1DB-55B0-43BB-8E87-11A1C6DD2C44}"/>
          </ac:spMkLst>
        </pc:spChg>
      </pc:sldChg>
      <pc:sldChg chg="modSp addCm">
        <pc:chgData name="" userId="" providerId="" clId="Web-{6E141F75-99D3-41B3-97E8-73D22F334116}" dt="2019-10-11T05:09:01.402" v="15" actId="20577"/>
        <pc:sldMkLst>
          <pc:docMk/>
          <pc:sldMk cId="0" sldId="387"/>
        </pc:sldMkLst>
        <pc:spChg chg="mod">
          <ac:chgData name="" userId="" providerId="" clId="Web-{6E141F75-99D3-41B3-97E8-73D22F334116}" dt="2019-10-11T05:09:01.402" v="15" actId="20577"/>
          <ac:spMkLst>
            <pc:docMk/>
            <pc:sldMk cId="0" sldId="387"/>
            <ac:spMk id="8195" creationId="{0F25A0F7-404F-4E8F-A66B-A11E71C56F20}"/>
          </ac:spMkLst>
        </pc:spChg>
      </pc:sldChg>
      <pc:sldChg chg="modSp addCm">
        <pc:chgData name="" userId="" providerId="" clId="Web-{6E141F75-99D3-41B3-97E8-73D22F334116}" dt="2019-10-11T05:09:24.183" v="17" actId="20577"/>
        <pc:sldMkLst>
          <pc:docMk/>
          <pc:sldMk cId="0" sldId="388"/>
        </pc:sldMkLst>
        <pc:spChg chg="mod">
          <ac:chgData name="" userId="" providerId="" clId="Web-{6E141F75-99D3-41B3-97E8-73D22F334116}" dt="2019-10-11T05:09:24.183" v="17" actId="20577"/>
          <ac:spMkLst>
            <pc:docMk/>
            <pc:sldMk cId="0" sldId="388"/>
            <ac:spMk id="8195" creationId="{0F25A0F7-404F-4E8F-A66B-A11E71C56F20}"/>
          </ac:spMkLst>
        </pc:spChg>
      </pc:sldChg>
      <pc:sldChg chg="modSp addCm">
        <pc:chgData name="" userId="" providerId="" clId="Web-{6E141F75-99D3-41B3-97E8-73D22F334116}" dt="2019-10-11T05:10:25.777" v="19"/>
        <pc:sldMkLst>
          <pc:docMk/>
          <pc:sldMk cId="0" sldId="393"/>
        </pc:sldMkLst>
        <pc:spChg chg="mod">
          <ac:chgData name="" userId="" providerId="" clId="Web-{6E141F75-99D3-41B3-97E8-73D22F334116}" dt="2019-10-11T05:10:21.058" v="18" actId="20577"/>
          <ac:spMkLst>
            <pc:docMk/>
            <pc:sldMk cId="0" sldId="393"/>
            <ac:spMk id="16387" creationId="{C334E8D6-DF1F-4A88-8ABC-7646FE6555C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Investing</a:t>
            </a: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a:t>
            </a:r>
            <a:r>
              <a:rPr lang="en-US" sz="2400" b="1" dirty="0">
                <a:solidFill>
                  <a:srgbClr val="1A0704"/>
                </a:solidFill>
                <a:latin typeface="Arial"/>
                <a:ea typeface="+mj-ea"/>
                <a:cs typeface="Century Gothic"/>
              </a:rPr>
              <a:t>12</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Commodities</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11086" y="1293223"/>
            <a:ext cx="6642148" cy="4012873"/>
          </a:xfrm>
        </p:spPr>
        <p:txBody>
          <a:bodyPr>
            <a:noAutofit/>
          </a:bodyPr>
          <a:lstStyle/>
          <a:p>
            <a:r>
              <a:rPr lang="en-CA" altLang="en-US" dirty="0">
                <a:latin typeface="+mj-lt"/>
              </a:rPr>
              <a:t>According to the text,</a:t>
            </a:r>
            <a:r>
              <a:rPr lang="en-CA" altLang="en-US" b="1" dirty="0">
                <a:latin typeface="+mj-lt"/>
              </a:rPr>
              <a:t> commodities </a:t>
            </a:r>
            <a:r>
              <a:rPr lang="en-CA" altLang="en-US" dirty="0">
                <a:latin typeface="+mj-lt"/>
              </a:rPr>
              <a:t>are resources or raw materials, including the following:</a:t>
            </a:r>
          </a:p>
          <a:p>
            <a:pPr lvl="1">
              <a:buFont typeface="Wingdings"/>
              <a:buChar char="Ø"/>
            </a:pPr>
            <a:r>
              <a:rPr lang="en-CA" altLang="en-US" dirty="0">
                <a:latin typeface="+mj-lt"/>
              </a:rPr>
              <a:t>Agricultural products (food and fibres), such as soybeans, pork bellies, and cotton </a:t>
            </a:r>
          </a:p>
          <a:p>
            <a:pPr lvl="1">
              <a:buFont typeface="Wingdings"/>
              <a:buChar char="Ø"/>
            </a:pPr>
            <a:r>
              <a:rPr lang="en-CA" altLang="en-US" dirty="0">
                <a:latin typeface="+mj-lt"/>
              </a:rPr>
              <a:t>Energy resources such as oil, coal, and natural gas</a:t>
            </a:r>
          </a:p>
          <a:p>
            <a:pPr lvl="1">
              <a:buFont typeface="Wingdings"/>
              <a:buChar char="Ø"/>
            </a:pPr>
            <a:r>
              <a:rPr lang="en-CA" altLang="en-US" dirty="0">
                <a:latin typeface="+mj-lt"/>
              </a:rPr>
              <a:t>Precious metals such as gold, silver, and copper</a:t>
            </a:r>
          </a:p>
          <a:p>
            <a:pPr lvl="1">
              <a:buFont typeface="Wingdings"/>
              <a:buChar char="Ø"/>
            </a:pPr>
            <a:r>
              <a:rPr lang="en-CA" altLang="en-US" dirty="0">
                <a:latin typeface="+mj-lt"/>
              </a:rPr>
              <a:t>Currencies, such as the dollar, yen, and euro </a:t>
            </a:r>
          </a:p>
          <a:p>
            <a:r>
              <a:rPr lang="en-CA" altLang="en-US" dirty="0">
                <a:latin typeface="+mj-lt"/>
              </a:rPr>
              <a:t>The risks of producing commodities—raising and harvesting agricultural products or natural resources—and the volatility of commodity prices led to commodity trading especially as farming and food production required more investment.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Commodities (continued)</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11086" y="1293223"/>
            <a:ext cx="6642148" cy="3665143"/>
          </a:xfrm>
        </p:spPr>
        <p:txBody>
          <a:bodyPr>
            <a:noAutofit/>
          </a:bodyPr>
          <a:lstStyle/>
          <a:p>
            <a:r>
              <a:rPr lang="en-CA" altLang="en-US" b="1" dirty="0">
                <a:latin typeface="+mj-lt"/>
              </a:rPr>
              <a:t>Derivatives</a:t>
            </a:r>
            <a:r>
              <a:rPr lang="en-CA" altLang="en-US" dirty="0">
                <a:latin typeface="+mj-lt"/>
              </a:rPr>
              <a:t> are instruments based on the future, and therefore uncertain, price of another security, such as a share of stock, a government bond, a currency, or a commodity. </a:t>
            </a:r>
          </a:p>
          <a:p>
            <a:r>
              <a:rPr lang="en-CA" altLang="en-US" b="1" dirty="0">
                <a:latin typeface="+mj-lt"/>
              </a:rPr>
              <a:t>Futures</a:t>
            </a:r>
            <a:r>
              <a:rPr lang="en-CA" altLang="en-US" dirty="0">
                <a:latin typeface="+mj-lt"/>
              </a:rPr>
              <a:t>, </a:t>
            </a:r>
            <a:r>
              <a:rPr lang="en-CA" altLang="en-US" b="1" dirty="0">
                <a:latin typeface="+mj-lt"/>
              </a:rPr>
              <a:t>forward contracts</a:t>
            </a:r>
            <a:r>
              <a:rPr lang="en-CA" altLang="en-US" dirty="0">
                <a:latin typeface="+mj-lt"/>
              </a:rPr>
              <a:t> (or forwards), and o</a:t>
            </a:r>
            <a:r>
              <a:rPr lang="en-CA" altLang="en-US" b="1" dirty="0">
                <a:latin typeface="+mj-lt"/>
              </a:rPr>
              <a:t>ptions </a:t>
            </a:r>
            <a:r>
              <a:rPr lang="en-CA" altLang="en-US" dirty="0">
                <a:latin typeface="+mj-lt"/>
              </a:rPr>
              <a:t>are all examples of derivatives</a:t>
            </a:r>
            <a:r>
              <a:rPr lang="en-CA" altLang="en-US" b="1" dirty="0">
                <a:latin typeface="+mj-lt"/>
              </a:rPr>
              <a:t>.</a:t>
            </a:r>
          </a:p>
          <a:p>
            <a:r>
              <a:rPr lang="en-CA" altLang="en-US" b="1" dirty="0">
                <a:latin typeface="+mj-lt"/>
              </a:rPr>
              <a:t>Futures and</a:t>
            </a:r>
            <a:r>
              <a:rPr lang="en-CA" altLang="en-US" dirty="0">
                <a:latin typeface="+mj-lt"/>
              </a:rPr>
              <a:t> </a:t>
            </a:r>
            <a:r>
              <a:rPr lang="en-CA" altLang="en-US" b="1" dirty="0">
                <a:latin typeface="+mj-lt"/>
              </a:rPr>
              <a:t>forward contracts</a:t>
            </a:r>
            <a:r>
              <a:rPr lang="en-CA" altLang="en-US" dirty="0">
                <a:latin typeface="+mj-lt"/>
              </a:rPr>
              <a:t> are the right to buy a future commodity that does not exist yet to avoid any uncertainty about the price. </a:t>
            </a:r>
          </a:p>
          <a:p>
            <a:r>
              <a:rPr lang="en-CA" altLang="en-US" b="1" dirty="0">
                <a:latin typeface="+mj-lt"/>
              </a:rPr>
              <a:t>Options</a:t>
            </a:r>
            <a:r>
              <a:rPr lang="en-CA" altLang="en-US" dirty="0">
                <a:latin typeface="+mj-lt"/>
              </a:rPr>
              <a:t> are the right, but not the obligation, to buy or sell at a specific price at a specific time in the future.</a:t>
            </a:r>
            <a:endParaRPr lang="en-CA" altLang="en-US" b="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Mutual funds</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11086" y="1293223"/>
            <a:ext cx="6642148" cy="3793932"/>
          </a:xfrm>
        </p:spPr>
        <p:txBody>
          <a:bodyPr>
            <a:noAutofit/>
          </a:bodyPr>
          <a:lstStyle/>
          <a:p>
            <a:r>
              <a:rPr lang="en-CA" altLang="en-US" dirty="0">
                <a:latin typeface="+mj-lt"/>
              </a:rPr>
              <a:t>A </a:t>
            </a:r>
            <a:r>
              <a:rPr lang="en-CA" altLang="en-US" b="1" dirty="0">
                <a:latin typeface="+mj-lt"/>
              </a:rPr>
              <a:t>mutual fund</a:t>
            </a:r>
            <a:r>
              <a:rPr lang="en-CA" altLang="en-US" dirty="0">
                <a:latin typeface="+mj-lt"/>
              </a:rPr>
              <a:t> is an investment portfolio consisting of securities that an individual investor can invest in all at once without having to buy each investment individually. </a:t>
            </a:r>
          </a:p>
          <a:p>
            <a:r>
              <a:rPr lang="en-CA" altLang="en-US" dirty="0">
                <a:latin typeface="+mj-lt"/>
              </a:rPr>
              <a:t>The fund thus allows you to own the performance of many investments while actually buying—and paying the transaction cost for buying—only one investment.</a:t>
            </a:r>
          </a:p>
          <a:p>
            <a:r>
              <a:rPr lang="en-CA" altLang="en-US" dirty="0">
                <a:latin typeface="+mj-lt"/>
              </a:rPr>
              <a:t>Mutual funds have become popular because they can provide diverse investments with a minimum of transaction costs and tend to provide good returns through the performance of professional portfolio managers.</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825737" cy="639762"/>
          </a:xfrm>
        </p:spPr>
        <p:txBody>
          <a:bodyPr/>
          <a:lstStyle/>
          <a:p>
            <a:r>
              <a:rPr lang="en-CA" dirty="0">
                <a:latin typeface="+mj-lt"/>
              </a:rPr>
              <a:t>Types of mutual funds </a:t>
            </a:r>
            <a:endParaRPr lang="en-CA" dirty="0">
              <a:solidFill>
                <a:srgbClr val="FF0000"/>
              </a:solidFill>
              <a:latin typeface="+mj-lt"/>
            </a:endParaRP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11086" y="1293223"/>
            <a:ext cx="6642148" cy="3858326"/>
          </a:xfrm>
        </p:spPr>
        <p:txBody>
          <a:bodyPr>
            <a:noAutofit/>
          </a:bodyPr>
          <a:lstStyle/>
          <a:p>
            <a:r>
              <a:rPr lang="en-CA" altLang="en-US" dirty="0">
                <a:latin typeface="+mj-lt"/>
              </a:rPr>
              <a:t>An </a:t>
            </a:r>
            <a:r>
              <a:rPr lang="en-CA" altLang="en-US" b="1" dirty="0">
                <a:latin typeface="+mj-lt"/>
              </a:rPr>
              <a:t>index fund</a:t>
            </a:r>
            <a:r>
              <a:rPr lang="en-CA" altLang="en-US" dirty="0">
                <a:latin typeface="+mj-lt"/>
              </a:rPr>
              <a:t> is a mutual fund designed to mimic the performance of an index, a particular collection of stocks or bonds whose performance is tracked as an indicator of the performance of an entire class or type of security. </a:t>
            </a:r>
          </a:p>
          <a:p>
            <a:r>
              <a:rPr lang="en-CA" altLang="en-US" dirty="0">
                <a:latin typeface="+mj-lt"/>
              </a:rPr>
              <a:t>An </a:t>
            </a:r>
            <a:r>
              <a:rPr lang="en-CA" altLang="en-US" b="1" dirty="0">
                <a:latin typeface="+mj-lt"/>
              </a:rPr>
              <a:t>exchange-traded fund (ETF)</a:t>
            </a:r>
            <a:r>
              <a:rPr lang="en-CA" altLang="en-US" dirty="0">
                <a:latin typeface="+mj-lt"/>
              </a:rPr>
              <a:t> is a mutual fund that tracks an index or a commodity or a basket of assets, but is traded like stocks on a stock exchange. </a:t>
            </a:r>
          </a:p>
          <a:p>
            <a:r>
              <a:rPr lang="en-CA" altLang="en-US" dirty="0">
                <a:latin typeface="+mj-lt"/>
              </a:rPr>
              <a:t>Mutual funds are created and managed by mutual fund companies or by brokerages or even banks and are a large component of individual retirement accounts and of defined contribution plans.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6B07A970-5BCC-4F54-82CF-9CF34CA4552F}"/>
              </a:ext>
            </a:extLst>
          </p:cNvPr>
          <p:cNvSpPr>
            <a:spLocks noGrp="1" noChangeArrowheads="1"/>
          </p:cNvSpPr>
          <p:nvPr>
            <p:ph type="title"/>
          </p:nvPr>
        </p:nvSpPr>
        <p:spPr/>
        <p:txBody>
          <a:bodyPr>
            <a:normAutofit/>
          </a:bodyPr>
          <a:lstStyle/>
          <a:p>
            <a:r>
              <a:rPr lang="en-CA" altLang="en-US" b="1" dirty="0">
                <a:latin typeface="+mj-lt"/>
              </a:rPr>
              <a:t>12.2 Investment Planning</a:t>
            </a:r>
          </a:p>
        </p:txBody>
      </p:sp>
      <p:sp>
        <p:nvSpPr>
          <p:cNvPr id="5" name="Text Placeholder 4"/>
          <p:cNvSpPr>
            <a:spLocks noGrp="1"/>
          </p:cNvSpPr>
          <p:nvPr>
            <p:ph type="body" idx="1"/>
          </p:nvPr>
        </p:nvSpPr>
        <p:spPr>
          <a:xfrm>
            <a:off x="1404571" y="1535113"/>
            <a:ext cx="6080445" cy="639762"/>
          </a:xfrm>
        </p:spPr>
        <p:txBody>
          <a:bodyPr/>
          <a:lstStyle/>
          <a:p>
            <a:r>
              <a:rPr lang="en-CA" altLang="en-US" dirty="0">
                <a:latin typeface="+mj-lt"/>
              </a:rPr>
              <a:t>Defining return objectives</a:t>
            </a:r>
            <a:endParaRPr lang="en-CA" dirty="0">
              <a:latin typeface="+mj-lt"/>
            </a:endParaRPr>
          </a:p>
        </p:txBody>
      </p:sp>
      <p:sp>
        <p:nvSpPr>
          <p:cNvPr id="15363" name="Content Placeholder 2">
            <a:extLst>
              <a:ext uri="{FF2B5EF4-FFF2-40B4-BE49-F238E27FC236}">
                <a16:creationId xmlns:a16="http://schemas.microsoft.com/office/drawing/2014/main" id="{767F8CC8-D1DE-49F5-80A6-EBD938C7E30E}"/>
              </a:ext>
            </a:extLst>
          </p:cNvPr>
          <p:cNvSpPr>
            <a:spLocks noGrp="1" noChangeArrowheads="1"/>
          </p:cNvSpPr>
          <p:nvPr>
            <p:ph sz="half" idx="2"/>
          </p:nvPr>
        </p:nvSpPr>
        <p:spPr>
          <a:xfrm>
            <a:off x="1404571" y="1985554"/>
            <a:ext cx="6929532" cy="3539483"/>
          </a:xfrm>
        </p:spPr>
        <p:txBody>
          <a:bodyPr>
            <a:noAutofit/>
          </a:bodyPr>
          <a:lstStyle/>
          <a:p>
            <a:r>
              <a:rPr lang="en-CA" altLang="en-US" dirty="0">
                <a:latin typeface="+mj-lt"/>
              </a:rPr>
              <a:t>Defining </a:t>
            </a:r>
            <a:r>
              <a:rPr lang="en-CA" altLang="en-US" b="1" dirty="0">
                <a:latin typeface="+mj-lt"/>
              </a:rPr>
              <a:t>return objectives</a:t>
            </a:r>
            <a:r>
              <a:rPr lang="en-CA" altLang="en-US" dirty="0">
                <a:latin typeface="+mj-lt"/>
              </a:rPr>
              <a:t> is the process of quantifying the required annual return (e.g., 5 percent, 10 percent, etc.) necessary to meet your investment goals. </a:t>
            </a:r>
          </a:p>
          <a:p>
            <a:r>
              <a:rPr lang="en-CA" altLang="en-US" dirty="0">
                <a:latin typeface="+mj-lt"/>
              </a:rPr>
              <a:t>Specific goals—for example, to finance a child’s or grandchild’s education, or to have a certain amount of wealth at retirement—determine when they will happen and how much they will cost, or how much you will have to have invested to make your dreams come true</a:t>
            </a:r>
          </a:p>
          <a:p>
            <a:r>
              <a:rPr lang="en-CA" altLang="en-US" dirty="0">
                <a:latin typeface="+mj-lt"/>
              </a:rPr>
              <a:t>Goals may be less specific such as a safety net, emergency fund, extra spending money, or nest egg for the future.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Defining risk tolerance</a:t>
            </a:r>
          </a:p>
        </p:txBody>
      </p:sp>
      <p:sp>
        <p:nvSpPr>
          <p:cNvPr id="16387" name="Content Placeholder 2">
            <a:extLst>
              <a:ext uri="{FF2B5EF4-FFF2-40B4-BE49-F238E27FC236}">
                <a16:creationId xmlns:a16="http://schemas.microsoft.com/office/drawing/2014/main" id="{C334E8D6-DF1F-4A88-8ABC-7646FE6555C8}"/>
              </a:ext>
            </a:extLst>
          </p:cNvPr>
          <p:cNvSpPr>
            <a:spLocks noGrp="1" noChangeArrowheads="1"/>
          </p:cNvSpPr>
          <p:nvPr>
            <p:ph sz="half" idx="2"/>
          </p:nvPr>
        </p:nvSpPr>
        <p:spPr>
          <a:xfrm>
            <a:off x="1404571" y="1371044"/>
            <a:ext cx="6629085" cy="3819142"/>
          </a:xfrm>
        </p:spPr>
        <p:txBody>
          <a:bodyPr>
            <a:noAutofit/>
          </a:bodyPr>
          <a:lstStyle/>
          <a:p>
            <a:r>
              <a:rPr lang="en-CA" altLang="en-US" dirty="0">
                <a:latin typeface="+mj-lt"/>
              </a:rPr>
              <a:t>No matter how specific your goals, the quantified return objective defines the annual performance that you demand from your investments.</a:t>
            </a:r>
          </a:p>
          <a:p>
            <a:r>
              <a:rPr lang="en-CA" altLang="en-US" dirty="0">
                <a:latin typeface="+mj-lt"/>
              </a:rPr>
              <a:t>There is always some risk that what you get back is worth less (or costs more) than what you invested (a loss), or is less than what you might have had if you had done something else with your money (opportunity cost). </a:t>
            </a:r>
          </a:p>
          <a:p>
            <a:r>
              <a:rPr lang="en-CA" altLang="en-US" dirty="0">
                <a:latin typeface="+mj-lt"/>
              </a:rPr>
              <a:t>Your </a:t>
            </a:r>
            <a:r>
              <a:rPr lang="en-CA" altLang="en-US" b="1" dirty="0">
                <a:latin typeface="+mj-lt"/>
              </a:rPr>
              <a:t>risk tolerance</a:t>
            </a:r>
            <a:r>
              <a:rPr lang="en-CA" altLang="en-US" dirty="0">
                <a:latin typeface="+mj-lt"/>
              </a:rPr>
              <a:t> is your ability and willingness to assume risk. Your ability to assume risk is based on your asset base, your time horizon, and your liquidity needs.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Defining constraints</a:t>
            </a:r>
          </a:p>
        </p:txBody>
      </p:sp>
      <p:sp>
        <p:nvSpPr>
          <p:cNvPr id="16387" name="Content Placeholder 2">
            <a:extLst>
              <a:ext uri="{FF2B5EF4-FFF2-40B4-BE49-F238E27FC236}">
                <a16:creationId xmlns:a16="http://schemas.microsoft.com/office/drawing/2014/main" id="{C334E8D6-DF1F-4A88-8ABC-7646FE6555C8}"/>
              </a:ext>
            </a:extLst>
          </p:cNvPr>
          <p:cNvSpPr>
            <a:spLocks noGrp="1" noChangeArrowheads="1"/>
          </p:cNvSpPr>
          <p:nvPr>
            <p:ph sz="half" idx="2"/>
          </p:nvPr>
        </p:nvSpPr>
        <p:spPr>
          <a:xfrm>
            <a:off x="1404570" y="1371044"/>
            <a:ext cx="7308355" cy="3844900"/>
          </a:xfrm>
        </p:spPr>
        <p:txBody>
          <a:bodyPr>
            <a:noAutofit/>
          </a:bodyPr>
          <a:lstStyle/>
          <a:p>
            <a:r>
              <a:rPr lang="en-CA" altLang="en-US" dirty="0">
                <a:latin typeface="+mj-lt"/>
              </a:rPr>
              <a:t>Defining constraints is a process of recognizing any limitation that may impede, slow, or divert progress toward your goals. </a:t>
            </a:r>
          </a:p>
          <a:p>
            <a:r>
              <a:rPr lang="en-CA" altLang="en-US" dirty="0">
                <a:latin typeface="+mj-lt"/>
              </a:rPr>
              <a:t>Constraints include the following:</a:t>
            </a:r>
          </a:p>
          <a:p>
            <a:pPr lvl="1">
              <a:buFont typeface="Wingdings" pitchFamily="2" charset="2"/>
              <a:buChar char="Ø"/>
            </a:pPr>
            <a:r>
              <a:rPr lang="en-CA" altLang="en-US" dirty="0">
                <a:latin typeface="+mj-lt"/>
              </a:rPr>
              <a:t>liquidity needs;</a:t>
            </a:r>
          </a:p>
          <a:p>
            <a:pPr lvl="1">
              <a:buFont typeface="Wingdings" pitchFamily="2" charset="2"/>
              <a:buChar char="Ø"/>
            </a:pPr>
            <a:r>
              <a:rPr lang="en-CA" altLang="en-US" dirty="0">
                <a:latin typeface="+mj-lt"/>
              </a:rPr>
              <a:t>time available;</a:t>
            </a:r>
          </a:p>
          <a:p>
            <a:pPr lvl="1">
              <a:buFont typeface="Wingdings" pitchFamily="2" charset="2"/>
              <a:buChar char="Ø"/>
            </a:pPr>
            <a:r>
              <a:rPr lang="en-CA" altLang="en-US" dirty="0">
                <a:latin typeface="+mj-lt"/>
              </a:rPr>
              <a:t>tax obligations;</a:t>
            </a:r>
          </a:p>
          <a:p>
            <a:pPr lvl="1">
              <a:buFont typeface="Wingdings" pitchFamily="2" charset="2"/>
              <a:buChar char="Ø"/>
            </a:pPr>
            <a:r>
              <a:rPr lang="en-CA" altLang="en-US" dirty="0">
                <a:latin typeface="+mj-lt"/>
              </a:rPr>
              <a:t>legal requirements; and</a:t>
            </a:r>
          </a:p>
          <a:p>
            <a:pPr lvl="1">
              <a:buFont typeface="Wingdings" pitchFamily="2" charset="2"/>
              <a:buChar char="Ø"/>
            </a:pPr>
            <a:r>
              <a:rPr lang="en-CA" altLang="en-US" dirty="0">
                <a:latin typeface="+mj-lt"/>
              </a:rPr>
              <a:t>unique circumstances.</a:t>
            </a:r>
          </a:p>
          <a:p>
            <a:r>
              <a:rPr lang="en-CA" altLang="en-US" b="1" dirty="0">
                <a:latin typeface="+mj-lt"/>
              </a:rPr>
              <a:t>Divestment</a:t>
            </a:r>
            <a:r>
              <a:rPr lang="en-CA" altLang="en-US" dirty="0">
                <a:latin typeface="+mj-lt"/>
              </a:rPr>
              <a:t> is the term for taking money out of investments. </a:t>
            </a:r>
          </a:p>
          <a:p>
            <a:r>
              <a:rPr lang="en-CA" altLang="en-US" dirty="0">
                <a:latin typeface="+mj-lt"/>
              </a:rPr>
              <a:t>Let’s look at socially responsible investing and divestiture campaigns!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Diversification</a:t>
            </a:r>
          </a:p>
        </p:txBody>
      </p:sp>
      <p:sp>
        <p:nvSpPr>
          <p:cNvPr id="16387" name="Content Placeholder 2">
            <a:extLst>
              <a:ext uri="{FF2B5EF4-FFF2-40B4-BE49-F238E27FC236}">
                <a16:creationId xmlns:a16="http://schemas.microsoft.com/office/drawing/2014/main" id="{C334E8D6-DF1F-4A88-8ABC-7646FE6555C8}"/>
              </a:ext>
            </a:extLst>
          </p:cNvPr>
          <p:cNvSpPr>
            <a:spLocks noGrp="1" noChangeArrowheads="1"/>
          </p:cNvSpPr>
          <p:nvPr>
            <p:ph sz="half" idx="2"/>
          </p:nvPr>
        </p:nvSpPr>
        <p:spPr>
          <a:xfrm>
            <a:off x="1404571" y="1371044"/>
            <a:ext cx="7007910" cy="3265350"/>
          </a:xfrm>
        </p:spPr>
        <p:txBody>
          <a:bodyPr>
            <a:noAutofit/>
          </a:bodyPr>
          <a:lstStyle/>
          <a:p>
            <a:r>
              <a:rPr lang="en-CA" altLang="en-US" dirty="0">
                <a:latin typeface="+mj-lt"/>
              </a:rPr>
              <a:t>To invest is to assume risk, and you assume risk expecting to be compensated through return. The more risk assumed, the more the promised return. </a:t>
            </a:r>
          </a:p>
          <a:p>
            <a:r>
              <a:rPr lang="en-CA" altLang="en-US" dirty="0">
                <a:latin typeface="+mj-lt"/>
              </a:rPr>
              <a:t>To increase return you must increase risk, and to lessen risk, you must expect less return. But another way to lessen risk is to </a:t>
            </a:r>
            <a:r>
              <a:rPr lang="en-CA" altLang="en-US" b="1" dirty="0">
                <a:latin typeface="+mj-lt"/>
              </a:rPr>
              <a:t>diversify</a:t>
            </a:r>
            <a:r>
              <a:rPr lang="en-CA" altLang="en-US" dirty="0">
                <a:latin typeface="+mj-lt"/>
              </a:rPr>
              <a:t>: to spread out your investments among a number of different asset classes.</a:t>
            </a:r>
          </a:p>
          <a:p>
            <a:r>
              <a:rPr lang="en-CA" altLang="en-US" dirty="0">
                <a:latin typeface="+mj-lt"/>
              </a:rPr>
              <a:t> Investing in different asset classes reduces your exposure to economic, asset class, and market risks.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466452" cy="639762"/>
          </a:xfrm>
        </p:spPr>
        <p:txBody>
          <a:bodyPr/>
          <a:lstStyle/>
          <a:p>
            <a:r>
              <a:rPr lang="en-CA" dirty="0">
                <a:latin typeface="+mj-lt"/>
              </a:rPr>
              <a:t>Diversification (continued)</a:t>
            </a:r>
          </a:p>
        </p:txBody>
      </p:sp>
      <p:sp>
        <p:nvSpPr>
          <p:cNvPr id="16387" name="Content Placeholder 2">
            <a:extLst>
              <a:ext uri="{FF2B5EF4-FFF2-40B4-BE49-F238E27FC236}">
                <a16:creationId xmlns:a16="http://schemas.microsoft.com/office/drawing/2014/main" id="{C334E8D6-DF1F-4A88-8ABC-7646FE6555C8}"/>
              </a:ext>
            </a:extLst>
          </p:cNvPr>
          <p:cNvSpPr>
            <a:spLocks noGrp="1" noChangeArrowheads="1"/>
          </p:cNvSpPr>
          <p:nvPr>
            <p:ph sz="half" idx="2"/>
          </p:nvPr>
        </p:nvSpPr>
        <p:spPr>
          <a:xfrm>
            <a:off x="1404570" y="1371044"/>
            <a:ext cx="7216915" cy="4025204"/>
          </a:xfrm>
        </p:spPr>
        <p:txBody>
          <a:bodyPr>
            <a:noAutofit/>
          </a:bodyPr>
          <a:lstStyle/>
          <a:p>
            <a:r>
              <a:rPr lang="en-CA" altLang="en-US" dirty="0">
                <a:latin typeface="+mj-lt"/>
              </a:rPr>
              <a:t>Diversifying investments spreads risk by having more than one kind of investment and thus more than one kind of risk.</a:t>
            </a:r>
          </a:p>
          <a:p>
            <a:r>
              <a:rPr lang="en-CA" altLang="en-US" dirty="0">
                <a:latin typeface="+mj-lt"/>
              </a:rPr>
              <a:t>To truly diversify, you need to invest in assets that are not vulnerable to one or more kinds of risk. For example, you may want to diversify:</a:t>
            </a:r>
          </a:p>
          <a:p>
            <a:pPr lvl="1">
              <a:buFont typeface="Wingdings" pitchFamily="2" charset="2"/>
              <a:buChar char="Ø"/>
            </a:pPr>
            <a:r>
              <a:rPr lang="en-CA" altLang="en-US" dirty="0">
                <a:latin typeface="+mj-lt"/>
              </a:rPr>
              <a:t>between cyclical and countercyclical investments, reducing economic risk;</a:t>
            </a:r>
          </a:p>
          <a:p>
            <a:pPr lvl="1">
              <a:buFont typeface="Wingdings" pitchFamily="2" charset="2"/>
              <a:buChar char="Ø"/>
            </a:pPr>
            <a:r>
              <a:rPr lang="en-CA" altLang="en-US" dirty="0">
                <a:latin typeface="+mj-lt"/>
              </a:rPr>
              <a:t>among different sectors of the economy, reducing industry risks;</a:t>
            </a:r>
          </a:p>
          <a:p>
            <a:pPr lvl="1">
              <a:buFont typeface="Wingdings" pitchFamily="2" charset="2"/>
              <a:buChar char="Ø"/>
            </a:pPr>
            <a:r>
              <a:rPr lang="en-CA" altLang="en-US" dirty="0">
                <a:latin typeface="+mj-lt"/>
              </a:rPr>
              <a:t>among different kinds of investments, reducing asset class risk; or</a:t>
            </a:r>
          </a:p>
          <a:p>
            <a:pPr lvl="1">
              <a:buFont typeface="Wingdings" pitchFamily="2" charset="2"/>
              <a:buChar char="Ø"/>
            </a:pPr>
            <a:r>
              <a:rPr lang="en-CA" altLang="en-US" dirty="0">
                <a:latin typeface="+mj-lt"/>
              </a:rPr>
              <a:t>among different kinds of firms, reducing company risks.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466452" cy="639762"/>
          </a:xfrm>
        </p:spPr>
        <p:txBody>
          <a:bodyPr/>
          <a:lstStyle/>
          <a:p>
            <a:r>
              <a:rPr lang="en-CA" dirty="0">
                <a:latin typeface="+mj-lt"/>
              </a:rPr>
              <a:t>Steps to diversification</a:t>
            </a:r>
          </a:p>
        </p:txBody>
      </p:sp>
      <p:sp>
        <p:nvSpPr>
          <p:cNvPr id="16387" name="Content Placeholder 2">
            <a:extLst>
              <a:ext uri="{FF2B5EF4-FFF2-40B4-BE49-F238E27FC236}">
                <a16:creationId xmlns:a16="http://schemas.microsoft.com/office/drawing/2014/main" id="{C334E8D6-DF1F-4A88-8ABC-7646FE6555C8}"/>
              </a:ext>
            </a:extLst>
          </p:cNvPr>
          <p:cNvSpPr>
            <a:spLocks noGrp="1" noChangeArrowheads="1"/>
          </p:cNvSpPr>
          <p:nvPr>
            <p:ph sz="half" idx="2"/>
          </p:nvPr>
        </p:nvSpPr>
        <p:spPr>
          <a:xfrm>
            <a:off x="1404570" y="1266540"/>
            <a:ext cx="7399796" cy="4490316"/>
          </a:xfrm>
        </p:spPr>
        <p:txBody>
          <a:bodyPr>
            <a:noAutofit/>
          </a:bodyPr>
          <a:lstStyle/>
          <a:p>
            <a:r>
              <a:rPr lang="en-CA" altLang="en-US" dirty="0">
                <a:latin typeface="+mj-lt"/>
              </a:rPr>
              <a:t>In traditional portfolio theory, there are three levels or steps to diversifying: capital allocation, asset allocation, and security selection.</a:t>
            </a:r>
          </a:p>
          <a:p>
            <a:r>
              <a:rPr lang="en-CA" altLang="en-US" b="1" dirty="0">
                <a:latin typeface="+mj-lt"/>
              </a:rPr>
              <a:t>Capital allocation</a:t>
            </a:r>
            <a:r>
              <a:rPr lang="en-CA" altLang="en-US" dirty="0">
                <a:latin typeface="+mj-lt"/>
              </a:rPr>
              <a:t> is diversifying your capital between risky and riskless investments. </a:t>
            </a:r>
          </a:p>
          <a:p>
            <a:r>
              <a:rPr lang="en-CA" altLang="en-US" dirty="0">
                <a:latin typeface="+mj-lt"/>
              </a:rPr>
              <a:t>The second diversification decision is </a:t>
            </a:r>
            <a:r>
              <a:rPr lang="en-CA" altLang="en-US" b="1" dirty="0">
                <a:latin typeface="+mj-lt"/>
              </a:rPr>
              <a:t>asset allocation</a:t>
            </a:r>
            <a:r>
              <a:rPr lang="en-CA" altLang="en-US" dirty="0">
                <a:latin typeface="+mj-lt"/>
              </a:rPr>
              <a:t>: deciding which asset classes, and therefore which risks and which markets, to invest in. One example of an asset allocation strategy is </a:t>
            </a:r>
            <a:r>
              <a:rPr lang="en-CA" altLang="en-US" b="1" dirty="0">
                <a:latin typeface="+mj-lt"/>
              </a:rPr>
              <a:t>life cycle investing</a:t>
            </a:r>
            <a:r>
              <a:rPr lang="en-CA" altLang="en-US" dirty="0">
                <a:latin typeface="+mj-lt"/>
              </a:rPr>
              <a:t>—changing your asset allocation as you age. </a:t>
            </a:r>
          </a:p>
          <a:p>
            <a:r>
              <a:rPr lang="en-CA" altLang="en-US" b="1" dirty="0">
                <a:latin typeface="+mj-lt"/>
              </a:rPr>
              <a:t>Security selection</a:t>
            </a:r>
            <a:r>
              <a:rPr lang="en-CA" altLang="en-US" dirty="0">
                <a:latin typeface="+mj-lt"/>
              </a:rPr>
              <a:t> is the third step in diversification: choosing </a:t>
            </a:r>
            <a:r>
              <a:rPr lang="en-CA" altLang="en-US">
                <a:latin typeface="+mj-lt"/>
              </a:rPr>
              <a:t>individual investments within each asset class. </a:t>
            </a:r>
          </a:p>
          <a:p>
            <a:pPr marL="0" indent="0">
              <a:buNone/>
            </a:pP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37908"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7" y="2594287"/>
            <a:ext cx="6189687" cy="4037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48176D05-AFDF-400A-8677-6D97AAC25DCB}"/>
              </a:ext>
            </a:extLst>
          </p:cNvPr>
          <p:cNvSpPr>
            <a:spLocks noGrp="1" noChangeArrowheads="1"/>
          </p:cNvSpPr>
          <p:nvPr>
            <p:ph type="title"/>
          </p:nvPr>
        </p:nvSpPr>
        <p:spPr/>
        <p:txBody>
          <a:bodyPr/>
          <a:lstStyle/>
          <a:p>
            <a:r>
              <a:rPr lang="en-US" altLang="en-US" dirty="0">
                <a:latin typeface="+mj-lt"/>
              </a:rPr>
              <a:t>Introduction</a:t>
            </a:r>
          </a:p>
        </p:txBody>
      </p:sp>
      <p:sp>
        <p:nvSpPr>
          <p:cNvPr id="5" name="Text Placeholder 4"/>
          <p:cNvSpPr>
            <a:spLocks noGrp="1"/>
          </p:cNvSpPr>
          <p:nvPr>
            <p:ph type="body" idx="1"/>
          </p:nvPr>
        </p:nvSpPr>
        <p:spPr/>
        <p:txBody>
          <a:bodyPr/>
          <a:lstStyle/>
          <a:p>
            <a:r>
              <a:rPr lang="en-CA" dirty="0">
                <a:latin typeface="+mj-lt"/>
              </a:rPr>
              <a:t>Investing</a:t>
            </a:r>
          </a:p>
        </p:txBody>
      </p:sp>
      <p:sp>
        <p:nvSpPr>
          <p:cNvPr id="4099" name="Content Placeholder 2">
            <a:extLst>
              <a:ext uri="{FF2B5EF4-FFF2-40B4-BE49-F238E27FC236}">
                <a16:creationId xmlns:a16="http://schemas.microsoft.com/office/drawing/2014/main" id="{200EB798-C38E-4CE1-A05B-76C20AA7EC8F}"/>
              </a:ext>
            </a:extLst>
          </p:cNvPr>
          <p:cNvSpPr>
            <a:spLocks noGrp="1" noChangeArrowheads="1"/>
          </p:cNvSpPr>
          <p:nvPr>
            <p:ph sz="half" idx="2"/>
          </p:nvPr>
        </p:nvSpPr>
        <p:spPr>
          <a:xfrm>
            <a:off x="1404571" y="1985554"/>
            <a:ext cx="6602959" cy="3423573"/>
          </a:xfrm>
        </p:spPr>
        <p:txBody>
          <a:bodyPr>
            <a:noAutofit/>
          </a:bodyPr>
          <a:lstStyle/>
          <a:p>
            <a:pPr marL="514350" indent="-457200"/>
            <a:r>
              <a:rPr lang="en-CA" altLang="en-US" dirty="0">
                <a:latin typeface="+mj-lt"/>
              </a:rPr>
              <a:t>Saving to build wealth is </a:t>
            </a:r>
            <a:r>
              <a:rPr lang="en-CA" altLang="en-US" b="1" dirty="0">
                <a:latin typeface="+mj-lt"/>
              </a:rPr>
              <a:t>investing</a:t>
            </a:r>
            <a:r>
              <a:rPr lang="en-CA" altLang="en-US" dirty="0">
                <a:latin typeface="+mj-lt"/>
              </a:rPr>
              <a:t>. </a:t>
            </a:r>
          </a:p>
          <a:p>
            <a:pPr marL="514350" indent="-457200"/>
            <a:r>
              <a:rPr lang="en-CA" altLang="en-US" dirty="0">
                <a:latin typeface="+mj-lt"/>
              </a:rPr>
              <a:t>When people have a surplus of disposable income, they can save or invest. </a:t>
            </a:r>
          </a:p>
          <a:p>
            <a:pPr marL="514350" indent="-457200"/>
            <a:r>
              <a:rPr lang="en-CA" altLang="en-US" dirty="0">
                <a:latin typeface="+mj-lt"/>
              </a:rPr>
              <a:t>When people invest, they transfer their surplus to individuals, companies, or governments that have a shortage or too little money to meet immediate needs.</a:t>
            </a:r>
          </a:p>
          <a:p>
            <a:pPr marL="514350" indent="-457200"/>
            <a:r>
              <a:rPr lang="en-CA" altLang="en-US" dirty="0">
                <a:latin typeface="+mj-lt"/>
              </a:rPr>
              <a:t>When you invest, you are transferring capital to those who need it on the assumption that they will be able to return your capital and also pay you for its use.</a:t>
            </a: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5757" y="682204"/>
            <a:ext cx="3470090" cy="639762"/>
          </a:xfrm>
        </p:spPr>
        <p:txBody>
          <a:bodyPr/>
          <a:lstStyle/>
          <a:p>
            <a:r>
              <a:rPr lang="en-CA" dirty="0">
                <a:latin typeface="+mj-lt"/>
              </a:rPr>
              <a:t>Investing (continued)</a:t>
            </a:r>
          </a:p>
        </p:txBody>
      </p:sp>
      <p:sp>
        <p:nvSpPr>
          <p:cNvPr id="5123" name="Content Placeholder 2">
            <a:extLst>
              <a:ext uri="{FF2B5EF4-FFF2-40B4-BE49-F238E27FC236}">
                <a16:creationId xmlns:a16="http://schemas.microsoft.com/office/drawing/2014/main" id="{EFC0F1DB-55B0-43BB-8E87-11A1C6DD2C44}"/>
              </a:ext>
            </a:extLst>
          </p:cNvPr>
          <p:cNvSpPr>
            <a:spLocks noGrp="1" noChangeArrowheads="1"/>
          </p:cNvSpPr>
          <p:nvPr>
            <p:ph sz="half" idx="2"/>
          </p:nvPr>
        </p:nvSpPr>
        <p:spPr>
          <a:xfrm>
            <a:off x="1404571" y="1117894"/>
            <a:ext cx="7034035" cy="3982140"/>
          </a:xfrm>
        </p:spPr>
        <p:txBody>
          <a:bodyPr>
            <a:noAutofit/>
          </a:bodyPr>
          <a:lstStyle/>
          <a:p>
            <a:pPr marL="514350" indent="-457200"/>
            <a:r>
              <a:rPr lang="en-CA" altLang="en-US" sz="1900" dirty="0">
                <a:latin typeface="+mj-lt"/>
              </a:rPr>
              <a:t>Investment also goes beyond simply contributing to one’s own individual wealth and financial health. </a:t>
            </a:r>
          </a:p>
          <a:p>
            <a:pPr marL="514350" indent="-457200"/>
            <a:r>
              <a:rPr lang="en-CA" altLang="en-US" sz="1900" dirty="0">
                <a:latin typeface="+mj-lt"/>
              </a:rPr>
              <a:t>The investments we make can contribute to the growth of businesses, organizations, and communities; they can have a significant economic and social impact in the world.</a:t>
            </a:r>
          </a:p>
          <a:p>
            <a:pPr marL="514350" indent="-457200"/>
            <a:r>
              <a:rPr lang="en-CA" altLang="en-US" sz="1900" dirty="0">
                <a:latin typeface="+mj-lt"/>
              </a:rPr>
              <a:t>With regard to Indigenous communities in Canada, economic growth is fueled by investment. </a:t>
            </a:r>
          </a:p>
          <a:p>
            <a:pPr marL="514350" indent="-457200"/>
            <a:r>
              <a:rPr lang="en-CA" altLang="en-US" sz="1900" dirty="0">
                <a:latin typeface="+mj-lt"/>
              </a:rPr>
              <a:t>Through the creation of the </a:t>
            </a:r>
            <a:r>
              <a:rPr lang="en-CA" altLang="en-US" sz="1900" i="1" dirty="0">
                <a:latin typeface="+mj-lt"/>
              </a:rPr>
              <a:t>First Nations Fiscal and Statistical Management Act</a:t>
            </a:r>
            <a:r>
              <a:rPr lang="en-CA" altLang="en-US" sz="1900" dirty="0">
                <a:latin typeface="+mj-lt"/>
              </a:rPr>
              <a:t>, the First Nations Finance Authority, the First Nations Financial Management Board, and the First Nations Tax Commission were established to assist First Nations to better access capital markets and investment opportunities.</a:t>
            </a:r>
            <a:r>
              <a:rPr lang="en-CA" altLang="en-US" dirty="0">
                <a:latin typeface="+mj-lt"/>
              </a:rPr>
              <a:t>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466452" cy="639762"/>
          </a:xfrm>
        </p:spPr>
        <p:txBody>
          <a:bodyPr/>
          <a:lstStyle/>
          <a:p>
            <a:r>
              <a:rPr lang="en-CA" dirty="0">
                <a:latin typeface="+mj-lt"/>
              </a:rPr>
              <a:t>Socially responsible investment</a:t>
            </a:r>
          </a:p>
        </p:txBody>
      </p:sp>
      <p:sp>
        <p:nvSpPr>
          <p:cNvPr id="5123" name="Content Placeholder 2">
            <a:extLst>
              <a:ext uri="{FF2B5EF4-FFF2-40B4-BE49-F238E27FC236}">
                <a16:creationId xmlns:a16="http://schemas.microsoft.com/office/drawing/2014/main" id="{EFC0F1DB-55B0-43BB-8E87-11A1C6DD2C44}"/>
              </a:ext>
            </a:extLst>
          </p:cNvPr>
          <p:cNvSpPr>
            <a:spLocks noGrp="1" noChangeArrowheads="1"/>
          </p:cNvSpPr>
          <p:nvPr>
            <p:ph sz="half" idx="2"/>
          </p:nvPr>
        </p:nvSpPr>
        <p:spPr>
          <a:xfrm>
            <a:off x="1404571" y="1267097"/>
            <a:ext cx="7034035" cy="3687142"/>
          </a:xfrm>
        </p:spPr>
        <p:txBody>
          <a:bodyPr>
            <a:noAutofit/>
          </a:bodyPr>
          <a:lstStyle/>
          <a:p>
            <a:pPr marL="514350" indent="-457200"/>
            <a:r>
              <a:rPr lang="en-CA" altLang="en-US" dirty="0">
                <a:latin typeface="+mj-lt"/>
              </a:rPr>
              <a:t>Today, there are more and more options available to investors who wish to invest their money in socially responsible businesses. </a:t>
            </a:r>
          </a:p>
          <a:p>
            <a:pPr marL="514350" indent="-457200"/>
            <a:r>
              <a:rPr lang="en-CA" altLang="en-US" dirty="0">
                <a:latin typeface="+mj-lt"/>
              </a:rPr>
              <a:t>Many businesses are focusing more on </a:t>
            </a:r>
            <a:r>
              <a:rPr lang="en-CA" altLang="en-US" b="1" dirty="0">
                <a:latin typeface="+mj-lt"/>
              </a:rPr>
              <a:t>corporate social responsibility (CSR)</a:t>
            </a:r>
            <a:r>
              <a:rPr lang="en-CA" altLang="en-US" dirty="0">
                <a:latin typeface="+mj-lt"/>
              </a:rPr>
              <a:t>, which is focused on economic, social, and environmentally sustainable activities.</a:t>
            </a:r>
          </a:p>
          <a:p>
            <a:pPr marL="514350" indent="-457200"/>
            <a:r>
              <a:rPr lang="en-CA" altLang="en-US" dirty="0">
                <a:latin typeface="+mj-lt"/>
              </a:rPr>
              <a:t>There are also more and more </a:t>
            </a:r>
            <a:r>
              <a:rPr lang="en-CA" altLang="en-US" b="1" dirty="0">
                <a:latin typeface="+mj-lt"/>
              </a:rPr>
              <a:t>socially responsible investment </a:t>
            </a:r>
            <a:r>
              <a:rPr lang="en-CA" altLang="en-US" dirty="0">
                <a:latin typeface="+mj-lt"/>
              </a:rPr>
              <a:t>options, which are investments based on one’s ideas, beliefs, and values. Let’s look at some examples!</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6BCAA90-A018-4381-9A5D-703DD4753239}"/>
              </a:ext>
            </a:extLst>
          </p:cNvPr>
          <p:cNvSpPr>
            <a:spLocks noGrp="1" noChangeArrowheads="1"/>
          </p:cNvSpPr>
          <p:nvPr>
            <p:ph type="title"/>
          </p:nvPr>
        </p:nvSpPr>
        <p:spPr/>
        <p:txBody>
          <a:bodyPr>
            <a:noAutofit/>
          </a:bodyPr>
          <a:lstStyle/>
          <a:p>
            <a:r>
              <a:rPr lang="en-CA" altLang="en-US" dirty="0">
                <a:latin typeface="+mj-lt"/>
              </a:rPr>
              <a:t>12.1 Investments and Markets: A Brief Overview</a:t>
            </a:r>
          </a:p>
        </p:txBody>
      </p:sp>
      <p:sp>
        <p:nvSpPr>
          <p:cNvPr id="5" name="Text Placeholder 4"/>
          <p:cNvSpPr>
            <a:spLocks noGrp="1"/>
          </p:cNvSpPr>
          <p:nvPr>
            <p:ph type="body" idx="1"/>
          </p:nvPr>
        </p:nvSpPr>
        <p:spPr>
          <a:xfrm>
            <a:off x="1404572" y="1913940"/>
            <a:ext cx="3470090" cy="639762"/>
          </a:xfrm>
        </p:spPr>
        <p:txBody>
          <a:bodyPr/>
          <a:lstStyle/>
          <a:p>
            <a:r>
              <a:rPr lang="en-CA" dirty="0">
                <a:latin typeface="+mj-lt"/>
              </a:rPr>
              <a:t>Bonds</a:t>
            </a:r>
          </a:p>
        </p:txBody>
      </p:sp>
      <p:sp>
        <p:nvSpPr>
          <p:cNvPr id="7171" name="Content Placeholder 2">
            <a:extLst>
              <a:ext uri="{FF2B5EF4-FFF2-40B4-BE49-F238E27FC236}">
                <a16:creationId xmlns:a16="http://schemas.microsoft.com/office/drawing/2014/main" id="{9E29C276-7D93-4678-A807-DACBC6FCC669}"/>
              </a:ext>
            </a:extLst>
          </p:cNvPr>
          <p:cNvSpPr>
            <a:spLocks noGrp="1" noChangeArrowheads="1"/>
          </p:cNvSpPr>
          <p:nvPr>
            <p:ph sz="half" idx="2"/>
          </p:nvPr>
        </p:nvSpPr>
        <p:spPr>
          <a:xfrm>
            <a:off x="1404571" y="2279380"/>
            <a:ext cx="6772777" cy="2870804"/>
          </a:xfrm>
        </p:spPr>
        <p:txBody>
          <a:bodyPr>
            <a:normAutofit/>
          </a:bodyPr>
          <a:lstStyle/>
          <a:p>
            <a:r>
              <a:rPr lang="en-CA" altLang="en-US" b="1" dirty="0">
                <a:latin typeface="+mj-lt"/>
              </a:rPr>
              <a:t>Bonds </a:t>
            </a:r>
            <a:r>
              <a:rPr lang="en-CA" altLang="en-US" dirty="0">
                <a:latin typeface="+mj-lt"/>
              </a:rPr>
              <a:t>are debt. The bond issuer borrows money by selling a bond, promising the buyer regular interest payments and then repayment of the principal at maturity. </a:t>
            </a:r>
          </a:p>
          <a:p>
            <a:r>
              <a:rPr lang="en-CA" altLang="en-US" dirty="0">
                <a:latin typeface="+mj-lt"/>
              </a:rPr>
              <a:t>A bond is a formal contract to repay borrowed money with interest (often referred to as the coupon) at fixed intervals. </a:t>
            </a:r>
          </a:p>
          <a:p>
            <a:r>
              <a:rPr lang="en-CA" altLang="en-US" dirty="0">
                <a:latin typeface="+mj-lt"/>
              </a:rPr>
              <a:t>Corporations and governments (e.g., federal, provincial, municipal, and foreign) borrow by issuing bonds.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Bonds (continued) </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04572" y="1417546"/>
            <a:ext cx="6642148" cy="3630972"/>
          </a:xfrm>
        </p:spPr>
        <p:txBody>
          <a:bodyPr>
            <a:noAutofit/>
          </a:bodyPr>
          <a:lstStyle/>
          <a:p>
            <a:r>
              <a:rPr lang="en-CA" altLang="en-US" dirty="0">
                <a:latin typeface="+mj-lt"/>
              </a:rPr>
              <a:t>The interest rate on the bond may be a </a:t>
            </a:r>
            <a:r>
              <a:rPr lang="en-CA" altLang="en-US" b="1" dirty="0">
                <a:latin typeface="+mj-lt"/>
              </a:rPr>
              <a:t>fixed interest rate </a:t>
            </a:r>
            <a:r>
              <a:rPr lang="en-CA" altLang="en-US" dirty="0">
                <a:latin typeface="+mj-lt"/>
              </a:rPr>
              <a:t>or a </a:t>
            </a:r>
            <a:r>
              <a:rPr lang="en-CA" altLang="en-US" b="1" dirty="0">
                <a:latin typeface="+mj-lt"/>
              </a:rPr>
              <a:t>floating interest rate </a:t>
            </a:r>
            <a:r>
              <a:rPr lang="en-CA" altLang="en-US" dirty="0">
                <a:latin typeface="+mj-lt"/>
              </a:rPr>
              <a:t>that changes as underlying interest rates—rates on debt of comparable companies—change. </a:t>
            </a:r>
          </a:p>
          <a:p>
            <a:r>
              <a:rPr lang="en-CA" altLang="en-US" dirty="0">
                <a:latin typeface="+mj-lt"/>
              </a:rPr>
              <a:t>There are many features of bonds other than the principal and interest, such as the </a:t>
            </a:r>
            <a:r>
              <a:rPr lang="en-CA" altLang="en-US" b="1" dirty="0">
                <a:latin typeface="+mj-lt"/>
              </a:rPr>
              <a:t>issue price </a:t>
            </a:r>
            <a:r>
              <a:rPr lang="en-CA" altLang="en-US" dirty="0">
                <a:latin typeface="+mj-lt"/>
              </a:rPr>
              <a:t>(the price you pay to buy the bond when it is first issued) and the </a:t>
            </a:r>
            <a:r>
              <a:rPr lang="en-CA" altLang="en-US" b="1" dirty="0">
                <a:latin typeface="+mj-lt"/>
              </a:rPr>
              <a:t>maturity date </a:t>
            </a:r>
            <a:r>
              <a:rPr lang="en-CA" altLang="en-US" dirty="0">
                <a:latin typeface="+mj-lt"/>
              </a:rPr>
              <a:t>(when the issuer of the bond has to repay you).</a:t>
            </a:r>
          </a:p>
          <a:p>
            <a:r>
              <a:rPr lang="en-CA" altLang="en-US" dirty="0">
                <a:latin typeface="+mj-lt"/>
              </a:rPr>
              <a:t>Bonds may also be “callable”—that is, </a:t>
            </a:r>
            <a:r>
              <a:rPr lang="en-CA" altLang="en-US" b="1" dirty="0">
                <a:latin typeface="+mj-lt"/>
              </a:rPr>
              <a:t>redeemable </a:t>
            </a:r>
            <a:r>
              <a:rPr lang="en-CA" altLang="en-US" dirty="0">
                <a:latin typeface="+mj-lt"/>
              </a:rPr>
              <a:t>before </a:t>
            </a:r>
            <a:r>
              <a:rPr lang="en-CA" altLang="en-US" b="1" dirty="0">
                <a:latin typeface="+mj-lt"/>
              </a:rPr>
              <a:t>maturity</a:t>
            </a:r>
            <a:r>
              <a:rPr lang="en-CA" altLang="en-US" dirty="0">
                <a:latin typeface="+mj-lt"/>
              </a:rPr>
              <a:t> (paid off early).</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Stocks</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04572" y="1417546"/>
            <a:ext cx="6642148" cy="2734099"/>
          </a:xfrm>
        </p:spPr>
        <p:txBody>
          <a:bodyPr>
            <a:noAutofit/>
          </a:bodyPr>
          <a:lstStyle/>
          <a:p>
            <a:r>
              <a:rPr lang="en-CA" altLang="en-US" b="1" dirty="0">
                <a:latin typeface="+mj-lt"/>
              </a:rPr>
              <a:t>Stocks </a:t>
            </a:r>
            <a:r>
              <a:rPr lang="en-CA" altLang="en-US" dirty="0">
                <a:latin typeface="+mj-lt"/>
              </a:rPr>
              <a:t>are shares of ownership in a corporation. </a:t>
            </a:r>
          </a:p>
          <a:p>
            <a:r>
              <a:rPr lang="en-CA" altLang="en-US" dirty="0">
                <a:latin typeface="+mj-lt"/>
              </a:rPr>
              <a:t>Your share of ownership is dependent on the size of your stock holding. </a:t>
            </a:r>
          </a:p>
          <a:p>
            <a:r>
              <a:rPr lang="en-CA" altLang="en-US" dirty="0">
                <a:latin typeface="+mj-lt"/>
              </a:rPr>
              <a:t>Stocks are issued by corporations to raise capital. </a:t>
            </a:r>
          </a:p>
          <a:p>
            <a:r>
              <a:rPr lang="en-CA" altLang="en-US" dirty="0">
                <a:latin typeface="+mj-lt"/>
              </a:rPr>
              <a:t>A corporation is considered “publicly traded” when shares are issued and traded in a public market such as a stock exchange.</a:t>
            </a:r>
          </a:p>
          <a:p>
            <a:r>
              <a:rPr lang="en-CA" altLang="en-US" dirty="0">
                <a:latin typeface="+mj-lt"/>
              </a:rPr>
              <a:t>Since corporations exist to create profit for the owners, when you buy a share of the corporation, you buy a share of its future profits. You are literally sharing in the fortunes of the company.</a:t>
            </a:r>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Stocks (continued)</a:t>
            </a:r>
          </a:p>
        </p:txBody>
      </p:sp>
      <p:sp>
        <p:nvSpPr>
          <p:cNvPr id="8195" name="Content Placeholder 2">
            <a:extLst>
              <a:ext uri="{FF2B5EF4-FFF2-40B4-BE49-F238E27FC236}">
                <a16:creationId xmlns:a16="http://schemas.microsoft.com/office/drawing/2014/main" id="{0F25A0F7-404F-4E8F-A66B-A11E71C56F20}"/>
              </a:ext>
            </a:extLst>
          </p:cNvPr>
          <p:cNvSpPr>
            <a:spLocks noGrp="1" noChangeArrowheads="1"/>
          </p:cNvSpPr>
          <p:nvPr>
            <p:ph sz="half" idx="2"/>
          </p:nvPr>
        </p:nvSpPr>
        <p:spPr>
          <a:xfrm>
            <a:off x="1411086" y="1293223"/>
            <a:ext cx="6642148" cy="4128783"/>
          </a:xfrm>
        </p:spPr>
        <p:txBody>
          <a:bodyPr>
            <a:noAutofit/>
          </a:bodyPr>
          <a:lstStyle/>
          <a:p>
            <a:r>
              <a:rPr lang="en-CA" altLang="en-US" dirty="0">
                <a:latin typeface="+mj-lt"/>
              </a:rPr>
              <a:t>Unlike bonds, there is no guarantee that shares in a company provide you with any returns at all. </a:t>
            </a:r>
          </a:p>
          <a:p>
            <a:r>
              <a:rPr lang="en-CA" altLang="en-US" dirty="0">
                <a:latin typeface="+mj-lt"/>
              </a:rPr>
              <a:t>A </a:t>
            </a:r>
            <a:r>
              <a:rPr lang="en-CA" altLang="en-US" b="1" dirty="0">
                <a:latin typeface="+mj-lt"/>
              </a:rPr>
              <a:t>dividend—</a:t>
            </a:r>
            <a:r>
              <a:rPr lang="en-CA" altLang="en-US" dirty="0">
                <a:latin typeface="+mj-lt"/>
              </a:rPr>
              <a:t>a cash payment or sometimes additional shares of stock—is sometimes paid to shareholders if the company does create a profit. </a:t>
            </a:r>
          </a:p>
          <a:p>
            <a:r>
              <a:rPr lang="en-CA" altLang="en-US" dirty="0">
                <a:latin typeface="+mj-lt"/>
              </a:rPr>
              <a:t>Even if a profit is made by a corporation, the company may pay no dividend at all, which will generally mean that your shares should rise as the company’s profits rise. </a:t>
            </a:r>
          </a:p>
          <a:p>
            <a:r>
              <a:rPr lang="en-CA" altLang="en-US" dirty="0">
                <a:latin typeface="+mj-lt"/>
              </a:rPr>
              <a:t>However, even if the company is profitable, the value of its shares may not rise, possibly because of the markets or the larger economy. You may also share the company’s losses.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19247</TotalTime>
  <Words>1535</Words>
  <Application>Microsoft Office PowerPoint</Application>
  <PresentationFormat>On-screen Show (4:3)</PresentationFormat>
  <Paragraphs>126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Naked PowerPoint Template</vt:lpstr>
      <vt:lpstr>PowerPoint Presentation</vt:lpstr>
      <vt:lpstr>Open License</vt:lpstr>
      <vt:lpstr>Introduction</vt:lpstr>
      <vt:lpstr>PowerPoint Presentation</vt:lpstr>
      <vt:lpstr>PowerPoint Presentation</vt:lpstr>
      <vt:lpstr>12.1 Investments and Markets: A Brief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12.2 Investment Planning</vt:lpstr>
      <vt:lpstr>PowerPoint Presentation</vt:lpstr>
      <vt:lpstr>PowerPoint Presentation</vt:lpstr>
      <vt:lpstr>PowerPoint Presentation</vt:lpstr>
      <vt:lpstr>PowerPoint Presentation</vt:lpstr>
      <vt:lpstr>PowerPoint Presentation</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70</cp:revision>
  <dcterms:created xsi:type="dcterms:W3CDTF">2019-07-19T18:36:56Z</dcterms:created>
  <dcterms:modified xsi:type="dcterms:W3CDTF">2019-10-16T15:28:56Z</dcterms:modified>
</cp:coreProperties>
</file>