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handoutMasterIdLst>
    <p:handoutMasterId r:id="rId42"/>
  </p:handoutMasterIdLst>
  <p:sldIdLst>
    <p:sldId id="257" r:id="rId2"/>
    <p:sldId id="260" r:id="rId3"/>
    <p:sldId id="318" r:id="rId4"/>
    <p:sldId id="319" r:id="rId5"/>
    <p:sldId id="320" r:id="rId6"/>
    <p:sldId id="352" r:id="rId7"/>
    <p:sldId id="382" r:id="rId8"/>
    <p:sldId id="353" r:id="rId9"/>
    <p:sldId id="357" r:id="rId10"/>
    <p:sldId id="354" r:id="rId11"/>
    <p:sldId id="358" r:id="rId12"/>
    <p:sldId id="376" r:id="rId13"/>
    <p:sldId id="343" r:id="rId14"/>
    <p:sldId id="377" r:id="rId15"/>
    <p:sldId id="378" r:id="rId16"/>
    <p:sldId id="359" r:id="rId17"/>
    <p:sldId id="360" r:id="rId18"/>
    <p:sldId id="326" r:id="rId19"/>
    <p:sldId id="361" r:id="rId20"/>
    <p:sldId id="362" r:id="rId21"/>
    <p:sldId id="363" r:id="rId22"/>
    <p:sldId id="364" r:id="rId23"/>
    <p:sldId id="365" r:id="rId24"/>
    <p:sldId id="366" r:id="rId25"/>
    <p:sldId id="379" r:id="rId26"/>
    <p:sldId id="367" r:id="rId27"/>
    <p:sldId id="370" r:id="rId28"/>
    <p:sldId id="374" r:id="rId29"/>
    <p:sldId id="380" r:id="rId30"/>
    <p:sldId id="381" r:id="rId31"/>
    <p:sldId id="372" r:id="rId32"/>
    <p:sldId id="383" r:id="rId33"/>
    <p:sldId id="371" r:id="rId34"/>
    <p:sldId id="375" r:id="rId35"/>
    <p:sldId id="385" r:id="rId36"/>
    <p:sldId id="384" r:id="rId37"/>
    <p:sldId id="386" r:id="rId38"/>
    <p:sldId id="387" r:id="rId39"/>
    <p:sldId id="264"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7" clrIdx="0"/>
  <p:cmAuthor id="1" name="Bettina Schneider" initials="B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E5CEA9-D938-4A71-958A-E4A8DEDF7F50}" v="177" dt="2019-11-04T06:05:47.856"/>
    <p1510:client id="{22DDA3D9-B185-4003-A6BD-0992CD0569CC}" v="103" dt="2019-10-21T04:49:47.599"/>
    <p1510:client id="{3F45FE7A-CF1D-4DD1-9550-6CDDE8F12968}" v="140" dt="2019-09-17T12:55:26.718"/>
    <p1510:client id="{45C76CF7-6ACF-4CAC-BB43-773C3EE4DE27}" v="13" dt="2019-10-11T00:05:57.150"/>
    <p1510:client id="{6D62D943-4C3F-4B7B-94CE-221345B285F0}" v="8" dt="2019-10-11T04:43:13.420"/>
    <p1510:client id="{99CEE470-4C47-41A5-99F4-2AA1FE0C7125}" v="15" dt="2019-10-16T15:25:50.064"/>
    <p1510:client id="{A30A3842-A68C-4419-B214-3EE0AC0B0ABC}" v="26" dt="2019-09-17T20:02:30.943"/>
    <p1510:client id="{EFEEE973-8E32-4A2D-BC7D-AC458004D851}" v="7" dt="2019-11-04T03:45:07.2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89068" autoAdjust="0"/>
  </p:normalViewPr>
  <p:slideViewPr>
    <p:cSldViewPr snapToGrid="0" snapToObjects="1">
      <p:cViewPr>
        <p:scale>
          <a:sx n="80" d="100"/>
          <a:sy n="80" d="100"/>
        </p:scale>
        <p:origin x="-9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6D62D943-4C3F-4B7B-94CE-221345B285F0}"/>
    <pc:docChg chg="modSld">
      <pc:chgData name="" userId="" providerId="" clId="Web-{6D62D943-4C3F-4B7B-94CE-221345B285F0}" dt="2019-10-11T04:43:13.420" v="7" actId="20577"/>
      <pc:docMkLst>
        <pc:docMk/>
      </pc:docMkLst>
      <pc:sldChg chg="addCm">
        <pc:chgData name="" userId="" providerId="" clId="Web-{6D62D943-4C3F-4B7B-94CE-221345B285F0}" dt="2019-10-11T04:36:51.152" v="0"/>
        <pc:sldMkLst>
          <pc:docMk/>
          <pc:sldMk cId="0" sldId="371"/>
        </pc:sldMkLst>
      </pc:sldChg>
      <pc:sldChg chg="modSp">
        <pc:chgData name="" userId="" providerId="" clId="Web-{6D62D943-4C3F-4B7B-94CE-221345B285F0}" dt="2019-10-11T04:43:13.420" v="7" actId="20577"/>
        <pc:sldMkLst>
          <pc:docMk/>
          <pc:sldMk cId="0" sldId="381"/>
        </pc:sldMkLst>
        <pc:spChg chg="mod">
          <ac:chgData name="" userId="" providerId="" clId="Web-{6D62D943-4C3F-4B7B-94CE-221345B285F0}" dt="2019-10-11T04:43:13.420" v="7" actId="20577"/>
          <ac:spMkLst>
            <pc:docMk/>
            <pc:sldMk cId="0" sldId="381"/>
            <ac:spMk id="33795" creationId="{8E9210FE-6392-40B0-94DB-43789324086C}"/>
          </ac:spMkLst>
        </pc:spChg>
      </pc:sldChg>
    </pc:docChg>
  </pc:docChgLst>
  <pc:docChgLst>
    <pc:chgData clId="Web-{13E5CEA9-D938-4A71-958A-E4A8DEDF7F50}"/>
    <pc:docChg chg="modSld">
      <pc:chgData name="" userId="" providerId="" clId="Web-{13E5CEA9-D938-4A71-958A-E4A8DEDF7F50}" dt="2019-11-04T06:05:47.856" v="173" actId="20577"/>
      <pc:docMkLst>
        <pc:docMk/>
      </pc:docMkLst>
      <pc:sldChg chg="modSp">
        <pc:chgData name="" userId="" providerId="" clId="Web-{13E5CEA9-D938-4A71-958A-E4A8DEDF7F50}" dt="2019-11-04T05:32:25.575" v="13" actId="20577"/>
        <pc:sldMkLst>
          <pc:docMk/>
          <pc:sldMk cId="0" sldId="380"/>
        </pc:sldMkLst>
        <pc:spChg chg="mod">
          <ac:chgData name="" userId="" providerId="" clId="Web-{13E5CEA9-D938-4A71-958A-E4A8DEDF7F50}" dt="2019-11-04T05:32:25.575" v="13" actId="20577"/>
          <ac:spMkLst>
            <pc:docMk/>
            <pc:sldMk cId="0" sldId="380"/>
            <ac:spMk id="32771" creationId="{0566A199-0C55-447A-9924-81821E5F16D2}"/>
          </ac:spMkLst>
        </pc:spChg>
      </pc:sldChg>
      <pc:sldChg chg="modSp">
        <pc:chgData name="" userId="" providerId="" clId="Web-{13E5CEA9-D938-4A71-958A-E4A8DEDF7F50}" dt="2019-11-04T05:54:07.193" v="149" actId="20577"/>
        <pc:sldMkLst>
          <pc:docMk/>
          <pc:sldMk cId="0" sldId="381"/>
        </pc:sldMkLst>
        <pc:spChg chg="mod">
          <ac:chgData name="" userId="" providerId="" clId="Web-{13E5CEA9-D938-4A71-958A-E4A8DEDF7F50}" dt="2019-11-04T05:54:07.193" v="149" actId="20577"/>
          <ac:spMkLst>
            <pc:docMk/>
            <pc:sldMk cId="0" sldId="381"/>
            <ac:spMk id="33795" creationId="{8E9210FE-6392-40B0-94DB-43789324086C}"/>
          </ac:spMkLst>
        </pc:spChg>
      </pc:sldChg>
      <pc:sldChg chg="modSp">
        <pc:chgData name="" userId="" providerId="" clId="Web-{13E5CEA9-D938-4A71-958A-E4A8DEDF7F50}" dt="2019-11-04T06:05:47.840" v="172" actId="20577"/>
        <pc:sldMkLst>
          <pc:docMk/>
          <pc:sldMk cId="3634246857" sldId="386"/>
        </pc:sldMkLst>
        <pc:spChg chg="mod">
          <ac:chgData name="" userId="" providerId="" clId="Web-{13E5CEA9-D938-4A71-958A-E4A8DEDF7F50}" dt="2019-11-04T06:05:47.840" v="172" actId="20577"/>
          <ac:spMkLst>
            <pc:docMk/>
            <pc:sldMk cId="3634246857" sldId="386"/>
            <ac:spMk id="3" creationId="{00000000-0000-0000-0000-000000000000}"/>
          </ac:spMkLst>
        </pc:spChg>
      </pc:sldChg>
      <pc:sldChg chg="modSp">
        <pc:chgData name="" userId="" providerId="" clId="Web-{13E5CEA9-D938-4A71-958A-E4A8DEDF7F50}" dt="2019-11-04T06:05:14.637" v="166" actId="20577"/>
        <pc:sldMkLst>
          <pc:docMk/>
          <pc:sldMk cId="3231134924" sldId="387"/>
        </pc:sldMkLst>
        <pc:spChg chg="mod">
          <ac:chgData name="" userId="" providerId="" clId="Web-{13E5CEA9-D938-4A71-958A-E4A8DEDF7F50}" dt="2019-11-04T06:05:14.637" v="166" actId="20577"/>
          <ac:spMkLst>
            <pc:docMk/>
            <pc:sldMk cId="3231134924" sldId="387"/>
            <ac:spMk id="3" creationId="{00000000-0000-0000-0000-000000000000}"/>
          </ac:spMkLst>
        </pc:spChg>
      </pc:sldChg>
    </pc:docChg>
  </pc:docChgLst>
  <pc:docChgLst>
    <pc:chgData clId="Web-{99CEE470-4C47-41A5-99F4-2AA1FE0C7125}"/>
    <pc:docChg chg="modSld">
      <pc:chgData name="" userId="" providerId="" clId="Web-{99CEE470-4C47-41A5-99F4-2AA1FE0C7125}" dt="2019-10-16T15:25:50.064" v="12" actId="1076"/>
      <pc:docMkLst>
        <pc:docMk/>
      </pc:docMkLst>
      <pc:sldChg chg="modSp">
        <pc:chgData name="" userId="" providerId="" clId="Web-{99CEE470-4C47-41A5-99F4-2AA1FE0C7125}" dt="2019-10-16T15:24:35.345" v="5" actId="20577"/>
        <pc:sldMkLst>
          <pc:docMk/>
          <pc:sldMk cId="2212586328" sldId="260"/>
        </pc:sldMkLst>
        <pc:spChg chg="mod">
          <ac:chgData name="" userId="" providerId="" clId="Web-{99CEE470-4C47-41A5-99F4-2AA1FE0C7125}" dt="2019-10-16T15:24:35.345" v="5" actId="20577"/>
          <ac:spMkLst>
            <pc:docMk/>
            <pc:sldMk cId="2212586328" sldId="260"/>
            <ac:spMk id="3" creationId="{00000000-0000-0000-0000-000000000000}"/>
          </ac:spMkLst>
        </pc:spChg>
      </pc:sldChg>
      <pc:sldChg chg="modSp">
        <pc:chgData name="" userId="" providerId="" clId="Web-{99CEE470-4C47-41A5-99F4-2AA1FE0C7125}" dt="2019-10-16T15:25:50.064" v="12" actId="1076"/>
        <pc:sldMkLst>
          <pc:docMk/>
          <pc:sldMk cId="35108662" sldId="264"/>
        </pc:sldMkLst>
        <pc:spChg chg="mod">
          <ac:chgData name="" userId="" providerId="" clId="Web-{99CEE470-4C47-41A5-99F4-2AA1FE0C7125}" dt="2019-10-16T15:25:50.064" v="12" actId="1076"/>
          <ac:spMkLst>
            <pc:docMk/>
            <pc:sldMk cId="35108662" sldId="264"/>
            <ac:spMk id="3" creationId="{00000000-0000-0000-0000-000000000000}"/>
          </ac:spMkLst>
        </pc:spChg>
      </pc:sldChg>
      <pc:sldChg chg="modSp">
        <pc:chgData name="" userId="" providerId="" clId="Web-{99CEE470-4C47-41A5-99F4-2AA1FE0C7125}" dt="2019-10-16T15:25:35.642" v="9" actId="20577"/>
        <pc:sldMkLst>
          <pc:docMk/>
          <pc:sldMk cId="3634246857" sldId="386"/>
        </pc:sldMkLst>
        <pc:spChg chg="mod">
          <ac:chgData name="" userId="" providerId="" clId="Web-{99CEE470-4C47-41A5-99F4-2AA1FE0C7125}" dt="2019-10-16T15:25:35.642" v="9" actId="20577"/>
          <ac:spMkLst>
            <pc:docMk/>
            <pc:sldMk cId="3634246857" sldId="386"/>
            <ac:spMk id="4" creationId="{00000000-0000-0000-0000-000000000000}"/>
          </ac:spMkLst>
        </pc:spChg>
      </pc:sldChg>
      <pc:sldChg chg="modSp">
        <pc:chgData name="" userId="" providerId="" clId="Web-{99CEE470-4C47-41A5-99F4-2AA1FE0C7125}" dt="2019-10-16T15:25:42.580" v="11" actId="20577"/>
        <pc:sldMkLst>
          <pc:docMk/>
          <pc:sldMk cId="3231134924" sldId="387"/>
        </pc:sldMkLst>
        <pc:spChg chg="mod">
          <ac:chgData name="" userId="" providerId="" clId="Web-{99CEE470-4C47-41A5-99F4-2AA1FE0C7125}" dt="2019-10-16T15:25:42.580" v="11" actId="20577"/>
          <ac:spMkLst>
            <pc:docMk/>
            <pc:sldMk cId="3231134924" sldId="387"/>
            <ac:spMk id="4" creationId="{00000000-0000-0000-0000-000000000000}"/>
          </ac:spMkLst>
        </pc:spChg>
      </pc:sldChg>
    </pc:docChg>
  </pc:docChgLst>
  <pc:docChgLst>
    <pc:chgData clId="Web-{EFEEE973-8E32-4A2D-BC7D-AC458004D851}"/>
    <pc:docChg chg="modSld">
      <pc:chgData name="" userId="" providerId="" clId="Web-{EFEEE973-8E32-4A2D-BC7D-AC458004D851}" dt="2019-11-04T03:45:07.267" v="6" actId="20577"/>
      <pc:docMkLst>
        <pc:docMk/>
      </pc:docMkLst>
      <pc:sldChg chg="modSp">
        <pc:chgData name="" userId="" providerId="" clId="Web-{EFEEE973-8E32-4A2D-BC7D-AC458004D851}" dt="2019-11-04T03:44:59.048" v="4" actId="20577"/>
        <pc:sldMkLst>
          <pc:docMk/>
          <pc:sldMk cId="0" sldId="318"/>
        </pc:sldMkLst>
        <pc:spChg chg="mod">
          <ac:chgData name="" userId="" providerId="" clId="Web-{EFEEE973-8E32-4A2D-BC7D-AC458004D851}" dt="2019-11-04T03:44:59.048" v="4" actId="20577"/>
          <ac:spMkLst>
            <pc:docMk/>
            <pc:sldMk cId="0" sldId="318"/>
            <ac:spMk id="4099" creationId="{2773E424-5AB5-44B5-914C-60DCA8EBA94E}"/>
          </ac:spMkLst>
        </pc:spChg>
      </pc:sldChg>
    </pc:docChg>
  </pc:docChgLst>
  <pc:docChgLst>
    <pc:chgData clId="Web-{A30A3842-A68C-4419-B214-3EE0AC0B0ABC}"/>
    <pc:docChg chg="modSld">
      <pc:chgData name="" userId="" providerId="" clId="Web-{A30A3842-A68C-4419-B214-3EE0AC0B0ABC}" dt="2019-09-17T20:02:30.943" v="24" actId="20577"/>
      <pc:docMkLst>
        <pc:docMk/>
      </pc:docMkLst>
      <pc:sldChg chg="modSp">
        <pc:chgData name="" userId="" providerId="" clId="Web-{A30A3842-A68C-4419-B214-3EE0AC0B0ABC}" dt="2019-09-17T20:01:19.365" v="4" actId="20577"/>
        <pc:sldMkLst>
          <pc:docMk/>
          <pc:sldMk cId="0" sldId="326"/>
        </pc:sldMkLst>
        <pc:spChg chg="mod">
          <ac:chgData name="" userId="" providerId="" clId="Web-{A30A3842-A68C-4419-B214-3EE0AC0B0ABC}" dt="2019-09-17T20:01:19.365" v="4" actId="20577"/>
          <ac:spMkLst>
            <pc:docMk/>
            <pc:sldMk cId="0" sldId="326"/>
            <ac:spMk id="19459" creationId="{071D3618-4F07-4D9B-A1B8-EFB3E83EEC5E}"/>
          </ac:spMkLst>
        </pc:spChg>
      </pc:sldChg>
      <pc:sldChg chg="modSp">
        <pc:chgData name="" userId="" providerId="" clId="Web-{A30A3842-A68C-4419-B214-3EE0AC0B0ABC}" dt="2019-09-17T20:02:01.568" v="19" actId="20577"/>
        <pc:sldMkLst>
          <pc:docMk/>
          <pc:sldMk cId="0" sldId="363"/>
        </pc:sldMkLst>
        <pc:spChg chg="mod">
          <ac:chgData name="" userId="" providerId="" clId="Web-{A30A3842-A68C-4419-B214-3EE0AC0B0ABC}" dt="2019-09-17T20:02:01.568" v="19" actId="20577"/>
          <ac:spMkLst>
            <pc:docMk/>
            <pc:sldMk cId="0" sldId="363"/>
            <ac:spMk id="22531" creationId="{91BB76D1-D641-4DEB-ABEE-34C1E5055A2A}"/>
          </ac:spMkLst>
        </pc:spChg>
      </pc:sldChg>
      <pc:sldChg chg="modSp">
        <pc:chgData name="" userId="" providerId="" clId="Web-{A30A3842-A68C-4419-B214-3EE0AC0B0ABC}" dt="2019-09-17T20:02:28.975" v="22" actId="20577"/>
        <pc:sldMkLst>
          <pc:docMk/>
          <pc:sldMk cId="0" sldId="374"/>
        </pc:sldMkLst>
        <pc:spChg chg="mod">
          <ac:chgData name="" userId="" providerId="" clId="Web-{A30A3842-A68C-4419-B214-3EE0AC0B0ABC}" dt="2019-09-17T20:02:28.975" v="22" actId="20577"/>
          <ac:spMkLst>
            <pc:docMk/>
            <pc:sldMk cId="0" sldId="374"/>
            <ac:spMk id="31747" creationId="{2D4CB649-D696-40D4-93C3-8DC714E7B24F}"/>
          </ac:spMkLst>
        </pc:spChg>
      </pc:sldChg>
      <pc:sldChg chg="modSp">
        <pc:chgData name="" userId="" providerId="" clId="Web-{A30A3842-A68C-4419-B214-3EE0AC0B0ABC}" dt="2019-09-17T20:00:56.990" v="3" actId="20577"/>
        <pc:sldMkLst>
          <pc:docMk/>
          <pc:sldMk cId="0" sldId="378"/>
        </pc:sldMkLst>
        <pc:spChg chg="mod">
          <ac:chgData name="" userId="" providerId="" clId="Web-{A30A3842-A68C-4419-B214-3EE0AC0B0ABC}" dt="2019-09-17T20:00:56.990" v="3" actId="20577"/>
          <ac:spMkLst>
            <pc:docMk/>
            <pc:sldMk cId="0" sldId="378"/>
            <ac:spMk id="16387" creationId="{3EF07DFA-6FC3-4CAC-B6C0-ED42F677A279}"/>
          </ac:spMkLst>
        </pc:spChg>
      </pc:sldChg>
    </pc:docChg>
  </pc:docChgLst>
  <pc:docChgLst>
    <pc:chgData clId="Web-{3F45FE7A-CF1D-4DD1-9550-6CDDE8F12968}"/>
    <pc:docChg chg="addSld modSld sldOrd">
      <pc:chgData name="" userId="" providerId="" clId="Web-{3F45FE7A-CF1D-4DD1-9550-6CDDE8F12968}" dt="2019-09-17T12:55:26.718" v="131" actId="20577"/>
      <pc:docMkLst>
        <pc:docMk/>
      </pc:docMkLst>
      <pc:sldChg chg="modSp">
        <pc:chgData name="" userId="" providerId="" clId="Web-{3F45FE7A-CF1D-4DD1-9550-6CDDE8F12968}" dt="2019-09-17T12:15:03.630" v="12" actId="20577"/>
        <pc:sldMkLst>
          <pc:docMk/>
          <pc:sldMk cId="0" sldId="318"/>
        </pc:sldMkLst>
        <pc:spChg chg="mod">
          <ac:chgData name="" userId="" providerId="" clId="Web-{3F45FE7A-CF1D-4DD1-9550-6CDDE8F12968}" dt="2019-09-17T12:15:03.630" v="12" actId="20577"/>
          <ac:spMkLst>
            <pc:docMk/>
            <pc:sldMk cId="0" sldId="318"/>
            <ac:spMk id="4099" creationId="{2773E424-5AB5-44B5-914C-60DCA8EBA94E}"/>
          </ac:spMkLst>
        </pc:spChg>
      </pc:sldChg>
      <pc:sldChg chg="modSp">
        <pc:chgData name="" userId="" providerId="" clId="Web-{3F45FE7A-CF1D-4DD1-9550-6CDDE8F12968}" dt="2019-09-17T12:17:32.872" v="24" actId="20577"/>
        <pc:sldMkLst>
          <pc:docMk/>
          <pc:sldMk cId="0" sldId="319"/>
        </pc:sldMkLst>
        <pc:spChg chg="mod">
          <ac:chgData name="" userId="" providerId="" clId="Web-{3F45FE7A-CF1D-4DD1-9550-6CDDE8F12968}" dt="2019-09-17T12:17:32.872" v="24" actId="20577"/>
          <ac:spMkLst>
            <pc:docMk/>
            <pc:sldMk cId="0" sldId="319"/>
            <ac:spMk id="5123" creationId="{E165B616-CABD-4580-959A-995FD7F95222}"/>
          </ac:spMkLst>
        </pc:spChg>
      </pc:sldChg>
      <pc:sldChg chg="modSp">
        <pc:chgData name="" userId="" providerId="" clId="Web-{3F45FE7A-CF1D-4DD1-9550-6CDDE8F12968}" dt="2019-09-17T12:18:24.544" v="35" actId="20577"/>
        <pc:sldMkLst>
          <pc:docMk/>
          <pc:sldMk cId="0" sldId="320"/>
        </pc:sldMkLst>
        <pc:spChg chg="mod">
          <ac:chgData name="" userId="" providerId="" clId="Web-{3F45FE7A-CF1D-4DD1-9550-6CDDE8F12968}" dt="2019-09-17T12:18:24.544" v="35" actId="20577"/>
          <ac:spMkLst>
            <pc:docMk/>
            <pc:sldMk cId="0" sldId="320"/>
            <ac:spMk id="6147" creationId="{01DA96E3-1229-4BF2-982E-1810FE55918B}"/>
          </ac:spMkLst>
        </pc:spChg>
      </pc:sldChg>
      <pc:sldChg chg="modSp">
        <pc:chgData name="" userId="" providerId="" clId="Web-{3F45FE7A-CF1D-4DD1-9550-6CDDE8F12968}" dt="2019-09-17T12:31:29.008" v="70" actId="20577"/>
        <pc:sldMkLst>
          <pc:docMk/>
          <pc:sldMk cId="0" sldId="326"/>
        </pc:sldMkLst>
        <pc:spChg chg="mod">
          <ac:chgData name="" userId="" providerId="" clId="Web-{3F45FE7A-CF1D-4DD1-9550-6CDDE8F12968}" dt="2019-09-17T12:31:29.008" v="70" actId="20577"/>
          <ac:spMkLst>
            <pc:docMk/>
            <pc:sldMk cId="0" sldId="326"/>
            <ac:spMk id="5" creationId="{00000000-0000-0000-0000-000000000000}"/>
          </ac:spMkLst>
        </pc:spChg>
      </pc:sldChg>
      <pc:sldChg chg="modSp">
        <pc:chgData name="" userId="" providerId="" clId="Web-{3F45FE7A-CF1D-4DD1-9550-6CDDE8F12968}" dt="2019-09-17T12:31:51.117" v="73" actId="20577"/>
        <pc:sldMkLst>
          <pc:docMk/>
          <pc:sldMk cId="0" sldId="361"/>
        </pc:sldMkLst>
        <pc:spChg chg="mod">
          <ac:chgData name="" userId="" providerId="" clId="Web-{3F45FE7A-CF1D-4DD1-9550-6CDDE8F12968}" dt="2019-09-17T12:31:51.117" v="73" actId="20577"/>
          <ac:spMkLst>
            <pc:docMk/>
            <pc:sldMk cId="0" sldId="361"/>
            <ac:spMk id="20483" creationId="{30AABCCB-87F6-4A6C-85AD-A742A385E500}"/>
          </ac:spMkLst>
        </pc:spChg>
      </pc:sldChg>
      <pc:sldChg chg="modSp">
        <pc:chgData name="" userId="" providerId="" clId="Web-{3F45FE7A-CF1D-4DD1-9550-6CDDE8F12968}" dt="2019-09-17T12:32:27.165" v="80" actId="20577"/>
        <pc:sldMkLst>
          <pc:docMk/>
          <pc:sldMk cId="0" sldId="364"/>
        </pc:sldMkLst>
        <pc:spChg chg="mod">
          <ac:chgData name="" userId="" providerId="" clId="Web-{3F45FE7A-CF1D-4DD1-9550-6CDDE8F12968}" dt="2019-09-17T12:32:27.165" v="80" actId="20577"/>
          <ac:spMkLst>
            <pc:docMk/>
            <pc:sldMk cId="0" sldId="364"/>
            <ac:spMk id="23555" creationId="{0B84F3B1-9328-470E-8055-A127C3580646}"/>
          </ac:spMkLst>
        </pc:spChg>
      </pc:sldChg>
      <pc:sldChg chg="modSp">
        <pc:chgData name="" userId="" providerId="" clId="Web-{3F45FE7A-CF1D-4DD1-9550-6CDDE8F12968}" dt="2019-09-17T12:32:50.618" v="86" actId="20577"/>
        <pc:sldMkLst>
          <pc:docMk/>
          <pc:sldMk cId="0" sldId="365"/>
        </pc:sldMkLst>
        <pc:spChg chg="mod">
          <ac:chgData name="" userId="" providerId="" clId="Web-{3F45FE7A-CF1D-4DD1-9550-6CDDE8F12968}" dt="2019-09-17T12:32:50.618" v="86" actId="20577"/>
          <ac:spMkLst>
            <pc:docMk/>
            <pc:sldMk cId="0" sldId="365"/>
            <ac:spMk id="24579" creationId="{C0C74D01-9582-4976-A0BD-26EB2BC2D9C7}"/>
          </ac:spMkLst>
        </pc:spChg>
      </pc:sldChg>
      <pc:sldChg chg="ord">
        <pc:chgData name="" userId="" providerId="" clId="Web-{3F45FE7A-CF1D-4DD1-9550-6CDDE8F12968}" dt="2019-09-17T12:37:54.379" v="95"/>
        <pc:sldMkLst>
          <pc:docMk/>
          <pc:sldMk cId="0" sldId="372"/>
        </pc:sldMkLst>
      </pc:sldChg>
      <pc:sldChg chg="addSp delSp modSp ord">
        <pc:chgData name="" userId="" providerId="" clId="Web-{3F45FE7A-CF1D-4DD1-9550-6CDDE8F12968}" dt="2019-09-17T12:38:43.161" v="103" actId="1076"/>
        <pc:sldMkLst>
          <pc:docMk/>
          <pc:sldMk cId="0" sldId="374"/>
        </pc:sldMkLst>
        <pc:spChg chg="add del mod">
          <ac:chgData name="" userId="" providerId="" clId="Web-{3F45FE7A-CF1D-4DD1-9550-6CDDE8F12968}" dt="2019-09-17T12:38:24.473" v="101"/>
          <ac:spMkLst>
            <pc:docMk/>
            <pc:sldMk cId="0" sldId="374"/>
            <ac:spMk id="3" creationId="{047FB4A0-520E-430D-AA40-B55B7EE6B25C}"/>
          </ac:spMkLst>
        </pc:spChg>
        <pc:spChg chg="mod">
          <ac:chgData name="" userId="" providerId="" clId="Web-{3F45FE7A-CF1D-4DD1-9550-6CDDE8F12968}" dt="2019-09-17T12:38:36.395" v="102" actId="1076"/>
          <ac:spMkLst>
            <pc:docMk/>
            <pc:sldMk cId="0" sldId="374"/>
            <ac:spMk id="5" creationId="{00000000-0000-0000-0000-000000000000}"/>
          </ac:spMkLst>
        </pc:spChg>
        <pc:spChg chg="del mod">
          <ac:chgData name="" userId="" providerId="" clId="Web-{3F45FE7A-CF1D-4DD1-9550-6CDDE8F12968}" dt="2019-09-17T12:38:19.754" v="100"/>
          <ac:spMkLst>
            <pc:docMk/>
            <pc:sldMk cId="0" sldId="374"/>
            <ac:spMk id="31746" creationId="{40B6F523-67C0-4D2D-AF3A-7A110917B709}"/>
          </ac:spMkLst>
        </pc:spChg>
        <pc:spChg chg="mod">
          <ac:chgData name="" userId="" providerId="" clId="Web-{3F45FE7A-CF1D-4DD1-9550-6CDDE8F12968}" dt="2019-09-17T12:38:43.161" v="103" actId="1076"/>
          <ac:spMkLst>
            <pc:docMk/>
            <pc:sldMk cId="0" sldId="374"/>
            <ac:spMk id="31747" creationId="{2D4CB649-D696-40D4-93C3-8DC714E7B24F}"/>
          </ac:spMkLst>
        </pc:spChg>
      </pc:sldChg>
      <pc:sldChg chg="modSp">
        <pc:chgData name="" userId="" providerId="" clId="Web-{3F45FE7A-CF1D-4DD1-9550-6CDDE8F12968}" dt="2019-09-17T12:51:29.892" v="124" actId="20577"/>
        <pc:sldMkLst>
          <pc:docMk/>
          <pc:sldMk cId="0" sldId="375"/>
        </pc:sldMkLst>
        <pc:spChg chg="mod">
          <ac:chgData name="" userId="" providerId="" clId="Web-{3F45FE7A-CF1D-4DD1-9550-6CDDE8F12968}" dt="2019-09-17T12:51:29.892" v="124" actId="20577"/>
          <ac:spMkLst>
            <pc:docMk/>
            <pc:sldMk cId="0" sldId="375"/>
            <ac:spMk id="3" creationId="{1D557789-1D23-4DD2-A059-15920E236B2C}"/>
          </ac:spMkLst>
        </pc:spChg>
        <pc:spChg chg="mod">
          <ac:chgData name="" userId="" providerId="" clId="Web-{3F45FE7A-CF1D-4DD1-9550-6CDDE8F12968}" dt="2019-09-17T12:50:18.110" v="120" actId="20577"/>
          <ac:spMkLst>
            <pc:docMk/>
            <pc:sldMk cId="0" sldId="375"/>
            <ac:spMk id="5" creationId="{00000000-0000-0000-0000-000000000000}"/>
          </ac:spMkLst>
        </pc:spChg>
      </pc:sldChg>
      <pc:sldChg chg="modSp">
        <pc:chgData name="" userId="" providerId="" clId="Web-{3F45FE7A-CF1D-4DD1-9550-6CDDE8F12968}" dt="2019-09-17T12:22:29.452" v="40" actId="20577"/>
        <pc:sldMkLst>
          <pc:docMk/>
          <pc:sldMk cId="0" sldId="376"/>
        </pc:sldMkLst>
        <pc:spChg chg="mod">
          <ac:chgData name="" userId="" providerId="" clId="Web-{3F45FE7A-CF1D-4DD1-9550-6CDDE8F12968}" dt="2019-09-17T12:22:29.452" v="40" actId="20577"/>
          <ac:spMkLst>
            <pc:docMk/>
            <pc:sldMk cId="0" sldId="376"/>
            <ac:spMk id="5" creationId="{00000000-0000-0000-0000-000000000000}"/>
          </ac:spMkLst>
        </pc:spChg>
      </pc:sldChg>
      <pc:sldChg chg="modSp">
        <pc:chgData name="" userId="" providerId="" clId="Web-{3F45FE7A-CF1D-4DD1-9550-6CDDE8F12968}" dt="2019-09-17T12:25:44.391" v="69" actId="20577"/>
        <pc:sldMkLst>
          <pc:docMk/>
          <pc:sldMk cId="0" sldId="377"/>
        </pc:sldMkLst>
        <pc:spChg chg="mod">
          <ac:chgData name="" userId="" providerId="" clId="Web-{3F45FE7A-CF1D-4DD1-9550-6CDDE8F12968}" dt="2019-09-17T12:25:44.391" v="69" actId="20577"/>
          <ac:spMkLst>
            <pc:docMk/>
            <pc:sldMk cId="0" sldId="377"/>
            <ac:spMk id="15363" creationId="{95A164A3-9CC2-4B76-B4C3-6A7D26A0BAF7}"/>
          </ac:spMkLst>
        </pc:spChg>
      </pc:sldChg>
      <pc:sldChg chg="ord">
        <pc:chgData name="" userId="" providerId="" clId="Web-{3F45FE7A-CF1D-4DD1-9550-6CDDE8F12968}" dt="2019-09-17T12:37:54.379" v="97"/>
        <pc:sldMkLst>
          <pc:docMk/>
          <pc:sldMk cId="0" sldId="380"/>
        </pc:sldMkLst>
      </pc:sldChg>
      <pc:sldChg chg="modSp ord">
        <pc:chgData name="" userId="" providerId="" clId="Web-{3F45FE7A-CF1D-4DD1-9550-6CDDE8F12968}" dt="2019-09-17T12:37:54.379" v="96"/>
        <pc:sldMkLst>
          <pc:docMk/>
          <pc:sldMk cId="0" sldId="381"/>
        </pc:sldMkLst>
        <pc:spChg chg="mod">
          <ac:chgData name="" userId="" providerId="" clId="Web-{3F45FE7A-CF1D-4DD1-9550-6CDDE8F12968}" dt="2019-09-17T12:37:17.473" v="94" actId="20577"/>
          <ac:spMkLst>
            <pc:docMk/>
            <pc:sldMk cId="0" sldId="381"/>
            <ac:spMk id="33795" creationId="{8E9210FE-6392-40B0-94DB-43789324086C}"/>
          </ac:spMkLst>
        </pc:spChg>
      </pc:sldChg>
      <pc:sldChg chg="modSp ord">
        <pc:chgData name="" userId="" providerId="" clId="Web-{3F45FE7A-CF1D-4DD1-9550-6CDDE8F12968}" dt="2019-09-17T12:20:04.826" v="38" actId="20577"/>
        <pc:sldMkLst>
          <pc:docMk/>
          <pc:sldMk cId="0" sldId="382"/>
        </pc:sldMkLst>
        <pc:spChg chg="mod">
          <ac:chgData name="" userId="" providerId="" clId="Web-{3F45FE7A-CF1D-4DD1-9550-6CDDE8F12968}" dt="2019-09-17T12:20:04.826" v="38" actId="20577"/>
          <ac:spMkLst>
            <pc:docMk/>
            <pc:sldMk cId="0" sldId="382"/>
            <ac:spMk id="3" creationId="{00000000-0000-0000-0000-000000000000}"/>
          </ac:spMkLst>
        </pc:spChg>
      </pc:sldChg>
      <pc:sldChg chg="modSp add replId">
        <pc:chgData name="" userId="" providerId="" clId="Web-{3F45FE7A-CF1D-4DD1-9550-6CDDE8F12968}" dt="2019-09-17T12:42:23.416" v="111" actId="20577"/>
        <pc:sldMkLst>
          <pc:docMk/>
          <pc:sldMk cId="2930977826" sldId="383"/>
        </pc:sldMkLst>
        <pc:spChg chg="mod">
          <ac:chgData name="" userId="" providerId="" clId="Web-{3F45FE7A-CF1D-4DD1-9550-6CDDE8F12968}" dt="2019-09-17T12:42:23.416" v="111" actId="20577"/>
          <ac:spMkLst>
            <pc:docMk/>
            <pc:sldMk cId="2930977826" sldId="383"/>
            <ac:spMk id="34819" creationId="{1492EE2A-4DED-4D1F-B1D1-214BEC87D7FB}"/>
          </ac:spMkLst>
        </pc:spChg>
      </pc:sldChg>
      <pc:sldChg chg="modSp add replId">
        <pc:chgData name="" userId="" providerId="" clId="Web-{3F45FE7A-CF1D-4DD1-9550-6CDDE8F12968}" dt="2019-09-17T12:55:26.718" v="131" actId="20577"/>
        <pc:sldMkLst>
          <pc:docMk/>
          <pc:sldMk cId="4070173126" sldId="384"/>
        </pc:sldMkLst>
        <pc:spChg chg="mod">
          <ac:chgData name="" userId="" providerId="" clId="Web-{3F45FE7A-CF1D-4DD1-9550-6CDDE8F12968}" dt="2019-09-17T12:55:26.718" v="131" actId="20577"/>
          <ac:spMkLst>
            <pc:docMk/>
            <pc:sldMk cId="4070173126" sldId="384"/>
            <ac:spMk id="3" creationId="{1D557789-1D23-4DD2-A059-15920E236B2C}"/>
          </ac:spMkLst>
        </pc:spChg>
        <pc:spChg chg="mod">
          <ac:chgData name="" userId="" providerId="" clId="Web-{3F45FE7A-CF1D-4DD1-9550-6CDDE8F12968}" dt="2019-09-17T12:49:11.016" v="115" actId="20577"/>
          <ac:spMkLst>
            <pc:docMk/>
            <pc:sldMk cId="4070173126" sldId="384"/>
            <ac:spMk id="5" creationId="{00000000-0000-0000-0000-000000000000}"/>
          </ac:spMkLst>
        </pc:spChg>
      </pc:sldChg>
      <pc:sldChg chg="add replId">
        <pc:chgData name="" userId="" providerId="" clId="Web-{3F45FE7A-CF1D-4DD1-9550-6CDDE8F12968}" dt="2019-09-17T12:49:21.907" v="116"/>
        <pc:sldMkLst>
          <pc:docMk/>
          <pc:sldMk cId="1786963638" sldId="385"/>
        </pc:sldMkLst>
      </pc:sldChg>
    </pc:docChg>
  </pc:docChgLst>
  <pc:docChgLst>
    <pc:chgData clId="Web-{22DDA3D9-B185-4003-A6BD-0992CD0569CC}"/>
    <pc:docChg chg="modSld">
      <pc:chgData name="" userId="" providerId="" clId="Web-{22DDA3D9-B185-4003-A6BD-0992CD0569CC}" dt="2019-10-21T04:49:47.599" v="100" actId="20577"/>
      <pc:docMkLst>
        <pc:docMk/>
      </pc:docMkLst>
      <pc:sldChg chg="modSp">
        <pc:chgData name="" userId="" providerId="" clId="Web-{22DDA3D9-B185-4003-A6BD-0992CD0569CC}" dt="2019-10-21T04:49:47.599" v="100" actId="20577"/>
        <pc:sldMkLst>
          <pc:docMk/>
          <pc:sldMk cId="0" sldId="380"/>
        </pc:sldMkLst>
        <pc:spChg chg="mod">
          <ac:chgData name="" userId="" providerId="" clId="Web-{22DDA3D9-B185-4003-A6BD-0992CD0569CC}" dt="2019-10-21T04:49:47.599" v="100" actId="20577"/>
          <ac:spMkLst>
            <pc:docMk/>
            <pc:sldMk cId="0" sldId="380"/>
            <ac:spMk id="32771" creationId="{0566A199-0C55-447A-9924-81821E5F16D2}"/>
          </ac:spMkLst>
        </pc:spChg>
      </pc:sldChg>
      <pc:sldChg chg="modSp delCm">
        <pc:chgData name="" userId="" providerId="" clId="Web-{22DDA3D9-B185-4003-A6BD-0992CD0569CC}" dt="2019-10-21T04:38:54.085" v="41" actId="20577"/>
        <pc:sldMkLst>
          <pc:docMk/>
          <pc:sldMk cId="3634246857" sldId="386"/>
        </pc:sldMkLst>
        <pc:spChg chg="mod">
          <ac:chgData name="" userId="" providerId="" clId="Web-{22DDA3D9-B185-4003-A6BD-0992CD0569CC}" dt="2019-10-21T04:38:54.085" v="41" actId="20577"/>
          <ac:spMkLst>
            <pc:docMk/>
            <pc:sldMk cId="3634246857" sldId="386"/>
            <ac:spMk id="3" creationId="{00000000-0000-0000-0000-000000000000}"/>
          </ac:spMkLst>
        </pc:spChg>
      </pc:sldChg>
    </pc:docChg>
  </pc:docChgLst>
  <pc:docChgLst>
    <pc:chgData clId="Web-{45C76CF7-6ACF-4CAC-BB43-773C3EE4DE27}"/>
    <pc:docChg chg="modSld">
      <pc:chgData name="" userId="" providerId="" clId="Web-{45C76CF7-6ACF-4CAC-BB43-773C3EE4DE27}" dt="2019-10-11T00:05:57.150" v="11"/>
      <pc:docMkLst>
        <pc:docMk/>
      </pc:docMkLst>
      <pc:sldChg chg="modSp addCm">
        <pc:chgData name="" userId="" providerId="" clId="Web-{45C76CF7-6ACF-4CAC-BB43-773C3EE4DE27}" dt="2019-10-11T00:00:48.930" v="3"/>
        <pc:sldMkLst>
          <pc:docMk/>
          <pc:sldMk cId="0" sldId="359"/>
        </pc:sldMkLst>
        <pc:spChg chg="mod">
          <ac:chgData name="" userId="" providerId="" clId="Web-{45C76CF7-6ACF-4CAC-BB43-773C3EE4DE27}" dt="2019-10-11T00:00:38.712" v="2" actId="20577"/>
          <ac:spMkLst>
            <pc:docMk/>
            <pc:sldMk cId="0" sldId="359"/>
            <ac:spMk id="17411" creationId="{2E736D44-CA48-49F8-B8D2-416ADFFA1840}"/>
          </ac:spMkLst>
        </pc:spChg>
      </pc:sldChg>
      <pc:sldChg chg="modSp">
        <pc:chgData name="" userId="" providerId="" clId="Web-{45C76CF7-6ACF-4CAC-BB43-773C3EE4DE27}" dt="2019-10-11T00:01:44.337" v="8" actId="20577"/>
        <pc:sldMkLst>
          <pc:docMk/>
          <pc:sldMk cId="0" sldId="363"/>
        </pc:sldMkLst>
        <pc:spChg chg="mod">
          <ac:chgData name="" userId="" providerId="" clId="Web-{45C76CF7-6ACF-4CAC-BB43-773C3EE4DE27}" dt="2019-10-11T00:01:44.337" v="8" actId="20577"/>
          <ac:spMkLst>
            <pc:docMk/>
            <pc:sldMk cId="0" sldId="363"/>
            <ac:spMk id="22531" creationId="{91BB76D1-D641-4DEB-ABEE-34C1E5055A2A}"/>
          </ac:spMkLst>
        </pc:spChg>
      </pc:sldChg>
      <pc:sldChg chg="addCm">
        <pc:chgData name="" userId="" providerId="" clId="Web-{45C76CF7-6ACF-4CAC-BB43-773C3EE4DE27}" dt="2019-10-10T23:56:41.383" v="0"/>
        <pc:sldMkLst>
          <pc:docMk/>
          <pc:sldMk cId="0" sldId="376"/>
        </pc:sldMkLst>
      </pc:sldChg>
      <pc:sldChg chg="addCm">
        <pc:chgData name="" userId="" providerId="" clId="Web-{45C76CF7-6ACF-4CAC-BB43-773C3EE4DE27}" dt="2019-10-11T00:02:42.869" v="10"/>
        <pc:sldMkLst>
          <pc:docMk/>
          <pc:sldMk cId="0" sldId="379"/>
        </pc:sldMkLst>
      </pc:sldChg>
      <pc:sldChg chg="addCm">
        <pc:chgData name="" userId="" providerId="" clId="Web-{45C76CF7-6ACF-4CAC-BB43-773C3EE4DE27}" dt="2019-10-11T00:05:57.150" v="11"/>
        <pc:sldMkLst>
          <pc:docMk/>
          <pc:sldMk cId="0" sldId="38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11/3/2019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11/3/2019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1793F708-9096-4568-93C0-29B3B538BC7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BC79E6F-A342-445D-BAFF-B34F001E287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2B6FF6B-6709-4BE5-A42F-AB7B431296DD}"/>
              </a:ext>
            </a:extLst>
          </p:cNvPr>
          <p:cNvSpPr>
            <a:spLocks noGrp="1" noChangeArrowheads="1"/>
          </p:cNvSpPr>
          <p:nvPr>
            <p:ph type="sldNum" sz="quarter" idx="12"/>
          </p:nvPr>
        </p:nvSpPr>
        <p:spPr>
          <a:ln/>
        </p:spPr>
        <p:txBody>
          <a:bodyPr/>
          <a:lstStyle>
            <a:lvl1pPr>
              <a:defRPr/>
            </a:lvl1pPr>
          </a:lstStyle>
          <a:p>
            <a:pPr>
              <a:defRPr/>
            </a:pPr>
            <a:fld id="{A1CC592B-E2F6-41F1-804B-A11B3F0CE4CA}" type="slidenum">
              <a:rPr lang="en-US" altLang="en-US"/>
              <a:pPr>
                <a:defRPr/>
              </a:pPr>
              <a:t>‹#›</a:t>
            </a:fld>
            <a:endParaRPr lang="en-US" altLang="en-US" dirty="0"/>
          </a:p>
        </p:txBody>
      </p:sp>
    </p:spTree>
    <p:extLst>
      <p:ext uri="{BB962C8B-B14F-4D97-AF65-F5344CB8AC3E}">
        <p14:creationId xmlns:p14="http://schemas.microsoft.com/office/powerpoint/2010/main" val="58143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nationalpost.com/opinion/john-kiedrowski-rents-on-reserves" TargetMode="External"/><Relationship Id="rId2" Type="http://schemas.openxmlformats.org/officeDocument/2006/relationships/hyperlink" Target="https://www.crea.ca/wp-content/uploads/2018/10/First-Nations-Homeownership.pdf" TargetMode="External"/><Relationship Id="rId1" Type="http://schemas.openxmlformats.org/officeDocument/2006/relationships/slideLayout" Target="../slideLayouts/slideLayout2.xml"/><Relationship Id="rId4" Type="http://schemas.openxmlformats.org/officeDocument/2006/relationships/hyperlink" Target="http://albertametis.com/affiliates/metis-housing/metis-nation-housing/"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fnbc.info/blogs/judith-sayers/private-property-ownership-reserve-strange-concept" TargetMode="External"/><Relationship Id="rId2" Type="http://schemas.openxmlformats.org/officeDocument/2006/relationships/hyperlink" Target="http://www.nunavuthousing.ca/home"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Buying a Home </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9</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Assessing affordability</a:t>
            </a:r>
          </a:p>
        </p:txBody>
      </p:sp>
      <p:sp>
        <p:nvSpPr>
          <p:cNvPr id="11267" name="Content Placeholder 2">
            <a:extLst>
              <a:ext uri="{FF2B5EF4-FFF2-40B4-BE49-F238E27FC236}">
                <a16:creationId xmlns:a16="http://schemas.microsoft.com/office/drawing/2014/main" id="{9627A35C-6CC3-4112-956D-D4C138121372}"/>
              </a:ext>
            </a:extLst>
          </p:cNvPr>
          <p:cNvSpPr>
            <a:spLocks noGrp="1" noChangeArrowheads="1"/>
          </p:cNvSpPr>
          <p:nvPr>
            <p:ph sz="half" idx="2"/>
          </p:nvPr>
        </p:nvSpPr>
        <p:spPr>
          <a:xfrm>
            <a:off x="1404571" y="1327356"/>
            <a:ext cx="6721789" cy="3718324"/>
          </a:xfrm>
        </p:spPr>
        <p:txBody>
          <a:bodyPr>
            <a:normAutofit/>
          </a:bodyPr>
          <a:lstStyle/>
          <a:p>
            <a:r>
              <a:rPr lang="en-CA" altLang="en-US" dirty="0">
                <a:latin typeface="+mj-lt"/>
              </a:rPr>
              <a:t>What is your price range? </a:t>
            </a:r>
          </a:p>
          <a:p>
            <a:r>
              <a:rPr lang="en-CA" altLang="en-US" dirty="0">
                <a:latin typeface="+mj-lt"/>
              </a:rPr>
              <a:t>This is the first step before looking for a home.</a:t>
            </a:r>
          </a:p>
          <a:p>
            <a:r>
              <a:rPr lang="en-CA" altLang="en-US" dirty="0">
                <a:latin typeface="+mj-lt"/>
              </a:rPr>
              <a:t>Your ability to access financing or get a loan will determine the price range of the house you can buy. Since your home and your financing are long-term commitments, you need to be careful to try to include future changes in your thinking.</a:t>
            </a:r>
          </a:p>
          <a:p>
            <a:r>
              <a:rPr lang="en-CA" altLang="en-US" dirty="0">
                <a:latin typeface="+mj-lt"/>
              </a:rPr>
              <a:t>Let’s look at Tamiko and Anthony in the text! </a:t>
            </a:r>
            <a:endParaRPr lang="en-CA" altLang="en-US"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810280" cy="639762"/>
          </a:xfrm>
        </p:spPr>
        <p:txBody>
          <a:bodyPr/>
          <a:lstStyle/>
          <a:p>
            <a:r>
              <a:rPr lang="en-CA" dirty="0">
                <a:latin typeface="+mj-lt"/>
              </a:rPr>
              <a:t>Assessing affordability (continued)</a:t>
            </a:r>
          </a:p>
        </p:txBody>
      </p:sp>
      <p:sp>
        <p:nvSpPr>
          <p:cNvPr id="12291" name="Content Placeholder 2">
            <a:extLst>
              <a:ext uri="{FF2B5EF4-FFF2-40B4-BE49-F238E27FC236}">
                <a16:creationId xmlns:a16="http://schemas.microsoft.com/office/drawing/2014/main" id="{A4FE2282-096B-48D8-BAC3-E7FB072E2C06}"/>
              </a:ext>
            </a:extLst>
          </p:cNvPr>
          <p:cNvSpPr>
            <a:spLocks noGrp="1" noChangeArrowheads="1"/>
          </p:cNvSpPr>
          <p:nvPr>
            <p:ph sz="half" idx="2"/>
          </p:nvPr>
        </p:nvSpPr>
        <p:spPr>
          <a:xfrm>
            <a:off x="1404572" y="1327356"/>
            <a:ext cx="6816794" cy="3718324"/>
          </a:xfrm>
        </p:spPr>
        <p:txBody>
          <a:bodyPr>
            <a:normAutofit/>
          </a:bodyPr>
          <a:lstStyle/>
          <a:p>
            <a:r>
              <a:rPr lang="en-CA" altLang="en-US" dirty="0">
                <a:latin typeface="+mj-lt"/>
              </a:rPr>
              <a:t>A lender will look at your income, your current debts, and your credit history to assess your ability to assume a mortgage.</a:t>
            </a:r>
          </a:p>
          <a:p>
            <a:r>
              <a:rPr lang="en-CA" altLang="en-US" dirty="0">
                <a:latin typeface="+mj-lt"/>
              </a:rPr>
              <a:t>According to the CMHC, there are two rules Canadians should follow in order to assess whether they can comfortably manage a home and to verify whether a lender will approve them. </a:t>
            </a:r>
          </a:p>
          <a:p>
            <a:r>
              <a:rPr lang="en-CA" altLang="en-US" dirty="0">
                <a:latin typeface="+mj-lt"/>
              </a:rPr>
              <a:t>The first affordability rule is to determine your gross debt service (GDS). To figure out your GDS, you must determine the PITH (Principal, Interest, Taxes, Heating) that make up your monthly mortgage payment.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7172692" cy="639762"/>
          </a:xfrm>
        </p:spPr>
        <p:txBody>
          <a:bodyPr/>
          <a:lstStyle/>
          <a:p>
            <a:r>
              <a:rPr lang="en-CA" dirty="0">
                <a:latin typeface="+mj-lt"/>
              </a:rPr>
              <a:t>Determining Gross Debt Service </a:t>
            </a:r>
            <a:endParaRPr lang="en-CA">
              <a:solidFill>
                <a:srgbClr val="FF0000"/>
              </a:solidFill>
              <a:latin typeface="+mj-lt"/>
            </a:endParaRPr>
          </a:p>
        </p:txBody>
      </p:sp>
      <p:sp>
        <p:nvSpPr>
          <p:cNvPr id="3" name="Content Placeholder 2">
            <a:extLst>
              <a:ext uri="{FF2B5EF4-FFF2-40B4-BE49-F238E27FC236}">
                <a16:creationId xmlns:a16="http://schemas.microsoft.com/office/drawing/2014/main" id="{B1D64FFA-A6DE-4D5C-A497-7C70DB9B5BB9}"/>
              </a:ext>
            </a:extLst>
          </p:cNvPr>
          <p:cNvSpPr>
            <a:spLocks noGrp="1"/>
          </p:cNvSpPr>
          <p:nvPr>
            <p:ph sz="half" idx="2"/>
          </p:nvPr>
        </p:nvSpPr>
        <p:spPr>
          <a:xfrm>
            <a:off x="1404571" y="1342104"/>
            <a:ext cx="6987261" cy="4100052"/>
          </a:xfrm>
        </p:spPr>
        <p:txBody>
          <a:bodyPr>
            <a:normAutofit lnSpcReduction="10000"/>
          </a:bodyPr>
          <a:lstStyle/>
          <a:p>
            <a:pPr marL="0" indent="0">
              <a:buNone/>
              <a:defRPr/>
            </a:pPr>
            <a:r>
              <a:rPr lang="en-CA" dirty="0">
                <a:latin typeface="+mj-lt"/>
              </a:rPr>
              <a:t>GDS is determined by adding up your total monthly PITH payments and calculating what percentage of your average gross monthly household income is made up of PITH payments. The following equation is used:</a:t>
            </a:r>
            <a:endParaRPr lang="en-CA" sz="900" dirty="0">
              <a:latin typeface="+mj-lt"/>
            </a:endParaRPr>
          </a:p>
          <a:p>
            <a:pPr marL="0" indent="0" algn="ctr">
              <a:buFontTx/>
              <a:buNone/>
              <a:defRPr/>
            </a:pPr>
            <a:endParaRPr lang="en-CA" sz="900" dirty="0">
              <a:latin typeface="+mj-lt"/>
            </a:endParaRPr>
          </a:p>
          <a:p>
            <a:pPr marL="0" indent="0" algn="ctr">
              <a:buFontTx/>
              <a:buNone/>
              <a:defRPr/>
            </a:pPr>
            <a:r>
              <a:rPr lang="en-CA" dirty="0">
                <a:latin typeface="+mj-lt"/>
              </a:rPr>
              <a:t>	Gross debt service (GDS) = </a:t>
            </a:r>
            <a:r>
              <a:rPr lang="en-CA" b="1" i="1" u="sng" dirty="0">
                <a:latin typeface="+mj-lt"/>
              </a:rPr>
              <a:t>PI + T + H x 100% </a:t>
            </a:r>
            <a:br>
              <a:rPr lang="en-CA" b="1" i="1" dirty="0">
                <a:latin typeface="+mj-lt"/>
              </a:rPr>
            </a:br>
            <a:r>
              <a:rPr lang="en-CA" b="1" i="1" dirty="0">
                <a:latin typeface="+mj-lt"/>
              </a:rPr>
              <a:t>                                           GI</a:t>
            </a:r>
            <a:endParaRPr lang="en-CA" i="1" dirty="0">
              <a:latin typeface="+mj-lt"/>
            </a:endParaRPr>
          </a:p>
          <a:p>
            <a:pPr marL="0" indent="0">
              <a:buNone/>
              <a:defRPr/>
            </a:pPr>
            <a:r>
              <a:rPr lang="en-CA" dirty="0">
                <a:latin typeface="+mj-lt"/>
              </a:rPr>
              <a:t>The second affordability rule is to calculate your total debt service (TDS) in order to determine how much of your gross income is already going toward debt payments. The equation is:</a:t>
            </a:r>
            <a:endParaRPr lang="en-CA" sz="800" dirty="0">
              <a:latin typeface="+mj-lt"/>
            </a:endParaRPr>
          </a:p>
          <a:p>
            <a:pPr marL="0" indent="0">
              <a:buNone/>
              <a:defRPr/>
            </a:pPr>
            <a:endParaRPr lang="en-CA" sz="800" dirty="0">
              <a:latin typeface="+mj-lt"/>
            </a:endParaRPr>
          </a:p>
          <a:p>
            <a:pPr marL="0" indent="0">
              <a:buFontTx/>
              <a:buNone/>
              <a:defRPr/>
            </a:pPr>
            <a:r>
              <a:rPr lang="en-CA" dirty="0">
                <a:latin typeface="+mj-lt"/>
              </a:rPr>
              <a:t>    		Total debt service (TDS) = </a:t>
            </a:r>
            <a:r>
              <a:rPr lang="en-CA" b="1" i="1" u="sng" dirty="0">
                <a:latin typeface="+mj-lt"/>
              </a:rPr>
              <a:t>PI + T + H + D x 100%</a:t>
            </a:r>
            <a:br>
              <a:rPr lang="en-CA" b="1" i="1" dirty="0">
                <a:latin typeface="+mj-lt"/>
              </a:rPr>
            </a:br>
            <a:r>
              <a:rPr lang="en-CA" b="1" i="1" dirty="0">
                <a:latin typeface="+mj-lt"/>
              </a:rPr>
              <a:t>                                                           		 GI</a:t>
            </a:r>
            <a:endParaRPr lang="en-CA"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Searching for a home</a:t>
            </a:r>
          </a:p>
        </p:txBody>
      </p:sp>
      <p:sp>
        <p:nvSpPr>
          <p:cNvPr id="14339" name="Content Placeholder 2">
            <a:extLst>
              <a:ext uri="{FF2B5EF4-FFF2-40B4-BE49-F238E27FC236}">
                <a16:creationId xmlns:a16="http://schemas.microsoft.com/office/drawing/2014/main" id="{9B7AD68D-8559-49EB-B5F6-67785BF42E2D}"/>
              </a:ext>
            </a:extLst>
          </p:cNvPr>
          <p:cNvSpPr>
            <a:spLocks noGrp="1" noChangeArrowheads="1"/>
          </p:cNvSpPr>
          <p:nvPr>
            <p:ph sz="half" idx="2"/>
          </p:nvPr>
        </p:nvSpPr>
        <p:spPr>
          <a:xfrm>
            <a:off x="1404572" y="1327356"/>
            <a:ext cx="6589054" cy="3718324"/>
          </a:xfrm>
        </p:spPr>
        <p:txBody>
          <a:bodyPr>
            <a:noAutofit/>
          </a:bodyPr>
          <a:lstStyle/>
          <a:p>
            <a:pPr marL="514350" indent="-457200"/>
            <a:r>
              <a:rPr lang="en-CA" altLang="en-US" dirty="0">
                <a:latin typeface="+mj-lt"/>
              </a:rPr>
              <a:t>A </a:t>
            </a:r>
            <a:r>
              <a:rPr lang="en-CA" altLang="en-US" b="1" dirty="0">
                <a:latin typeface="+mj-lt"/>
              </a:rPr>
              <a:t>realtor</a:t>
            </a:r>
            <a:r>
              <a:rPr lang="en-CA" altLang="en-US" dirty="0">
                <a:latin typeface="+mj-lt"/>
              </a:rPr>
              <a:t> is a person or business that serves as an agent for the sale and purchase of buildings and land.</a:t>
            </a:r>
          </a:p>
          <a:p>
            <a:pPr marL="514350" indent="-457200"/>
            <a:r>
              <a:rPr lang="en-CA" altLang="en-US" dirty="0">
                <a:latin typeface="+mj-lt"/>
              </a:rPr>
              <a:t>A </a:t>
            </a:r>
            <a:r>
              <a:rPr lang="en-CA" altLang="en-US" b="1" dirty="0">
                <a:latin typeface="+mj-lt"/>
              </a:rPr>
              <a:t>real estate broker</a:t>
            </a:r>
            <a:r>
              <a:rPr lang="en-CA" altLang="en-US" dirty="0">
                <a:latin typeface="+mj-lt"/>
              </a:rPr>
              <a:t> is a manager of a brokerage firm who supervises real estate agents. </a:t>
            </a:r>
            <a:r>
              <a:rPr lang="en-US" altLang="en-US" dirty="0">
                <a:latin typeface="+mj-lt"/>
              </a:rPr>
              <a:t>Real estate brokers</a:t>
            </a:r>
            <a:r>
              <a:rPr lang="en-US" altLang="en-US" b="1" dirty="0">
                <a:latin typeface="+mj-lt"/>
              </a:rPr>
              <a:t> </a:t>
            </a:r>
            <a:r>
              <a:rPr lang="en-US" altLang="en-US" dirty="0">
                <a:latin typeface="+mj-lt"/>
              </a:rPr>
              <a:t>can add value by providing you with info about the home, </a:t>
            </a:r>
            <a:r>
              <a:rPr lang="en-US" altLang="en-US" dirty="0" err="1">
                <a:latin typeface="+mj-lt"/>
              </a:rPr>
              <a:t>neighbourhood</a:t>
            </a:r>
            <a:r>
              <a:rPr lang="en-US" altLang="en-US" dirty="0">
                <a:latin typeface="+mj-lt"/>
              </a:rPr>
              <a:t>, cost of living, etc.</a:t>
            </a:r>
          </a:p>
          <a:p>
            <a:pPr marL="514350" indent="-457200"/>
            <a:r>
              <a:rPr lang="en-CA" altLang="en-US" dirty="0">
                <a:latin typeface="+mj-lt"/>
              </a:rPr>
              <a:t>A </a:t>
            </a:r>
            <a:r>
              <a:rPr lang="en-CA" altLang="en-US" b="1" dirty="0">
                <a:latin typeface="+mj-lt"/>
              </a:rPr>
              <a:t>real estate agent</a:t>
            </a:r>
            <a:r>
              <a:rPr lang="en-CA" altLang="en-US" dirty="0">
                <a:latin typeface="+mj-lt"/>
              </a:rPr>
              <a:t> serves as an intermediary between people selling a property and those who want to buy real estate, and they are often employed by a real estate broker in a registered real estate brokerage.</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205596" cy="639762"/>
          </a:xfrm>
        </p:spPr>
        <p:txBody>
          <a:bodyPr/>
          <a:lstStyle/>
          <a:p>
            <a:r>
              <a:rPr lang="en-CA" dirty="0">
                <a:latin typeface="+mj-lt"/>
              </a:rPr>
              <a:t>Searching for a home (continued)</a:t>
            </a:r>
          </a:p>
        </p:txBody>
      </p:sp>
      <p:sp>
        <p:nvSpPr>
          <p:cNvPr id="15363" name="Content Placeholder 2">
            <a:extLst>
              <a:ext uri="{FF2B5EF4-FFF2-40B4-BE49-F238E27FC236}">
                <a16:creationId xmlns:a16="http://schemas.microsoft.com/office/drawing/2014/main" id="{95A164A3-9CC2-4B76-B4C3-6A7D26A0BAF7}"/>
              </a:ext>
            </a:extLst>
          </p:cNvPr>
          <p:cNvSpPr>
            <a:spLocks noGrp="1" noChangeArrowheads="1"/>
          </p:cNvSpPr>
          <p:nvPr>
            <p:ph sz="half" idx="2"/>
          </p:nvPr>
        </p:nvSpPr>
        <p:spPr>
          <a:xfrm>
            <a:off x="1404571" y="1327355"/>
            <a:ext cx="6913519" cy="4378121"/>
          </a:xfrm>
        </p:spPr>
        <p:txBody>
          <a:bodyPr>
            <a:noAutofit/>
          </a:bodyPr>
          <a:lstStyle/>
          <a:p>
            <a:pPr marL="514350" indent="-457200"/>
            <a:r>
              <a:rPr lang="en-CA" altLang="en-US" dirty="0">
                <a:latin typeface="+mj-lt"/>
              </a:rPr>
              <a:t>Remember that the broker or its agent is working for the sellers and will be compensated by the seller when a sale is made.</a:t>
            </a:r>
            <a:endParaRPr lang="en-CA" altLang="en-US" dirty="0">
              <a:solidFill>
                <a:srgbClr val="FF0000"/>
              </a:solidFill>
              <a:latin typeface="+mj-lt"/>
            </a:endParaRPr>
          </a:p>
          <a:p>
            <a:pPr marL="514350" indent="-457200"/>
            <a:r>
              <a:rPr lang="en-CA" altLang="en-US" dirty="0">
                <a:latin typeface="+mj-lt"/>
              </a:rPr>
              <a:t>A real estate broker typically negotiates a commission in the range of 3 to 7 percent to be paid to the real estate agent, which is then split with the buyer’s agent. </a:t>
            </a:r>
            <a:endParaRPr lang="en-US" altLang="en-US" b="1" dirty="0">
              <a:latin typeface="+mj-lt"/>
            </a:endParaRPr>
          </a:p>
          <a:p>
            <a:pPr marL="514350" indent="-457200"/>
            <a:r>
              <a:rPr lang="en-US" altLang="en-US" dirty="0">
                <a:latin typeface="+mj-lt"/>
              </a:rPr>
              <a:t>Today, many homeowners are marketing their houses directly in order to save the costs of a real estate broker.</a:t>
            </a:r>
          </a:p>
          <a:p>
            <a:pPr marL="514350" indent="-457200"/>
            <a:r>
              <a:rPr lang="en-US" altLang="en-US" dirty="0">
                <a:latin typeface="+mj-lt"/>
              </a:rPr>
              <a:t>This could increase your risk if you are not aware of the laws governing real estate transactions.</a:t>
            </a: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618551" cy="639762"/>
          </a:xfrm>
        </p:spPr>
        <p:txBody>
          <a:bodyPr/>
          <a:lstStyle/>
          <a:p>
            <a:r>
              <a:rPr lang="en-CA" dirty="0">
                <a:latin typeface="+mj-lt"/>
              </a:rPr>
              <a:t>Mortgage pre-approval and qualifying</a:t>
            </a:r>
          </a:p>
        </p:txBody>
      </p:sp>
      <p:sp>
        <p:nvSpPr>
          <p:cNvPr id="16387" name="Content Placeholder 2">
            <a:extLst>
              <a:ext uri="{FF2B5EF4-FFF2-40B4-BE49-F238E27FC236}">
                <a16:creationId xmlns:a16="http://schemas.microsoft.com/office/drawing/2014/main" id="{3EF07DFA-6FC3-4CAC-B6C0-ED42F677A279}"/>
              </a:ext>
            </a:extLst>
          </p:cNvPr>
          <p:cNvSpPr>
            <a:spLocks noGrp="1" noChangeArrowheads="1"/>
          </p:cNvSpPr>
          <p:nvPr>
            <p:ph sz="half" idx="2"/>
          </p:nvPr>
        </p:nvSpPr>
        <p:spPr>
          <a:xfrm>
            <a:off x="1404571" y="1312606"/>
            <a:ext cx="7237983" cy="4066916"/>
          </a:xfrm>
        </p:spPr>
        <p:txBody>
          <a:bodyPr>
            <a:noAutofit/>
          </a:bodyPr>
          <a:lstStyle/>
          <a:p>
            <a:r>
              <a:rPr lang="en-CA" altLang="en-US" dirty="0">
                <a:latin typeface="+mj-lt"/>
              </a:rPr>
              <a:t>It is important to talk to several lenders during the pre-approval process to make sure you’re getting the best rates and conditions. </a:t>
            </a:r>
            <a:endParaRPr lang="en-US" dirty="0"/>
          </a:p>
          <a:p>
            <a:r>
              <a:rPr lang="en-CA" altLang="en-US" dirty="0">
                <a:latin typeface="+mj-lt"/>
              </a:rPr>
              <a:t>To get pre-approved, the FCAC provides an overview of the information required by your lender or mortgage broker:</a:t>
            </a:r>
          </a:p>
          <a:p>
            <a:pPr lvl="1">
              <a:buFont typeface="Wingdings"/>
              <a:buChar char="Ø"/>
            </a:pPr>
            <a:r>
              <a:rPr lang="en-CA" altLang="en-US" dirty="0">
                <a:latin typeface="+mj-lt"/>
              </a:rPr>
              <a:t>Identification;</a:t>
            </a:r>
          </a:p>
          <a:p>
            <a:pPr lvl="1">
              <a:buFont typeface="Wingdings"/>
              <a:buChar char="Ø"/>
            </a:pPr>
            <a:r>
              <a:rPr lang="en-CA" altLang="en-US" dirty="0">
                <a:latin typeface="+mj-lt"/>
              </a:rPr>
              <a:t>proof of employment;</a:t>
            </a:r>
          </a:p>
          <a:p>
            <a:pPr lvl="1">
              <a:buFont typeface="Wingdings"/>
              <a:buChar char="Ø"/>
            </a:pPr>
            <a:r>
              <a:rPr lang="en-CA" altLang="en-US" dirty="0">
                <a:latin typeface="+mj-lt"/>
              </a:rPr>
              <a:t>proof you can pay for the down payment and closing costs;</a:t>
            </a:r>
          </a:p>
          <a:p>
            <a:pPr lvl="1">
              <a:buFont typeface="Wingdings"/>
              <a:buChar char="Ø"/>
            </a:pPr>
            <a:r>
              <a:rPr lang="en-CA" altLang="en-US" dirty="0">
                <a:latin typeface="+mj-lt"/>
              </a:rPr>
              <a:t>information about your other assets, such as a car, cottage, or boat; and</a:t>
            </a:r>
          </a:p>
          <a:p>
            <a:pPr lvl="1">
              <a:buFont typeface="Wingdings"/>
              <a:buChar char="Ø"/>
            </a:pPr>
            <a:r>
              <a:rPr lang="en-CA" altLang="en-US" dirty="0">
                <a:latin typeface="+mj-lt"/>
              </a:rPr>
              <a:t>information about your debts or financial obligations.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Home inspection</a:t>
            </a:r>
          </a:p>
        </p:txBody>
      </p:sp>
      <p:sp>
        <p:nvSpPr>
          <p:cNvPr id="17411" name="Content Placeholder 2">
            <a:extLst>
              <a:ext uri="{FF2B5EF4-FFF2-40B4-BE49-F238E27FC236}">
                <a16:creationId xmlns:a16="http://schemas.microsoft.com/office/drawing/2014/main" id="{2E736D44-CA48-49F8-B8D2-416ADFFA1840}"/>
              </a:ext>
            </a:extLst>
          </p:cNvPr>
          <p:cNvSpPr>
            <a:spLocks noGrp="1" noChangeArrowheads="1"/>
          </p:cNvSpPr>
          <p:nvPr>
            <p:ph sz="half" idx="2"/>
          </p:nvPr>
        </p:nvSpPr>
        <p:spPr>
          <a:xfrm>
            <a:off x="1404571" y="1402382"/>
            <a:ext cx="7385468" cy="3870262"/>
          </a:xfrm>
        </p:spPr>
        <p:txBody>
          <a:bodyPr>
            <a:noAutofit/>
          </a:bodyPr>
          <a:lstStyle/>
          <a:p>
            <a:r>
              <a:rPr lang="en-CA" altLang="en-US" dirty="0">
                <a:latin typeface="+mj-lt"/>
              </a:rPr>
              <a:t>After you choose a prospective home, you’ll get it inspected. Home inspection involves looking for problems, such as water in the basement or leaks in the roof. </a:t>
            </a:r>
          </a:p>
          <a:p>
            <a:r>
              <a:rPr lang="en-CA" altLang="en-US" dirty="0">
                <a:latin typeface="+mj-lt"/>
              </a:rPr>
              <a:t>If there are problems, an estimate for the cost of fixing them must be obtained right away. If repair or renovation costs are significant, you may try to reduce the purchase price of the property by those costs. </a:t>
            </a:r>
          </a:p>
          <a:p>
            <a:r>
              <a:rPr lang="en-CA" altLang="en-US" dirty="0">
                <a:latin typeface="+mj-lt"/>
              </a:rPr>
              <a:t>You will also want to do a title search, as required by your lender, to verify that there are no </a:t>
            </a:r>
            <a:r>
              <a:rPr lang="en-CA" altLang="en-US" b="1" dirty="0">
                <a:latin typeface="+mj-lt"/>
              </a:rPr>
              <a:t>liens </a:t>
            </a:r>
            <a:r>
              <a:rPr lang="en-CA" altLang="en-US" dirty="0">
                <a:latin typeface="+mj-lt"/>
              </a:rPr>
              <a:t>or claims outstanding against the property. A lien is a claim against the property that must be resolved before the property can change hands. </a:t>
            </a:r>
          </a:p>
          <a:p>
            <a:r>
              <a:rPr lang="en-CA" altLang="en-US" dirty="0">
                <a:latin typeface="+mj-lt"/>
              </a:rPr>
              <a:t>A lawyer or a title search company can do the search</a:t>
            </a:r>
            <a:r>
              <a:rPr lang="en-US" altLang="en-US" dirty="0">
                <a:latin typeface="+mj-lt"/>
              </a:rPr>
              <a:t>.</a:t>
            </a: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Identifying a market</a:t>
            </a:r>
          </a:p>
        </p:txBody>
      </p:sp>
      <p:sp>
        <p:nvSpPr>
          <p:cNvPr id="18435" name="Content Placeholder 2">
            <a:extLst>
              <a:ext uri="{FF2B5EF4-FFF2-40B4-BE49-F238E27FC236}">
                <a16:creationId xmlns:a16="http://schemas.microsoft.com/office/drawing/2014/main" id="{E442F631-D062-40A7-AFD0-91048A0398C1}"/>
              </a:ext>
            </a:extLst>
          </p:cNvPr>
          <p:cNvSpPr>
            <a:spLocks noGrp="1" noChangeArrowheads="1"/>
          </p:cNvSpPr>
          <p:nvPr>
            <p:ph sz="half" idx="2"/>
          </p:nvPr>
        </p:nvSpPr>
        <p:spPr>
          <a:xfrm>
            <a:off x="1404572" y="1342104"/>
            <a:ext cx="6662796" cy="3703576"/>
          </a:xfrm>
        </p:spPr>
        <p:txBody>
          <a:bodyPr>
            <a:normAutofit/>
          </a:bodyPr>
          <a:lstStyle/>
          <a:p>
            <a:r>
              <a:rPr lang="en-CA" altLang="en-US" dirty="0">
                <a:latin typeface="+mj-lt"/>
              </a:rPr>
              <a:t>Supply and demand determine housing prices, which is in turn determined by macroeconomic circumstances. </a:t>
            </a:r>
          </a:p>
          <a:p>
            <a:r>
              <a:rPr lang="en-CA" altLang="en-US" dirty="0">
                <a:latin typeface="+mj-lt"/>
              </a:rPr>
              <a:t>When the economy is contracting, the potential of lower incomes will lead many to either continue with their current situation or downsize. </a:t>
            </a:r>
          </a:p>
          <a:p>
            <a:r>
              <a:rPr lang="en-CA" altLang="en-US" dirty="0">
                <a:latin typeface="+mj-lt"/>
              </a:rPr>
              <a:t>When the economy is expanding, increasing incomes will lead many to invest in a home.  </a:t>
            </a:r>
          </a:p>
          <a:p>
            <a:r>
              <a:rPr lang="en-CA" altLang="en-US" dirty="0">
                <a:latin typeface="+mj-lt"/>
              </a:rPr>
              <a:t>If the economy is contracting, and home assets begin declining, investors will look elsewhere since the house’s value as an investment is declining.</a:t>
            </a:r>
          </a:p>
          <a:p>
            <a:pPr marL="457200" lvl="1" indent="0">
              <a:buFontTx/>
              <a:buNone/>
            </a:pP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319959" cy="639762"/>
          </a:xfrm>
        </p:spPr>
        <p:txBody>
          <a:bodyPr/>
          <a:lstStyle/>
          <a:p>
            <a:r>
              <a:rPr lang="en-CA" dirty="0">
                <a:latin typeface="+mj-lt"/>
              </a:rPr>
              <a:t>Identifying a market (continued) </a:t>
            </a:r>
            <a:endParaRPr lang="en-CA" dirty="0">
              <a:solidFill>
                <a:srgbClr val="FF0000"/>
              </a:solidFill>
              <a:latin typeface="+mj-lt"/>
            </a:endParaRPr>
          </a:p>
        </p:txBody>
      </p:sp>
      <p:sp>
        <p:nvSpPr>
          <p:cNvPr id="19459" name="Content Placeholder 2">
            <a:extLst>
              <a:ext uri="{FF2B5EF4-FFF2-40B4-BE49-F238E27FC236}">
                <a16:creationId xmlns:a16="http://schemas.microsoft.com/office/drawing/2014/main" id="{071D3618-4F07-4D9B-A1B8-EFB3E83EEC5E}"/>
              </a:ext>
            </a:extLst>
          </p:cNvPr>
          <p:cNvSpPr>
            <a:spLocks noGrp="1" noChangeArrowheads="1"/>
          </p:cNvSpPr>
          <p:nvPr>
            <p:ph sz="half" idx="2"/>
          </p:nvPr>
        </p:nvSpPr>
        <p:spPr>
          <a:xfrm>
            <a:off x="1404571" y="1327356"/>
            <a:ext cx="6707041" cy="4041058"/>
          </a:xfrm>
        </p:spPr>
        <p:txBody>
          <a:bodyPr>
            <a:normAutofit/>
          </a:bodyPr>
          <a:lstStyle/>
          <a:p>
            <a:r>
              <a:rPr lang="en-CA" altLang="en-US" dirty="0">
                <a:latin typeface="+mj-lt"/>
              </a:rPr>
              <a:t>Your ability to buy a house rests on your ability to do the following:</a:t>
            </a:r>
          </a:p>
          <a:p>
            <a:pPr lvl="1">
              <a:buFont typeface="Wingdings"/>
              <a:buChar char="Ø"/>
            </a:pPr>
            <a:r>
              <a:rPr lang="en-CA" altLang="en-US" dirty="0">
                <a:latin typeface="+mj-lt"/>
              </a:rPr>
              <a:t>Finance the purchase</a:t>
            </a:r>
          </a:p>
          <a:p>
            <a:pPr lvl="1">
              <a:buFont typeface="Wingdings"/>
              <a:buChar char="Ø"/>
            </a:pPr>
            <a:r>
              <a:rPr lang="en-CA" altLang="en-US" dirty="0">
                <a:latin typeface="+mj-lt"/>
              </a:rPr>
              <a:t>Provide a down payment </a:t>
            </a:r>
          </a:p>
          <a:p>
            <a:pPr lvl="1">
              <a:buFont typeface="Wingdings"/>
              <a:buChar char="Ø"/>
            </a:pPr>
            <a:r>
              <a:rPr lang="en-CA" altLang="en-US" dirty="0">
                <a:latin typeface="+mj-lt"/>
              </a:rPr>
              <a:t>Borrow</a:t>
            </a:r>
          </a:p>
          <a:p>
            <a:r>
              <a:rPr lang="en-CA" altLang="en-US" dirty="0">
                <a:latin typeface="+mj-lt"/>
              </a:rPr>
              <a:t>The buyer’s personal situation (e.g., stability of employment or income, credit history) and macroeconomic events (e.g., interest rate levels, expected inflation, and liquidity in the credit markets) determines their ability to buy a house. </a:t>
            </a:r>
          </a:p>
          <a:p>
            <a:r>
              <a:rPr lang="en-CA" altLang="en-US" dirty="0">
                <a:latin typeface="+mj-lt"/>
              </a:rPr>
              <a:t>Demand for housing thus relies on the availability of credit for the housing market.</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2F74F936-E939-4B1F-82C7-C32E7A85C50F}"/>
              </a:ext>
            </a:extLst>
          </p:cNvPr>
          <p:cNvSpPr>
            <a:spLocks noGrp="1" noChangeArrowheads="1"/>
          </p:cNvSpPr>
          <p:nvPr>
            <p:ph type="title"/>
          </p:nvPr>
        </p:nvSpPr>
        <p:spPr/>
        <p:txBody>
          <a:bodyPr>
            <a:normAutofit fontScale="90000"/>
          </a:bodyPr>
          <a:lstStyle/>
          <a:p>
            <a:r>
              <a:rPr lang="en-US" altLang="en-US" sz="4000" dirty="0">
                <a:latin typeface="+mj-lt"/>
              </a:rPr>
              <a:t>9.2 Identify Financing</a:t>
            </a:r>
          </a:p>
        </p:txBody>
      </p:sp>
      <p:sp>
        <p:nvSpPr>
          <p:cNvPr id="5" name="Text Placeholder 4"/>
          <p:cNvSpPr>
            <a:spLocks noGrp="1"/>
          </p:cNvSpPr>
          <p:nvPr>
            <p:ph type="body" idx="1"/>
          </p:nvPr>
        </p:nvSpPr>
        <p:spPr/>
        <p:txBody>
          <a:bodyPr/>
          <a:lstStyle/>
          <a:p>
            <a:r>
              <a:rPr lang="en-CA" dirty="0">
                <a:latin typeface="+mj-lt"/>
              </a:rPr>
              <a:t>Financing your home</a:t>
            </a:r>
          </a:p>
        </p:txBody>
      </p:sp>
      <p:sp>
        <p:nvSpPr>
          <p:cNvPr id="20483" name="Content Placeholder 2">
            <a:extLst>
              <a:ext uri="{FF2B5EF4-FFF2-40B4-BE49-F238E27FC236}">
                <a16:creationId xmlns:a16="http://schemas.microsoft.com/office/drawing/2014/main" id="{30AABCCB-87F6-4A6C-85AD-A742A385E500}"/>
              </a:ext>
            </a:extLst>
          </p:cNvPr>
          <p:cNvSpPr>
            <a:spLocks noGrp="1" noChangeArrowheads="1"/>
          </p:cNvSpPr>
          <p:nvPr>
            <p:ph sz="half" idx="2"/>
          </p:nvPr>
        </p:nvSpPr>
        <p:spPr>
          <a:xfrm>
            <a:off x="1404571" y="1991032"/>
            <a:ext cx="6721789" cy="3259394"/>
          </a:xfrm>
        </p:spPr>
        <p:txBody>
          <a:bodyPr>
            <a:normAutofit/>
          </a:bodyPr>
          <a:lstStyle/>
          <a:p>
            <a:r>
              <a:rPr lang="en-CA" altLang="en-US" dirty="0">
                <a:latin typeface="+mj-lt"/>
              </a:rPr>
              <a:t>Banks, credit unions, finance companies, and mortgage finance companies all sell mortgages. </a:t>
            </a:r>
          </a:p>
          <a:p>
            <a:r>
              <a:rPr lang="en-CA" altLang="en-US" dirty="0">
                <a:latin typeface="+mj-lt"/>
              </a:rPr>
              <a:t>They profit by lending and competing for borrowers. </a:t>
            </a:r>
          </a:p>
          <a:p>
            <a:r>
              <a:rPr lang="en-CA" altLang="en-US" dirty="0">
                <a:latin typeface="+mj-lt"/>
              </a:rPr>
              <a:t>It is important to shop around for a mortgage as rates and terms may vary widely.</a:t>
            </a:r>
          </a:p>
          <a:p>
            <a:r>
              <a:rPr lang="en-CA" altLang="en-US" dirty="0">
                <a:latin typeface="+mj-lt"/>
              </a:rPr>
              <a:t>With regard to a mortgage, the house secures the loan, so if you default or miss payments, the lender may </a:t>
            </a:r>
            <a:r>
              <a:rPr lang="en-CA" altLang="en-US" b="1" dirty="0">
                <a:latin typeface="+mj-lt"/>
              </a:rPr>
              <a:t>foreclose </a:t>
            </a:r>
            <a:r>
              <a:rPr lang="en-CA" altLang="en-US" dirty="0">
                <a:latin typeface="+mj-lt"/>
              </a:rPr>
              <a:t>on your house or claim ownership of the property, evict you, and resell the house to recover what you owed.</a:t>
            </a:r>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endParaRPr lang="en-US" dirty="0"/>
          </a:p>
          <a:p>
            <a:pPr mar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CC-BY-NC-SA 4.0 International License, except University of Regina and First Nations University of Canada logos, which are registered trademarks. </a:t>
            </a:r>
            <a:endParaRPr lang="en-CA"/>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Down payment</a:t>
            </a:r>
          </a:p>
        </p:txBody>
      </p:sp>
      <p:sp>
        <p:nvSpPr>
          <p:cNvPr id="21507" name="Content Placeholder 2">
            <a:extLst>
              <a:ext uri="{FF2B5EF4-FFF2-40B4-BE49-F238E27FC236}">
                <a16:creationId xmlns:a16="http://schemas.microsoft.com/office/drawing/2014/main" id="{30B5B76F-2F13-4099-9631-CB3E5B7D21A4}"/>
              </a:ext>
            </a:extLst>
          </p:cNvPr>
          <p:cNvSpPr>
            <a:spLocks noGrp="1" noChangeArrowheads="1"/>
          </p:cNvSpPr>
          <p:nvPr>
            <p:ph sz="half" idx="2"/>
          </p:nvPr>
        </p:nvSpPr>
        <p:spPr>
          <a:xfrm>
            <a:off x="1404571" y="1342104"/>
            <a:ext cx="6648047" cy="3703576"/>
          </a:xfrm>
        </p:spPr>
        <p:txBody>
          <a:bodyPr>
            <a:normAutofit/>
          </a:bodyPr>
          <a:lstStyle/>
          <a:p>
            <a:r>
              <a:rPr lang="en-CA" altLang="en-US" dirty="0">
                <a:latin typeface="+mj-lt"/>
              </a:rPr>
              <a:t>A </a:t>
            </a:r>
            <a:r>
              <a:rPr lang="en-CA" altLang="en-US" b="1" dirty="0">
                <a:latin typeface="+mj-lt"/>
              </a:rPr>
              <a:t>down payment </a:t>
            </a:r>
            <a:r>
              <a:rPr lang="en-CA" altLang="en-US" dirty="0">
                <a:latin typeface="+mj-lt"/>
              </a:rPr>
              <a:t>is a percentage of the purchase price paid in cash upon purchase. </a:t>
            </a:r>
          </a:p>
          <a:p>
            <a:r>
              <a:rPr lang="en-CA" altLang="en-US" dirty="0">
                <a:latin typeface="+mj-lt"/>
              </a:rPr>
              <a:t>Mortgages require a down payment. In Canada, the minimum down payment required is 5 percent.</a:t>
            </a:r>
          </a:p>
          <a:p>
            <a:r>
              <a:rPr lang="en-CA" altLang="en-US" dirty="0">
                <a:latin typeface="+mj-lt"/>
              </a:rPr>
              <a:t>How much you put down will affect the cost of the financing. A larger down payment = a smaller mortgage and lower monthly payments. </a:t>
            </a:r>
          </a:p>
          <a:p>
            <a:r>
              <a:rPr lang="en-CA" altLang="en-US" dirty="0">
                <a:latin typeface="+mj-lt"/>
              </a:rPr>
              <a:t>Buyers with a down payment between 5 and 20 percent must be backed by </a:t>
            </a:r>
            <a:r>
              <a:rPr lang="en-CA" altLang="en-US" b="1" dirty="0">
                <a:latin typeface="+mj-lt"/>
              </a:rPr>
              <a:t>mortgage insurance</a:t>
            </a:r>
            <a:r>
              <a:rPr lang="en-CA" altLang="en-US" dirty="0">
                <a:latin typeface="+mj-lt"/>
              </a:rPr>
              <a:t>,</a:t>
            </a:r>
            <a:r>
              <a:rPr lang="en-CA" altLang="en-US" b="1" dirty="0">
                <a:latin typeface="+mj-lt"/>
              </a:rPr>
              <a:t> </a:t>
            </a:r>
            <a:r>
              <a:rPr lang="en-CA" altLang="en-US" dirty="0">
                <a:latin typeface="+mj-lt"/>
              </a:rPr>
              <a:t>which insures the lender against the costs of default.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4823459" cy="639762"/>
          </a:xfrm>
        </p:spPr>
        <p:txBody>
          <a:bodyPr/>
          <a:lstStyle/>
          <a:p>
            <a:r>
              <a:rPr lang="en-CA" dirty="0">
                <a:latin typeface="+mj-lt"/>
              </a:rPr>
              <a:t>Down payment (continued) </a:t>
            </a:r>
          </a:p>
        </p:txBody>
      </p:sp>
      <p:sp>
        <p:nvSpPr>
          <p:cNvPr id="22531" name="Content Placeholder 2">
            <a:extLst>
              <a:ext uri="{FF2B5EF4-FFF2-40B4-BE49-F238E27FC236}">
                <a16:creationId xmlns:a16="http://schemas.microsoft.com/office/drawing/2014/main" id="{91BB76D1-D641-4DEB-ABEE-34C1E5055A2A}"/>
              </a:ext>
            </a:extLst>
          </p:cNvPr>
          <p:cNvSpPr>
            <a:spLocks noGrp="1" noChangeArrowheads="1"/>
          </p:cNvSpPr>
          <p:nvPr>
            <p:ph sz="half" idx="2"/>
          </p:nvPr>
        </p:nvSpPr>
        <p:spPr>
          <a:xfrm>
            <a:off x="1404571" y="1356852"/>
            <a:ext cx="6544809" cy="3688827"/>
          </a:xfrm>
        </p:spPr>
        <p:txBody>
          <a:bodyPr>
            <a:normAutofit/>
          </a:bodyPr>
          <a:lstStyle/>
          <a:p>
            <a:r>
              <a:rPr lang="en-CA" altLang="en-US" dirty="0">
                <a:latin typeface="+mj-lt"/>
              </a:rPr>
              <a:t>A larger down payment will reduce financing costs, but also create opportunity cost and decrease your liquidity. </a:t>
            </a:r>
          </a:p>
          <a:p>
            <a:r>
              <a:rPr lang="en-CA" altLang="en-US" b="1" dirty="0">
                <a:latin typeface="+mj-lt"/>
              </a:rPr>
              <a:t>Closing costs </a:t>
            </a:r>
            <a:r>
              <a:rPr lang="en-CA" altLang="en-US" dirty="0">
                <a:latin typeface="+mj-lt"/>
              </a:rPr>
              <a:t>(transaction costs of this purchase or for any immediate renovations or repairs) need to be factored into your overall expenses and will have to be weighed against your available cash to determine the amount of your down payment</a:t>
            </a:r>
            <a:r>
              <a:rPr lang="en-CA" altLang="en-US" dirty="0">
                <a:solidFill>
                  <a:schemeClr val="tx1"/>
                </a:solidFill>
                <a:latin typeface="+mj-lt"/>
              </a:rPr>
              <a:t>.</a:t>
            </a:r>
            <a:r>
              <a:rPr lang="en-CA" altLang="en-US" dirty="0">
                <a:solidFill>
                  <a:srgbClr val="FF0000"/>
                </a:solidFill>
                <a:latin typeface="+mj-lt"/>
              </a:rPr>
              <a:t> </a:t>
            </a:r>
            <a:endParaRPr lang="en-US"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Monthly payments</a:t>
            </a:r>
          </a:p>
        </p:txBody>
      </p:sp>
      <p:sp>
        <p:nvSpPr>
          <p:cNvPr id="23555" name="Content Placeholder 2">
            <a:extLst>
              <a:ext uri="{FF2B5EF4-FFF2-40B4-BE49-F238E27FC236}">
                <a16:creationId xmlns:a16="http://schemas.microsoft.com/office/drawing/2014/main" id="{0B84F3B1-9328-470E-8055-A127C3580646}"/>
              </a:ext>
            </a:extLst>
          </p:cNvPr>
          <p:cNvSpPr>
            <a:spLocks noGrp="1" noChangeArrowheads="1"/>
          </p:cNvSpPr>
          <p:nvPr>
            <p:ph sz="half" idx="2"/>
          </p:nvPr>
        </p:nvSpPr>
        <p:spPr>
          <a:xfrm>
            <a:off x="1404572" y="1342104"/>
            <a:ext cx="6603802" cy="3703576"/>
          </a:xfrm>
        </p:spPr>
        <p:txBody>
          <a:bodyPr>
            <a:normAutofit/>
          </a:bodyPr>
          <a:lstStyle/>
          <a:p>
            <a:r>
              <a:rPr lang="en-CA" altLang="en-US" dirty="0">
                <a:latin typeface="+mj-lt"/>
              </a:rPr>
              <a:t>The monthly payment amount you have to pay for your home is determined by the interest rate and the maturity (lifetime of the mortgage). </a:t>
            </a:r>
          </a:p>
          <a:p>
            <a:r>
              <a:rPr lang="en-CA" altLang="en-US" dirty="0">
                <a:latin typeface="+mj-lt"/>
              </a:rPr>
              <a:t>If you secure a </a:t>
            </a:r>
            <a:r>
              <a:rPr lang="en-CA" altLang="en-US" b="1" dirty="0">
                <a:latin typeface="+mj-lt"/>
              </a:rPr>
              <a:t>fixed-rate mortgage</a:t>
            </a:r>
            <a:r>
              <a:rPr lang="en-CA" altLang="en-US" dirty="0">
                <a:latin typeface="+mj-lt"/>
              </a:rPr>
              <a:t>, the interest rate as well as the monthly payment remains the same over the entire maturity (lifetime) of the mortgage.</a:t>
            </a:r>
          </a:p>
          <a:p>
            <a:r>
              <a:rPr lang="en-CA" altLang="en-US" dirty="0">
                <a:latin typeface="+mj-lt"/>
              </a:rPr>
              <a:t>Conventional mortgages are fixed-rate mortgages for thirty, twenty, or fifteen years. </a:t>
            </a:r>
          </a:p>
          <a:p>
            <a:r>
              <a:rPr lang="en-CA" altLang="en-US" dirty="0">
                <a:latin typeface="+mj-lt"/>
              </a:rPr>
              <a:t>The longer the maturity, the greater the interest rate, because the lender faces more risk the longer it takes for the loan to be repaid.</a:t>
            </a:r>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4164955" cy="639762"/>
          </a:xfrm>
        </p:spPr>
        <p:txBody>
          <a:bodyPr/>
          <a:lstStyle/>
          <a:p>
            <a:r>
              <a:rPr lang="en-CA" dirty="0">
                <a:latin typeface="+mj-lt"/>
              </a:rPr>
              <a:t>Monthly payments (continued)</a:t>
            </a:r>
          </a:p>
        </p:txBody>
      </p:sp>
      <p:sp>
        <p:nvSpPr>
          <p:cNvPr id="24579" name="Content Placeholder 2">
            <a:extLst>
              <a:ext uri="{FF2B5EF4-FFF2-40B4-BE49-F238E27FC236}">
                <a16:creationId xmlns:a16="http://schemas.microsoft.com/office/drawing/2014/main" id="{C0C74D01-9582-4976-A0BD-26EB2BC2D9C7}"/>
              </a:ext>
            </a:extLst>
          </p:cNvPr>
          <p:cNvSpPr>
            <a:spLocks noGrp="1" noChangeArrowheads="1"/>
          </p:cNvSpPr>
          <p:nvPr>
            <p:ph sz="half" idx="2"/>
          </p:nvPr>
        </p:nvSpPr>
        <p:spPr>
          <a:xfrm>
            <a:off x="1404572" y="1342104"/>
            <a:ext cx="6515312" cy="3703576"/>
          </a:xfrm>
        </p:spPr>
        <p:txBody>
          <a:bodyPr>
            <a:normAutofit/>
          </a:bodyPr>
          <a:lstStyle/>
          <a:p>
            <a:r>
              <a:rPr lang="en-CA" altLang="en-US" dirty="0">
                <a:latin typeface="+mj-lt"/>
              </a:rPr>
              <a:t>In the beginning, monthly payments will go largely toward interest. In the end, monthly payments will go largely toward the principal. </a:t>
            </a:r>
          </a:p>
          <a:p>
            <a:r>
              <a:rPr lang="en-CA" altLang="en-US" dirty="0">
                <a:latin typeface="+mj-lt"/>
              </a:rPr>
              <a:t>As you make a payment, your balance gets smaller, and so the interest portion of your next payment is smaller and the principal payment is larger. In other words, as you continue making payments, you are paying off the balance of the loan faster and faster and paying less and less interest.</a:t>
            </a:r>
            <a:endParaRPr lang="en-CA" altLang="en-US" dirty="0">
              <a:solidFill>
                <a:srgbClr val="FF0000"/>
              </a:solidFill>
              <a:latin typeface="+mj-lt"/>
            </a:endParaRPr>
          </a:p>
          <a:p>
            <a:r>
              <a:rPr lang="en-CA" altLang="en-US" b="1" dirty="0">
                <a:latin typeface="+mj-lt"/>
              </a:rPr>
              <a:t>Mortgage amortization </a:t>
            </a:r>
            <a:r>
              <a:rPr lang="en-CA" altLang="en-US" dirty="0">
                <a:latin typeface="+mj-lt"/>
              </a:rPr>
              <a:t>is</a:t>
            </a:r>
            <a:r>
              <a:rPr lang="en-CA" altLang="en-US" b="1" dirty="0">
                <a:latin typeface="+mj-lt"/>
              </a:rPr>
              <a:t> </a:t>
            </a:r>
            <a:r>
              <a:rPr lang="en-CA" altLang="en-US" dirty="0">
                <a:latin typeface="+mj-lt"/>
              </a:rPr>
              <a:t>a schedule of interest and principal payments over the life of the loan.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Mortgage design</a:t>
            </a:r>
          </a:p>
        </p:txBody>
      </p:sp>
      <p:sp>
        <p:nvSpPr>
          <p:cNvPr id="25603" name="Content Placeholder 2">
            <a:extLst>
              <a:ext uri="{FF2B5EF4-FFF2-40B4-BE49-F238E27FC236}">
                <a16:creationId xmlns:a16="http://schemas.microsoft.com/office/drawing/2014/main" id="{EC8FA0CA-2A5C-496A-BF64-6777F1B02033}"/>
              </a:ext>
            </a:extLst>
          </p:cNvPr>
          <p:cNvSpPr>
            <a:spLocks noGrp="1" noChangeArrowheads="1"/>
          </p:cNvSpPr>
          <p:nvPr>
            <p:ph sz="half" idx="2"/>
          </p:nvPr>
        </p:nvSpPr>
        <p:spPr>
          <a:xfrm>
            <a:off x="1404572" y="1342120"/>
            <a:ext cx="6603802" cy="3479262"/>
          </a:xfrm>
        </p:spPr>
        <p:txBody>
          <a:bodyPr>
            <a:noAutofit/>
          </a:bodyPr>
          <a:lstStyle/>
          <a:p>
            <a:r>
              <a:rPr lang="en-CA" altLang="en-US" dirty="0">
                <a:latin typeface="+mj-lt"/>
              </a:rPr>
              <a:t>A </a:t>
            </a:r>
            <a:r>
              <a:rPr lang="en-CA" altLang="en-US" b="1" dirty="0">
                <a:latin typeface="+mj-lt"/>
              </a:rPr>
              <a:t>variable-rate mortgage</a:t>
            </a:r>
            <a:r>
              <a:rPr lang="en-CA" altLang="en-US" dirty="0">
                <a:latin typeface="+mj-lt"/>
              </a:rPr>
              <a:t> </a:t>
            </a:r>
            <a:r>
              <a:rPr lang="en-CA" altLang="en-US" b="1" dirty="0">
                <a:latin typeface="+mj-lt"/>
              </a:rPr>
              <a:t>(VRM)</a:t>
            </a:r>
            <a:r>
              <a:rPr lang="en-CA" altLang="en-US" dirty="0">
                <a:latin typeface="+mj-lt"/>
              </a:rPr>
              <a:t> requires a constant monthly payment, but the amount paid toward the principal balance will fluctuate as interest rates fluctuate. </a:t>
            </a:r>
          </a:p>
          <a:p>
            <a:r>
              <a:rPr lang="en-CA" altLang="en-US" dirty="0">
                <a:latin typeface="+mj-lt"/>
              </a:rPr>
              <a:t>An </a:t>
            </a:r>
            <a:r>
              <a:rPr lang="en-CA" altLang="en-US" b="1" dirty="0">
                <a:latin typeface="+mj-lt"/>
              </a:rPr>
              <a:t>adjustable-rate mortgage (ARM)</a:t>
            </a:r>
            <a:r>
              <a:rPr lang="en-CA" altLang="en-US" dirty="0">
                <a:latin typeface="+mj-lt"/>
              </a:rPr>
              <a:t> means the interest rate—including the monthly payment—can change. This differs from a </a:t>
            </a:r>
            <a:r>
              <a:rPr lang="en-CA" altLang="en-US" dirty="0" err="1">
                <a:latin typeface="+mj-lt"/>
              </a:rPr>
              <a:t>VRM</a:t>
            </a:r>
            <a:r>
              <a:rPr lang="en-CA" altLang="en-US" dirty="0">
                <a:latin typeface="+mj-lt"/>
              </a:rPr>
              <a:t> in which only the interest rate can change; only the amount paid toward the principal balance varies, not the actual monthly payment. ARMs are much more common in the United States.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4870961" cy="639762"/>
          </a:xfrm>
        </p:spPr>
        <p:txBody>
          <a:bodyPr/>
          <a:lstStyle/>
          <a:p>
            <a:r>
              <a:rPr lang="en-CA" dirty="0">
                <a:latin typeface="+mj-lt"/>
              </a:rPr>
              <a:t>Mortgage design (continued) </a:t>
            </a:r>
          </a:p>
        </p:txBody>
      </p:sp>
      <p:sp>
        <p:nvSpPr>
          <p:cNvPr id="26627" name="Content Placeholder 2">
            <a:extLst>
              <a:ext uri="{FF2B5EF4-FFF2-40B4-BE49-F238E27FC236}">
                <a16:creationId xmlns:a16="http://schemas.microsoft.com/office/drawing/2014/main" id="{84D24D31-CD22-41C6-A643-0C5381782F0A}"/>
              </a:ext>
            </a:extLst>
          </p:cNvPr>
          <p:cNvSpPr>
            <a:spLocks noGrp="1" noChangeArrowheads="1"/>
          </p:cNvSpPr>
          <p:nvPr>
            <p:ph sz="half" idx="2"/>
          </p:nvPr>
        </p:nvSpPr>
        <p:spPr>
          <a:xfrm>
            <a:off x="1404571" y="1535113"/>
            <a:ext cx="6618551" cy="3510567"/>
          </a:xfrm>
        </p:spPr>
        <p:txBody>
          <a:bodyPr>
            <a:normAutofit/>
          </a:bodyPr>
          <a:lstStyle/>
          <a:p>
            <a:r>
              <a:rPr lang="en-CA" altLang="en-US" dirty="0">
                <a:latin typeface="+mj-lt"/>
              </a:rPr>
              <a:t>In Canada, some lenders offer </a:t>
            </a:r>
            <a:r>
              <a:rPr lang="en-CA" altLang="en-US" b="1" dirty="0">
                <a:latin typeface="+mj-lt"/>
              </a:rPr>
              <a:t>interest rate caps </a:t>
            </a:r>
            <a:r>
              <a:rPr lang="en-CA" altLang="en-US" dirty="0">
                <a:latin typeface="+mj-lt"/>
              </a:rPr>
              <a:t>or </a:t>
            </a:r>
            <a:r>
              <a:rPr lang="en-CA" altLang="en-US" b="1" dirty="0">
                <a:latin typeface="+mj-lt"/>
              </a:rPr>
              <a:t>convertibility features </a:t>
            </a:r>
            <a:r>
              <a:rPr lang="en-CA" altLang="en-US" dirty="0">
                <a:latin typeface="+mj-lt"/>
              </a:rPr>
              <a:t>on their mortgages. </a:t>
            </a:r>
          </a:p>
          <a:p>
            <a:r>
              <a:rPr lang="en-CA" altLang="en-US" dirty="0">
                <a:latin typeface="+mj-lt"/>
              </a:rPr>
              <a:t>According the Financial Consumer Agency of Canada, an </a:t>
            </a:r>
            <a:r>
              <a:rPr lang="en-CA" altLang="en-US" b="1" dirty="0">
                <a:latin typeface="+mj-lt"/>
              </a:rPr>
              <a:t>interest rate cap</a:t>
            </a:r>
            <a:r>
              <a:rPr lang="en-CA" altLang="en-US" dirty="0">
                <a:latin typeface="+mj-lt"/>
              </a:rPr>
              <a:t> is the maximum interest rate that can be charged on a mortgage, regardless of increases in market interest rates.</a:t>
            </a:r>
          </a:p>
          <a:p>
            <a:r>
              <a:rPr lang="en-CA" altLang="en-US" dirty="0">
                <a:latin typeface="+mj-lt"/>
              </a:rPr>
              <a:t>A mortgage with a </a:t>
            </a:r>
            <a:r>
              <a:rPr lang="en-CA" altLang="en-US" b="1" dirty="0">
                <a:latin typeface="+mj-lt"/>
              </a:rPr>
              <a:t>convertibility feature </a:t>
            </a:r>
            <a:r>
              <a:rPr lang="en-CA" altLang="en-US" dirty="0">
                <a:latin typeface="+mj-lt"/>
              </a:rPr>
              <a:t>will allow you to change it to a fixed interest rate mortgage during the term.</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5472966" cy="639762"/>
          </a:xfrm>
        </p:spPr>
        <p:txBody>
          <a:bodyPr/>
          <a:lstStyle/>
          <a:p>
            <a:r>
              <a:rPr lang="en-CA" dirty="0">
                <a:latin typeface="+mj-lt"/>
              </a:rPr>
              <a:t>Mortgage design (continued)</a:t>
            </a:r>
          </a:p>
        </p:txBody>
      </p:sp>
      <p:sp>
        <p:nvSpPr>
          <p:cNvPr id="27651" name="Content Placeholder 2">
            <a:extLst>
              <a:ext uri="{FF2B5EF4-FFF2-40B4-BE49-F238E27FC236}">
                <a16:creationId xmlns:a16="http://schemas.microsoft.com/office/drawing/2014/main" id="{B6226635-9A32-4F3A-9292-0BE7CC343572}"/>
              </a:ext>
            </a:extLst>
          </p:cNvPr>
          <p:cNvSpPr>
            <a:spLocks noGrp="1" noChangeArrowheads="1"/>
          </p:cNvSpPr>
          <p:nvPr>
            <p:ph sz="half" idx="2"/>
          </p:nvPr>
        </p:nvSpPr>
        <p:spPr>
          <a:xfrm>
            <a:off x="1404571" y="1382456"/>
            <a:ext cx="6633299" cy="3145323"/>
          </a:xfrm>
        </p:spPr>
        <p:txBody>
          <a:bodyPr>
            <a:normAutofit/>
          </a:bodyPr>
          <a:lstStyle/>
          <a:p>
            <a:r>
              <a:rPr lang="en-CA" altLang="en-US" dirty="0">
                <a:latin typeface="+mj-lt"/>
              </a:rPr>
              <a:t>A </a:t>
            </a:r>
            <a:r>
              <a:rPr lang="en-CA" altLang="en-US" b="1" dirty="0">
                <a:latin typeface="+mj-lt"/>
              </a:rPr>
              <a:t>home equity loan</a:t>
            </a:r>
            <a:r>
              <a:rPr lang="en-CA" altLang="en-US" dirty="0">
                <a:latin typeface="+mj-lt"/>
              </a:rPr>
              <a:t>—a second mortgage—allows a homeowner to borrow against any equity in the home. </a:t>
            </a:r>
          </a:p>
          <a:p>
            <a:r>
              <a:rPr lang="en-CA" altLang="en-US" dirty="0">
                <a:latin typeface="+mj-lt"/>
              </a:rPr>
              <a:t>A </a:t>
            </a:r>
            <a:r>
              <a:rPr lang="en-CA" altLang="en-US" b="1" dirty="0">
                <a:latin typeface="+mj-lt"/>
              </a:rPr>
              <a:t>home equity line of credit (HELOC) </a:t>
            </a:r>
            <a:r>
              <a:rPr lang="en-CA" altLang="en-US" dirty="0">
                <a:latin typeface="+mj-lt"/>
              </a:rPr>
              <a:t>allows the homeowner to secure a line of credit. </a:t>
            </a:r>
          </a:p>
          <a:p>
            <a:r>
              <a:rPr lang="en-CA" altLang="en-US" b="1" dirty="0">
                <a:latin typeface="+mj-lt"/>
              </a:rPr>
              <a:t>Do-it-yourself mortgages </a:t>
            </a:r>
            <a:r>
              <a:rPr lang="en-CA" altLang="en-US" dirty="0">
                <a:latin typeface="+mj-lt"/>
              </a:rPr>
              <a:t>are for self-employed people who may often have inconsistent income.</a:t>
            </a:r>
          </a:p>
          <a:p>
            <a:r>
              <a:rPr lang="en-CA" altLang="en-US" dirty="0">
                <a:latin typeface="+mj-lt"/>
              </a:rPr>
              <a:t>A </a:t>
            </a:r>
            <a:r>
              <a:rPr lang="en-CA" altLang="en-US" b="1" dirty="0">
                <a:latin typeface="+mj-lt"/>
              </a:rPr>
              <a:t>reverse mortgage </a:t>
            </a:r>
            <a:r>
              <a:rPr lang="en-CA" altLang="en-US" dirty="0">
                <a:latin typeface="+mj-lt"/>
              </a:rPr>
              <a:t>is a loan against your home that you do not have to pay back for as long as you live there.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9320" y="930429"/>
            <a:ext cx="3470090" cy="639762"/>
          </a:xfrm>
        </p:spPr>
        <p:txBody>
          <a:bodyPr/>
          <a:lstStyle/>
          <a:p>
            <a:r>
              <a:rPr lang="en-CA" dirty="0">
                <a:latin typeface="+mj-lt"/>
              </a:rPr>
              <a:t>Closing costs</a:t>
            </a:r>
          </a:p>
        </p:txBody>
      </p:sp>
      <p:sp>
        <p:nvSpPr>
          <p:cNvPr id="28675" name="Content Placeholder 2">
            <a:extLst>
              <a:ext uri="{FF2B5EF4-FFF2-40B4-BE49-F238E27FC236}">
                <a16:creationId xmlns:a16="http://schemas.microsoft.com/office/drawing/2014/main" id="{73E56515-715F-444E-8685-11E3BFEFD015}"/>
              </a:ext>
            </a:extLst>
          </p:cNvPr>
          <p:cNvSpPr>
            <a:spLocks noGrp="1" noChangeArrowheads="1"/>
          </p:cNvSpPr>
          <p:nvPr>
            <p:ph sz="half" idx="2"/>
          </p:nvPr>
        </p:nvSpPr>
        <p:spPr>
          <a:xfrm>
            <a:off x="1404571" y="1356852"/>
            <a:ext cx="6559557" cy="3688827"/>
          </a:xfrm>
        </p:spPr>
        <p:txBody>
          <a:bodyPr>
            <a:normAutofit/>
          </a:bodyPr>
          <a:lstStyle/>
          <a:p>
            <a:r>
              <a:rPr lang="en-CA" altLang="en-US" dirty="0">
                <a:latin typeface="+mj-lt"/>
              </a:rPr>
              <a:t>Closing costs are transaction costs such as an appraisal fee, title search and title insurance, filing fees for legal documents, transfer taxes, and sometimes realtors’ commissions.</a:t>
            </a:r>
          </a:p>
          <a:p>
            <a:r>
              <a:rPr lang="en-CA" altLang="en-US" dirty="0">
                <a:latin typeface="+mj-lt"/>
              </a:rPr>
              <a:t>The lender will have been required to do an independent </a:t>
            </a:r>
            <a:r>
              <a:rPr lang="en-CA" altLang="en-US" b="1" dirty="0">
                <a:latin typeface="+mj-lt"/>
              </a:rPr>
              <a:t>appraisal</a:t>
            </a:r>
            <a:r>
              <a:rPr lang="en-CA" altLang="en-US" dirty="0">
                <a:latin typeface="+mj-lt"/>
              </a:rPr>
              <a:t> of the home’s value to make sure that the amount of the mortgage is reasonable given the value of the house that secures it. The lender will also require a </a:t>
            </a:r>
            <a:r>
              <a:rPr lang="en-CA" altLang="en-US" b="1" dirty="0">
                <a:latin typeface="+mj-lt"/>
              </a:rPr>
              <a:t>title search</a:t>
            </a:r>
            <a:r>
              <a:rPr lang="en-CA" altLang="en-US" dirty="0">
                <a:latin typeface="+mj-lt"/>
              </a:rPr>
              <a:t> and contract for </a:t>
            </a:r>
            <a:r>
              <a:rPr lang="en-CA" altLang="en-US" b="1" dirty="0">
                <a:latin typeface="+mj-lt"/>
              </a:rPr>
              <a:t>title insurance</a:t>
            </a:r>
            <a:r>
              <a:rPr lang="en-CA" altLang="en-US" dirty="0">
                <a:latin typeface="+mj-lt"/>
              </a:rPr>
              <a:t>. </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703624"/>
            <a:ext cx="3470090" cy="639762"/>
          </a:xfrm>
        </p:spPr>
        <p:txBody>
          <a:bodyPr/>
          <a:lstStyle/>
          <a:p>
            <a:r>
              <a:rPr lang="en-CA" dirty="0">
                <a:latin typeface="+mj-lt"/>
              </a:rPr>
              <a:t>First Nations housing</a:t>
            </a:r>
          </a:p>
        </p:txBody>
      </p:sp>
      <p:sp>
        <p:nvSpPr>
          <p:cNvPr id="31747" name="Content Placeholder 2">
            <a:extLst>
              <a:ext uri="{FF2B5EF4-FFF2-40B4-BE49-F238E27FC236}">
                <a16:creationId xmlns:a16="http://schemas.microsoft.com/office/drawing/2014/main" id="{2D4CB649-D696-40D4-93C3-8DC714E7B24F}"/>
              </a:ext>
            </a:extLst>
          </p:cNvPr>
          <p:cNvSpPr>
            <a:spLocks noGrp="1" noChangeArrowheads="1"/>
          </p:cNvSpPr>
          <p:nvPr>
            <p:ph sz="half" idx="2"/>
          </p:nvPr>
        </p:nvSpPr>
        <p:spPr>
          <a:xfrm>
            <a:off x="1447200" y="1278385"/>
            <a:ext cx="6692293" cy="3231627"/>
          </a:xfrm>
        </p:spPr>
        <p:txBody>
          <a:bodyPr>
            <a:normAutofit/>
          </a:bodyPr>
          <a:lstStyle/>
          <a:p>
            <a:r>
              <a:rPr lang="en-CA" altLang="en-US" dirty="0">
                <a:latin typeface="+mj-lt"/>
              </a:rPr>
              <a:t>First Nations governments are responsible for providing and managing housing on-reserve. </a:t>
            </a:r>
          </a:p>
          <a:p>
            <a:r>
              <a:rPr lang="en-CA" altLang="en-US" dirty="0">
                <a:latin typeface="+mj-lt"/>
              </a:rPr>
              <a:t>First Nations communities receive annual funding from the Government of Canada through Indigenous Services Canada and CMHC for on-reserve housing. </a:t>
            </a:r>
          </a:p>
          <a:p>
            <a:r>
              <a:rPr lang="en-CA" altLang="en-US" dirty="0">
                <a:latin typeface="+mj-lt"/>
              </a:rPr>
              <a:t>Indigenous Services Canada funding can be used for:</a:t>
            </a:r>
          </a:p>
          <a:p>
            <a:pPr lvl="1">
              <a:buFont typeface="Wingdings"/>
              <a:buChar char="Ø"/>
            </a:pPr>
            <a:r>
              <a:rPr lang="en-CA" altLang="en-US" dirty="0">
                <a:latin typeface="+mj-lt"/>
              </a:rPr>
              <a:t>construction, lot servicing, renovation, maintenance, insurance, debt servicing, planning and managing your housing portfolio, mould remediation, etc.</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4671763" cy="639762"/>
          </a:xfrm>
        </p:spPr>
        <p:txBody>
          <a:bodyPr/>
          <a:lstStyle/>
          <a:p>
            <a:r>
              <a:rPr lang="en-CA" dirty="0">
                <a:latin typeface="+mj-lt"/>
              </a:rPr>
              <a:t>First Nations housing (continued)</a:t>
            </a:r>
          </a:p>
        </p:txBody>
      </p:sp>
      <p:sp>
        <p:nvSpPr>
          <p:cNvPr id="32771" name="Content Placeholder 2">
            <a:extLst>
              <a:ext uri="{FF2B5EF4-FFF2-40B4-BE49-F238E27FC236}">
                <a16:creationId xmlns:a16="http://schemas.microsoft.com/office/drawing/2014/main" id="{0566A199-0C55-447A-9924-81821E5F16D2}"/>
              </a:ext>
            </a:extLst>
          </p:cNvPr>
          <p:cNvSpPr>
            <a:spLocks noGrp="1" noChangeArrowheads="1"/>
          </p:cNvSpPr>
          <p:nvPr>
            <p:ph sz="half" idx="2"/>
          </p:nvPr>
        </p:nvSpPr>
        <p:spPr>
          <a:xfrm>
            <a:off x="1404571" y="1446625"/>
            <a:ext cx="6544809" cy="3508541"/>
          </a:xfrm>
        </p:spPr>
        <p:txBody>
          <a:bodyPr>
            <a:noAutofit/>
          </a:bodyPr>
          <a:lstStyle/>
          <a:p>
            <a:r>
              <a:rPr lang="en-CA" altLang="en-US" dirty="0">
                <a:latin typeface="+mj-lt"/>
              </a:rPr>
              <a:t>According to Judith Sayers (2013), the following points regarding First Nations housing should be noted: </a:t>
            </a:r>
            <a:endParaRPr lang="en-US"/>
          </a:p>
          <a:p>
            <a:pPr lvl="1"/>
            <a:r>
              <a:rPr lang="en-CA" altLang="en-US" dirty="0">
                <a:latin typeface="+mj-lt"/>
              </a:rPr>
              <a:t>Reserve housing systems vary across the country. </a:t>
            </a:r>
            <a:endParaRPr lang="en-CA" dirty="0"/>
          </a:p>
          <a:p>
            <a:pPr lvl="1"/>
            <a:r>
              <a:rPr lang="en-CA" altLang="en-US" dirty="0">
                <a:latin typeface="+mj-lt"/>
              </a:rPr>
              <a:t>Some First Nations provide homes to members if they can afford it. </a:t>
            </a:r>
            <a:endParaRPr lang="en-CA" dirty="0"/>
          </a:p>
          <a:p>
            <a:pPr lvl="1"/>
            <a:r>
              <a:rPr lang="en-CA" altLang="en-US" dirty="0">
                <a:latin typeface="+mj-lt"/>
              </a:rPr>
              <a:t>Others provide homes that are built by the First Nation with a mortgage and the mortgage is paid off with the rental moneys.</a:t>
            </a:r>
          </a:p>
          <a:p>
            <a:pPr lvl="1"/>
            <a:r>
              <a:rPr lang="en-CA" dirty="0">
                <a:latin typeface="Arial"/>
                <a:cs typeface="Arial"/>
              </a:rPr>
              <a:t>Depending on the individual First Nation’s policy, rental homes can be transferred to the member to own after the mortgage is paid out.</a:t>
            </a:r>
            <a:endParaRPr lang="en-CA" altLang="en-US" dirty="0">
              <a:latin typeface="Arial"/>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E673B836-56A8-453F-8311-ED776E259590}"/>
              </a:ext>
            </a:extLst>
          </p:cNvPr>
          <p:cNvSpPr>
            <a:spLocks noGrp="1" noChangeArrowheads="1"/>
          </p:cNvSpPr>
          <p:nvPr>
            <p:ph type="title"/>
          </p:nvPr>
        </p:nvSpPr>
        <p:spPr/>
        <p:txBody>
          <a:bodyPr/>
          <a:lstStyle/>
          <a:p>
            <a:r>
              <a:rPr lang="en-US" altLang="en-US" dirty="0">
                <a:latin typeface="+mj-lt"/>
              </a:rPr>
              <a:t>Introduction</a:t>
            </a:r>
          </a:p>
        </p:txBody>
      </p:sp>
      <p:sp>
        <p:nvSpPr>
          <p:cNvPr id="5" name="Text Placeholder 4"/>
          <p:cNvSpPr>
            <a:spLocks noGrp="1"/>
          </p:cNvSpPr>
          <p:nvPr>
            <p:ph type="body" idx="1"/>
          </p:nvPr>
        </p:nvSpPr>
        <p:spPr/>
        <p:txBody>
          <a:bodyPr/>
          <a:lstStyle/>
          <a:p>
            <a:r>
              <a:rPr lang="en-CA" dirty="0">
                <a:latin typeface="+mj-lt"/>
              </a:rPr>
              <a:t>Home ownership</a:t>
            </a:r>
          </a:p>
        </p:txBody>
      </p:sp>
      <p:sp>
        <p:nvSpPr>
          <p:cNvPr id="4099" name="Content Placeholder 2">
            <a:extLst>
              <a:ext uri="{FF2B5EF4-FFF2-40B4-BE49-F238E27FC236}">
                <a16:creationId xmlns:a16="http://schemas.microsoft.com/office/drawing/2014/main" id="{2773E424-5AB5-44B5-914C-60DCA8EBA94E}"/>
              </a:ext>
            </a:extLst>
          </p:cNvPr>
          <p:cNvSpPr>
            <a:spLocks noGrp="1" noChangeArrowheads="1"/>
          </p:cNvSpPr>
          <p:nvPr>
            <p:ph sz="half" idx="2"/>
          </p:nvPr>
        </p:nvSpPr>
        <p:spPr>
          <a:xfrm>
            <a:off x="1404571" y="2011680"/>
            <a:ext cx="6877279" cy="3033999"/>
          </a:xfrm>
        </p:spPr>
        <p:txBody>
          <a:bodyPr>
            <a:normAutofit/>
          </a:bodyPr>
          <a:lstStyle/>
          <a:p>
            <a:r>
              <a:rPr lang="en-CA" altLang="en-US" dirty="0">
                <a:latin typeface="+mj-lt"/>
              </a:rPr>
              <a:t>The two most common uses of debt by consumers are car loans and mortgages.</a:t>
            </a:r>
          </a:p>
          <a:p>
            <a:r>
              <a:rPr lang="en-CA" altLang="en-US" dirty="0">
                <a:latin typeface="+mj-lt"/>
              </a:rPr>
              <a:t>Unlike most other consumer purchases, a home is expected to be more than a living space; it is also an asset that stores and increases value. </a:t>
            </a:r>
            <a:endParaRPr lang="en-CA" altLang="en-US" dirty="0">
              <a:solidFill>
                <a:srgbClr val="FF0000"/>
              </a:solidFill>
              <a:latin typeface="+mj-lt"/>
            </a:endParaRPr>
          </a:p>
          <a:p>
            <a:r>
              <a:rPr lang="en-CA" altLang="en-US" dirty="0">
                <a:latin typeface="+mj-lt"/>
              </a:rPr>
              <a:t>The house has a dual financial role as both a nest </a:t>
            </a:r>
            <a:r>
              <a:rPr lang="en-CA" altLang="en-US" i="1" dirty="0">
                <a:latin typeface="+mj-lt"/>
              </a:rPr>
              <a:t>and </a:t>
            </a:r>
            <a:r>
              <a:rPr lang="en-CA" altLang="en-US" dirty="0">
                <a:latin typeface="+mj-lt"/>
              </a:rPr>
              <a:t>a nest egg.</a:t>
            </a:r>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559557" cy="639762"/>
          </a:xfrm>
        </p:spPr>
        <p:txBody>
          <a:bodyPr/>
          <a:lstStyle/>
          <a:p>
            <a:r>
              <a:rPr lang="en-CA" dirty="0">
                <a:latin typeface="+mj-lt"/>
              </a:rPr>
              <a:t>First Nations housing (continued)</a:t>
            </a:r>
          </a:p>
        </p:txBody>
      </p:sp>
      <p:sp>
        <p:nvSpPr>
          <p:cNvPr id="33795" name="Content Placeholder 2">
            <a:extLst>
              <a:ext uri="{FF2B5EF4-FFF2-40B4-BE49-F238E27FC236}">
                <a16:creationId xmlns:a16="http://schemas.microsoft.com/office/drawing/2014/main" id="{8E9210FE-6392-40B0-94DB-43789324086C}"/>
              </a:ext>
            </a:extLst>
          </p:cNvPr>
          <p:cNvSpPr>
            <a:spLocks noGrp="1" noChangeArrowheads="1"/>
          </p:cNvSpPr>
          <p:nvPr>
            <p:ph sz="half" idx="2"/>
          </p:nvPr>
        </p:nvSpPr>
        <p:spPr>
          <a:xfrm>
            <a:off x="1404571" y="1535114"/>
            <a:ext cx="6839777" cy="3510566"/>
          </a:xfrm>
        </p:spPr>
        <p:txBody>
          <a:bodyPr>
            <a:noAutofit/>
          </a:bodyPr>
          <a:lstStyle/>
          <a:p>
            <a:r>
              <a:rPr lang="en-CA" altLang="en-US" dirty="0">
                <a:latin typeface="+mj-lt"/>
              </a:rPr>
              <a:t>Rent revenue can be used to construct new housing and "renovate, repair or maintain existing homes" (Kiedrowski, 2014). </a:t>
            </a:r>
          </a:p>
          <a:p>
            <a:r>
              <a:rPr lang="en-CA" altLang="en-US" dirty="0">
                <a:latin typeface="+mj-lt"/>
              </a:rPr>
              <a:t>Some may see the collection as a threat to treaty rights.</a:t>
            </a:r>
          </a:p>
          <a:p>
            <a:r>
              <a:rPr lang="en-CA" altLang="en-US" dirty="0">
                <a:latin typeface="+mj-lt"/>
              </a:rPr>
              <a:t>Some First Nations</a:t>
            </a:r>
            <a:r>
              <a:rPr lang="en-CA" altLang="en-US" dirty="0">
                <a:latin typeface="Arial"/>
                <a:cs typeface="Times New Roman"/>
              </a:rPr>
              <a:t>, such as</a:t>
            </a:r>
            <a:r>
              <a:rPr lang="en-CA" dirty="0">
                <a:latin typeface="Arial"/>
                <a:cs typeface="Times New Roman"/>
              </a:rPr>
              <a:t> Six Nations and Kahnawake, have revolving loan funds for members; these First Nations provide mortgages to members who want to build or buy. </a:t>
            </a:r>
          </a:p>
          <a:p>
            <a:r>
              <a:rPr lang="en-CA" dirty="0">
                <a:latin typeface="+mj-lt"/>
                <a:cs typeface="Times New Roman"/>
              </a:rPr>
              <a:t>Despite restrictions within the </a:t>
            </a:r>
            <a:r>
              <a:rPr lang="en-CA" i="1" dirty="0">
                <a:latin typeface="+mj-lt"/>
                <a:cs typeface="Times New Roman"/>
              </a:rPr>
              <a:t>Indian Act, </a:t>
            </a:r>
            <a:r>
              <a:rPr lang="en-CA" dirty="0">
                <a:latin typeface="+mj-lt"/>
                <a:cs typeface="Times New Roman"/>
              </a:rPr>
              <a:t>First Nations and financial institutions have developed innovative financing options with regard to mortgages on-reserve.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308834" cy="639762"/>
          </a:xfrm>
        </p:spPr>
        <p:txBody>
          <a:bodyPr/>
          <a:lstStyle/>
          <a:p>
            <a:r>
              <a:rPr lang="en-CA" altLang="en-US" dirty="0">
                <a:latin typeface="+mj-lt"/>
              </a:rPr>
              <a:t>First Nations, Métis, and Inuit housing</a:t>
            </a:r>
            <a:endParaRPr lang="en-CA" dirty="0">
              <a:latin typeface="+mj-lt"/>
            </a:endParaRPr>
          </a:p>
        </p:txBody>
      </p:sp>
      <p:sp>
        <p:nvSpPr>
          <p:cNvPr id="34819" name="Content Placeholder 2">
            <a:extLst>
              <a:ext uri="{FF2B5EF4-FFF2-40B4-BE49-F238E27FC236}">
                <a16:creationId xmlns:a16="http://schemas.microsoft.com/office/drawing/2014/main" id="{1492EE2A-4DED-4D1F-B1D1-214BEC87D7FB}"/>
              </a:ext>
            </a:extLst>
          </p:cNvPr>
          <p:cNvSpPr>
            <a:spLocks noGrp="1" noChangeArrowheads="1"/>
          </p:cNvSpPr>
          <p:nvPr>
            <p:ph sz="half" idx="2"/>
          </p:nvPr>
        </p:nvSpPr>
        <p:spPr>
          <a:xfrm>
            <a:off x="1404572" y="1356852"/>
            <a:ext cx="7061002" cy="3688827"/>
          </a:xfrm>
        </p:spPr>
        <p:txBody>
          <a:bodyPr>
            <a:normAutofit/>
          </a:bodyPr>
          <a:lstStyle/>
          <a:p>
            <a:r>
              <a:rPr lang="en-CA" altLang="en-US" dirty="0">
                <a:latin typeface="+mj-lt"/>
              </a:rPr>
              <a:t>There are off-reserve housing supports as well that are available to all Indigenous peoples. </a:t>
            </a:r>
          </a:p>
          <a:p>
            <a:r>
              <a:rPr lang="en-CA" altLang="en-US" dirty="0">
                <a:latin typeface="+mj-lt"/>
              </a:rPr>
              <a:t>Provinces and territories deliver the vast majority of federal housing investments in these cases. </a:t>
            </a:r>
          </a:p>
          <a:p>
            <a:r>
              <a:rPr lang="en-CA" altLang="en-US" dirty="0">
                <a:latin typeface="+mj-lt"/>
              </a:rPr>
              <a:t>Indigenous housing providers off-reserve also have access to the CMHC’s Affordable Housing Centre.</a:t>
            </a:r>
          </a:p>
          <a:p>
            <a:r>
              <a:rPr lang="en-CA" altLang="en-US" dirty="0">
                <a:latin typeface="+mj-lt"/>
              </a:rPr>
              <a:t>An example of an off-reserve Indigenous housing provider is </a:t>
            </a:r>
            <a:r>
              <a:rPr lang="en-CA" altLang="en-US" dirty="0" err="1">
                <a:latin typeface="+mj-lt"/>
              </a:rPr>
              <a:t>Namerind</a:t>
            </a:r>
            <a:r>
              <a:rPr lang="en-CA" altLang="en-US" dirty="0">
                <a:latin typeface="+mj-lt"/>
              </a:rPr>
              <a:t> Housing Corporation in Regina, which has been 100 percent Indigenous-owned since 1977.</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794764" cy="639762"/>
          </a:xfrm>
        </p:spPr>
        <p:txBody>
          <a:bodyPr/>
          <a:lstStyle/>
          <a:p>
            <a:r>
              <a:rPr lang="en-CA" altLang="en-US" dirty="0">
                <a:latin typeface="+mj-lt"/>
              </a:rPr>
              <a:t>First Nations, Métis, and Inuit housing (continued) </a:t>
            </a:r>
            <a:endParaRPr lang="en-CA" dirty="0">
              <a:latin typeface="+mj-lt"/>
            </a:endParaRPr>
          </a:p>
        </p:txBody>
      </p:sp>
      <p:sp>
        <p:nvSpPr>
          <p:cNvPr id="34819" name="Content Placeholder 2">
            <a:extLst>
              <a:ext uri="{FF2B5EF4-FFF2-40B4-BE49-F238E27FC236}">
                <a16:creationId xmlns:a16="http://schemas.microsoft.com/office/drawing/2014/main" id="{1492EE2A-4DED-4D1F-B1D1-214BEC87D7FB}"/>
              </a:ext>
            </a:extLst>
          </p:cNvPr>
          <p:cNvSpPr>
            <a:spLocks noGrp="1" noChangeArrowheads="1"/>
          </p:cNvSpPr>
          <p:nvPr>
            <p:ph sz="half" idx="2"/>
          </p:nvPr>
        </p:nvSpPr>
        <p:spPr>
          <a:xfrm>
            <a:off x="1404572" y="1356852"/>
            <a:ext cx="7061002" cy="3688827"/>
          </a:xfrm>
        </p:spPr>
        <p:txBody>
          <a:bodyPr>
            <a:normAutofit lnSpcReduction="10000"/>
          </a:bodyPr>
          <a:lstStyle/>
          <a:p>
            <a:r>
              <a:rPr lang="en-CA" dirty="0">
                <a:latin typeface="Arial"/>
                <a:cs typeface="Times New Roman"/>
              </a:rPr>
              <a:t>An example of a Métis-owned housing corporation is the Métis Urban Housing Corporation, which provides “affordable, adequate, and appropriate rental housing for low and moderate income Aboriginal families within the urban centers of Alberta” (Métis Nation of Alberta, 2018).</a:t>
            </a:r>
            <a:endParaRPr lang="en-US" dirty="0">
              <a:latin typeface="Arial"/>
            </a:endParaRPr>
          </a:p>
          <a:p>
            <a:r>
              <a:rPr lang="en-CA" dirty="0">
                <a:latin typeface="Arial"/>
                <a:cs typeface="Times New Roman"/>
              </a:rPr>
              <a:t>The Nunavut Housing Corporation (NHC) delivers a public housing program in all twenty-five Nunavut communities, the majority of which are Inuit. </a:t>
            </a:r>
          </a:p>
          <a:p>
            <a:r>
              <a:rPr lang="en-CA" dirty="0">
                <a:latin typeface="Arial"/>
                <a:cs typeface="Times New Roman"/>
              </a:rPr>
              <a:t>Management agreements between the NHC and the local housing organizations (LHOs) provide “the financial resources and professional support needed to provide ongoing public housing services” (NHC, 2015).</a:t>
            </a:r>
            <a:endParaRPr lang="en-CA" dirty="0">
              <a:latin typeface="Arial"/>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extLst>
      <p:ext uri="{BB962C8B-B14F-4D97-AF65-F5344CB8AC3E}">
        <p14:creationId xmlns:p14="http://schemas.microsoft.com/office/powerpoint/2010/main" val="29309778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C43B323C-4EF2-47BD-AE31-3081EAD9F03C}"/>
              </a:ext>
            </a:extLst>
          </p:cNvPr>
          <p:cNvSpPr>
            <a:spLocks noGrp="1" noChangeArrowheads="1"/>
          </p:cNvSpPr>
          <p:nvPr>
            <p:ph type="title"/>
          </p:nvPr>
        </p:nvSpPr>
        <p:spPr/>
        <p:txBody>
          <a:bodyPr>
            <a:normAutofit fontScale="90000"/>
          </a:bodyPr>
          <a:lstStyle/>
          <a:p>
            <a:r>
              <a:rPr lang="en-CA" altLang="en-US" dirty="0">
                <a:latin typeface="+mj-lt"/>
              </a:rPr>
              <a:t>9.3 Purchasing and Owning Your Home</a:t>
            </a:r>
          </a:p>
        </p:txBody>
      </p:sp>
      <p:sp>
        <p:nvSpPr>
          <p:cNvPr id="5" name="Text Placeholder 4"/>
          <p:cNvSpPr>
            <a:spLocks noGrp="1"/>
          </p:cNvSpPr>
          <p:nvPr>
            <p:ph type="body" idx="1"/>
          </p:nvPr>
        </p:nvSpPr>
        <p:spPr>
          <a:xfrm>
            <a:off x="1404572" y="1535113"/>
            <a:ext cx="6131854" cy="639762"/>
          </a:xfrm>
        </p:spPr>
        <p:txBody>
          <a:bodyPr/>
          <a:lstStyle/>
          <a:p>
            <a:r>
              <a:rPr lang="en-CA" dirty="0">
                <a:latin typeface="+mj-lt"/>
              </a:rPr>
              <a:t>Purchase and sale agreement</a:t>
            </a:r>
          </a:p>
        </p:txBody>
      </p:sp>
      <p:sp>
        <p:nvSpPr>
          <p:cNvPr id="29699" name="Content Placeholder 2">
            <a:extLst>
              <a:ext uri="{FF2B5EF4-FFF2-40B4-BE49-F238E27FC236}">
                <a16:creationId xmlns:a16="http://schemas.microsoft.com/office/drawing/2014/main" id="{21269992-FC3B-4AFD-AEE2-133D6B57FA70}"/>
              </a:ext>
            </a:extLst>
          </p:cNvPr>
          <p:cNvSpPr>
            <a:spLocks noGrp="1" noChangeArrowheads="1"/>
          </p:cNvSpPr>
          <p:nvPr>
            <p:ph sz="half" idx="2"/>
          </p:nvPr>
        </p:nvSpPr>
        <p:spPr>
          <a:xfrm>
            <a:off x="1404572" y="1991032"/>
            <a:ext cx="6603802" cy="3288891"/>
          </a:xfrm>
        </p:spPr>
        <p:txBody>
          <a:bodyPr>
            <a:normAutofit fontScale="70000" lnSpcReduction="20000"/>
          </a:bodyPr>
          <a:lstStyle/>
          <a:p>
            <a:r>
              <a:rPr lang="en-CA" altLang="en-US" sz="2800" dirty="0">
                <a:latin typeface="+mj-lt"/>
              </a:rPr>
              <a:t>The purchase and sale agreement is a formal agreement between the buyer and seller specifying the terms of the sale. A non-refundable deposit is required.</a:t>
            </a:r>
          </a:p>
          <a:p>
            <a:r>
              <a:rPr lang="en-CA" altLang="en-US" sz="2800" dirty="0">
                <a:latin typeface="+mj-lt"/>
              </a:rPr>
              <a:t>That money will be held in escrow, a restricted account, and then applied toward the closing costs at settlement.</a:t>
            </a:r>
          </a:p>
          <a:p>
            <a:r>
              <a:rPr lang="en-CA" altLang="en-US" sz="2800" dirty="0">
                <a:latin typeface="+mj-lt"/>
              </a:rPr>
              <a:t>The seller must disclose any problems with the property.</a:t>
            </a:r>
          </a:p>
          <a:p>
            <a:r>
              <a:rPr lang="en-CA" altLang="en-US" sz="2800" dirty="0">
                <a:latin typeface="+mj-lt"/>
              </a:rPr>
              <a:t>After an agreement is signed, any conditions that it specified must be fulfilled before the closing date. </a:t>
            </a:r>
          </a:p>
          <a:p>
            <a:r>
              <a:rPr lang="en-CA" altLang="en-US" sz="2800" dirty="0">
                <a:latin typeface="+mj-lt"/>
              </a:rPr>
              <a:t>Read all documents and get copies of everything!</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92"/>
            <a:ext cx="5466452" cy="639762"/>
          </a:xfrm>
        </p:spPr>
        <p:txBody>
          <a:bodyPr/>
          <a:lstStyle/>
          <a:p>
            <a:r>
              <a:rPr lang="en-CA" dirty="0">
                <a:latin typeface="+mj-lt"/>
              </a:rPr>
              <a:t>Capital expenditures</a:t>
            </a:r>
          </a:p>
        </p:txBody>
      </p:sp>
      <p:sp>
        <p:nvSpPr>
          <p:cNvPr id="3" name="Content Placeholder 2">
            <a:extLst>
              <a:ext uri="{FF2B5EF4-FFF2-40B4-BE49-F238E27FC236}">
                <a16:creationId xmlns:a16="http://schemas.microsoft.com/office/drawing/2014/main" id="{1D557789-1D23-4DD2-A059-15920E236B2C}"/>
              </a:ext>
            </a:extLst>
          </p:cNvPr>
          <p:cNvSpPr>
            <a:spLocks noGrp="1"/>
          </p:cNvSpPr>
          <p:nvPr>
            <p:ph sz="half" idx="2"/>
          </p:nvPr>
        </p:nvSpPr>
        <p:spPr>
          <a:xfrm>
            <a:off x="1404572" y="1327356"/>
            <a:ext cx="6603802" cy="3718324"/>
          </a:xfrm>
        </p:spPr>
        <p:txBody>
          <a:bodyPr>
            <a:noAutofit/>
          </a:bodyPr>
          <a:lstStyle/>
          <a:p>
            <a:pPr>
              <a:defRPr/>
            </a:pPr>
            <a:r>
              <a:rPr lang="en-CA" dirty="0">
                <a:latin typeface="Arial"/>
                <a:cs typeface="Times New Roman"/>
              </a:rPr>
              <a:t>A house and property need care; even a new home will have repair and maintenance costs. These costs are now a part of your living expenses or operating budget.</a:t>
            </a:r>
            <a:endParaRPr lang="en-US" dirty="0">
              <a:latin typeface="Arial"/>
              <a:cs typeface="Times New Roman"/>
            </a:endParaRPr>
          </a:p>
          <a:p>
            <a:pPr>
              <a:defRPr/>
            </a:pPr>
            <a:r>
              <a:rPr lang="en-CA" dirty="0">
                <a:latin typeface="Arial"/>
                <a:cs typeface="Times New Roman"/>
              </a:rPr>
              <a:t>If you have purchased a home that requires renovation or repair, you will decide how much of the work you can do immediately and how much can be done on an annual basis. </a:t>
            </a:r>
          </a:p>
          <a:p>
            <a:pPr>
              <a:defRPr/>
            </a:pPr>
            <a:r>
              <a:rPr lang="en-CA" dirty="0">
                <a:latin typeface="Arial"/>
                <a:cs typeface="Times New Roman"/>
              </a:rPr>
              <a:t>A capital budget is helpful to project these capital expenditures and plan the income or savings to finance them. You can prioritize these costs by their urgency and by how they will be done.</a:t>
            </a:r>
            <a:endParaRPr lang="en-CA" dirty="0"/>
          </a:p>
          <a:p>
            <a:pPr>
              <a:defRPr/>
            </a:pPr>
            <a:endParaRPr lang="en-CA" dirty="0">
              <a:latin typeface="+mj-lt"/>
            </a:endParaRPr>
          </a:p>
          <a:p>
            <a:pPr marL="0" indent="0">
              <a:buFontTx/>
              <a:buNone/>
              <a:defRPr/>
            </a:pPr>
            <a:endParaRPr lang="en-CA"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92"/>
            <a:ext cx="5466452" cy="639762"/>
          </a:xfrm>
        </p:spPr>
        <p:txBody>
          <a:bodyPr/>
          <a:lstStyle/>
          <a:p>
            <a:r>
              <a:rPr lang="en-CA" dirty="0">
                <a:latin typeface="+mj-lt"/>
              </a:rPr>
              <a:t>Early payment and refinancing</a:t>
            </a:r>
          </a:p>
        </p:txBody>
      </p:sp>
      <p:sp>
        <p:nvSpPr>
          <p:cNvPr id="3" name="Content Placeholder 2">
            <a:extLst>
              <a:ext uri="{FF2B5EF4-FFF2-40B4-BE49-F238E27FC236}">
                <a16:creationId xmlns:a16="http://schemas.microsoft.com/office/drawing/2014/main" id="{1D557789-1D23-4DD2-A059-15920E236B2C}"/>
              </a:ext>
            </a:extLst>
          </p:cNvPr>
          <p:cNvSpPr>
            <a:spLocks noGrp="1"/>
          </p:cNvSpPr>
          <p:nvPr>
            <p:ph sz="half" idx="2"/>
          </p:nvPr>
        </p:nvSpPr>
        <p:spPr>
          <a:xfrm>
            <a:off x="1404572" y="1327356"/>
            <a:ext cx="6603802" cy="3718324"/>
          </a:xfrm>
        </p:spPr>
        <p:txBody>
          <a:bodyPr>
            <a:noAutofit/>
          </a:bodyPr>
          <a:lstStyle/>
          <a:p>
            <a:pPr>
              <a:defRPr/>
            </a:pPr>
            <a:r>
              <a:rPr lang="en-CA" dirty="0">
                <a:latin typeface="+mj-lt"/>
              </a:rPr>
              <a:t>Two financing decisions may come up during the life of a mortgage: </a:t>
            </a:r>
          </a:p>
          <a:p>
            <a:pPr lvl="1">
              <a:buFont typeface="Wingdings" panose="05000000000000000000" pitchFamily="2" charset="2"/>
              <a:buChar char="Ø"/>
              <a:defRPr/>
            </a:pPr>
            <a:r>
              <a:rPr lang="en-CA" dirty="0">
                <a:latin typeface="+mj-lt"/>
              </a:rPr>
              <a:t>Early payment and refinancing</a:t>
            </a:r>
          </a:p>
          <a:p>
            <a:pPr>
              <a:defRPr/>
            </a:pPr>
            <a:r>
              <a:rPr lang="en-CA" dirty="0">
                <a:latin typeface="+mj-lt"/>
              </a:rPr>
              <a:t>Some mortgages have an early payment penalty for repaying the loan before it is due, but most do not.</a:t>
            </a:r>
          </a:p>
          <a:p>
            <a:pPr>
              <a:defRPr/>
            </a:pPr>
            <a:r>
              <a:rPr lang="en-CA" dirty="0">
                <a:latin typeface="+mj-lt"/>
              </a:rPr>
              <a:t>Refinancing means borrowing a new debt or getting a new mortgage and repaying the old one. </a:t>
            </a:r>
          </a:p>
          <a:p>
            <a:pPr>
              <a:defRPr/>
            </a:pPr>
            <a:r>
              <a:rPr lang="en-CA" dirty="0">
                <a:latin typeface="+mj-lt"/>
              </a:rPr>
              <a:t>When the terms of the loan change the payments, the loan has been refinanced. </a:t>
            </a:r>
          </a:p>
          <a:p>
            <a:pPr>
              <a:defRPr/>
            </a:pPr>
            <a:r>
              <a:rPr lang="en-CA" dirty="0">
                <a:latin typeface="+mj-lt"/>
              </a:rPr>
              <a:t>Beware of default, foreclosure, and fraud.</a:t>
            </a:r>
          </a:p>
          <a:p>
            <a:pPr marL="0" indent="0">
              <a:buFontTx/>
              <a:buNone/>
              <a:defRPr/>
            </a:pPr>
            <a:endParaRPr lang="en-CA"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extLst>
      <p:ext uri="{BB962C8B-B14F-4D97-AF65-F5344CB8AC3E}">
        <p14:creationId xmlns:p14="http://schemas.microsoft.com/office/powerpoint/2010/main" val="17869636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92"/>
            <a:ext cx="5466452" cy="639762"/>
          </a:xfrm>
        </p:spPr>
        <p:txBody>
          <a:bodyPr/>
          <a:lstStyle/>
          <a:p>
            <a:r>
              <a:rPr lang="en-CA" dirty="0">
                <a:latin typeface="+mj-lt"/>
              </a:rPr>
              <a:t>Default and foreclose</a:t>
            </a:r>
            <a:endParaRPr lang="en-US" dirty="0"/>
          </a:p>
        </p:txBody>
      </p:sp>
      <p:sp>
        <p:nvSpPr>
          <p:cNvPr id="3" name="Content Placeholder 2">
            <a:extLst>
              <a:ext uri="{FF2B5EF4-FFF2-40B4-BE49-F238E27FC236}">
                <a16:creationId xmlns:a16="http://schemas.microsoft.com/office/drawing/2014/main" id="{1D557789-1D23-4DD2-A059-15920E236B2C}"/>
              </a:ext>
            </a:extLst>
          </p:cNvPr>
          <p:cNvSpPr>
            <a:spLocks noGrp="1"/>
          </p:cNvSpPr>
          <p:nvPr>
            <p:ph sz="half" idx="2"/>
          </p:nvPr>
        </p:nvSpPr>
        <p:spPr>
          <a:xfrm>
            <a:off x="1404572" y="1327356"/>
            <a:ext cx="6603802" cy="3718324"/>
          </a:xfrm>
        </p:spPr>
        <p:txBody>
          <a:bodyPr>
            <a:noAutofit/>
          </a:bodyPr>
          <a:lstStyle/>
          <a:p>
            <a:pPr>
              <a:defRPr/>
            </a:pPr>
            <a:r>
              <a:rPr lang="en-CA" dirty="0">
                <a:latin typeface="Arial"/>
                <a:cs typeface="Times New Roman"/>
              </a:rPr>
              <a:t>A mortgage is secured by the property it financed. </a:t>
            </a:r>
          </a:p>
          <a:p>
            <a:pPr>
              <a:defRPr/>
            </a:pPr>
            <a:r>
              <a:rPr lang="en-CA" dirty="0">
                <a:latin typeface="Arial"/>
                <a:cs typeface="Times New Roman"/>
              </a:rPr>
              <a:t>If you miss payments and default on your mortgage, the lender has recourse to foreclose on your property, evict you and take possession of your home, and then sell or lease it to recover its investment. </a:t>
            </a:r>
          </a:p>
          <a:p>
            <a:pPr>
              <a:defRPr/>
            </a:pPr>
            <a:r>
              <a:rPr lang="en-CA" dirty="0">
                <a:latin typeface="Arial"/>
                <a:cs typeface="Times New Roman"/>
              </a:rPr>
              <a:t>It may be possible to renegotiate terms of your mortgage to forestall foreclosure. </a:t>
            </a:r>
          </a:p>
          <a:p>
            <a:pPr>
              <a:defRPr/>
            </a:pPr>
            <a:r>
              <a:rPr lang="en-CA" dirty="0">
                <a:latin typeface="Arial"/>
                <a:cs typeface="Times New Roman"/>
              </a:rPr>
              <a:t>You may want to consult with a </a:t>
            </a:r>
            <a:r>
              <a:rPr lang="en-CA">
                <a:latin typeface="Arial"/>
                <a:cs typeface="Times New Roman"/>
              </a:rPr>
              <a:t>legal representative </a:t>
            </a:r>
            <a:r>
              <a:rPr lang="en-CA" dirty="0">
                <a:latin typeface="Arial"/>
                <a:cs typeface="Times New Roman"/>
              </a:rPr>
              <a:t>or contact federal and/or provincial agencies for assistance.</a:t>
            </a:r>
            <a:endParaRPr lang="en-CA" dirty="0">
              <a:latin typeface="Arial"/>
            </a:endParaRPr>
          </a:p>
          <a:p>
            <a:pPr marL="0" indent="0">
              <a:buFontTx/>
              <a:buNone/>
              <a:defRPr/>
            </a:pPr>
            <a:endParaRPr lang="en-CA"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extLst>
      <p:ext uri="{BB962C8B-B14F-4D97-AF65-F5344CB8AC3E}">
        <p14:creationId xmlns:p14="http://schemas.microsoft.com/office/powerpoint/2010/main" val="40701731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vert="horz" lIns="0" tIns="0" rIns="0" bIns="0" rtlCol="0" anchor="t">
            <a:normAutofit fontScale="92500" lnSpcReduction="10000"/>
          </a:bodyPr>
          <a:lstStyle/>
          <a:p>
            <a:pPr marL="0" indent="0">
              <a:buNone/>
            </a:pPr>
            <a:r>
              <a:rPr lang="en-CA" b="1" dirty="0">
                <a:solidFill>
                  <a:srgbClr val="0A3E28"/>
                </a:solidFill>
                <a:latin typeface="+mj-lt"/>
              </a:rPr>
              <a:t>Chapter 9: Buying a Home </a:t>
            </a:r>
            <a:endParaRPr lang="en-US" dirty="0"/>
          </a:p>
          <a:p>
            <a:pPr>
              <a:buClr>
                <a:srgbClr val="D84B26"/>
              </a:buClr>
            </a:pPr>
            <a:r>
              <a:rPr lang="en-CA" sz="2000" dirty="0">
                <a:latin typeface="Arial"/>
                <a:cs typeface="Times New Roman"/>
              </a:rPr>
              <a:t>Canadian Real Estate Association (CREA). (2018). </a:t>
            </a:r>
            <a:r>
              <a:rPr lang="en-CA" sz="2000" i="1" dirty="0">
                <a:latin typeface="Arial"/>
                <a:cs typeface="Times New Roman"/>
              </a:rPr>
              <a:t>First Nations Homeownership. </a:t>
            </a:r>
            <a:r>
              <a:rPr lang="en-CA" sz="2000" dirty="0">
                <a:latin typeface="Arial"/>
                <a:cs typeface="Times New Roman"/>
              </a:rPr>
              <a:t>Retrieved from: </a:t>
            </a:r>
            <a:r>
              <a:rPr lang="en-CA" sz="2000" dirty="0">
                <a:latin typeface="Arial"/>
                <a:cs typeface="Times New Roman"/>
                <a:hlinkClick r:id="rId2"/>
              </a:rPr>
              <a:t>https://www.crea.ca/wp-content/uploads/2018/10/First-Nations-Homeownership.pdf</a:t>
            </a:r>
            <a:r>
              <a:rPr lang="en-CA" sz="2000" dirty="0">
                <a:latin typeface="Arial"/>
                <a:cs typeface="Times New Roman"/>
              </a:rPr>
              <a:t>.</a:t>
            </a:r>
            <a:endParaRPr lang="en-CA" sz="2000" dirty="0">
              <a:latin typeface="Arial"/>
            </a:endParaRPr>
          </a:p>
          <a:p>
            <a:pPr>
              <a:buClr>
                <a:srgbClr val="D84B26"/>
              </a:buClr>
            </a:pPr>
            <a:r>
              <a:rPr lang="en-CA" sz="2000" dirty="0">
                <a:latin typeface="Arial"/>
              </a:rPr>
              <a:t>Kiedrowski, J. (2014). “Rents on Reserve.” </a:t>
            </a:r>
            <a:r>
              <a:rPr lang="en-CA" sz="2000" i="1" dirty="0">
                <a:latin typeface="Arial"/>
              </a:rPr>
              <a:t>National Post</a:t>
            </a:r>
            <a:r>
              <a:rPr lang="en-CA" sz="2000" dirty="0">
                <a:latin typeface="Arial"/>
              </a:rPr>
              <a:t>, Oct. 20. Retrieved from: </a:t>
            </a:r>
            <a:r>
              <a:rPr lang="en-CA" sz="2000" dirty="0">
                <a:latin typeface="Arial"/>
                <a:hlinkClick r:id="rId3"/>
              </a:rPr>
              <a:t>https://nationalpost.com/opinion/john-kiedrowski-rents-on-reserves</a:t>
            </a:r>
            <a:r>
              <a:rPr lang="en-CA" sz="2000" dirty="0">
                <a:latin typeface="Arial"/>
              </a:rPr>
              <a:t>. </a:t>
            </a:r>
            <a:endParaRPr lang="en-CA"/>
          </a:p>
          <a:p>
            <a:pPr>
              <a:buClr>
                <a:srgbClr val="D84B26"/>
              </a:buClr>
            </a:pPr>
            <a:r>
              <a:rPr lang="en-CA" sz="2000" dirty="0">
                <a:latin typeface="Arial"/>
              </a:rPr>
              <a:t>Métis Nation of Alberta. (2018). “Métis Urban Housing Corporation (MUHC).” Retrieved from: </a:t>
            </a:r>
            <a:r>
              <a:rPr lang="en-CA" sz="2000" dirty="0">
                <a:latin typeface="Arial"/>
                <a:hlinkClick r:id="rId4"/>
              </a:rPr>
              <a:t>http://albertametis.com/affiliates/metis-housing/metis-nation-housing/</a:t>
            </a:r>
            <a:r>
              <a:rPr lang="en-CA" sz="2000" dirty="0">
                <a:latin typeface="Arial"/>
              </a:rPr>
              <a:t>. </a:t>
            </a:r>
            <a:endParaRPr lang="en-CA" sz="2000" dirty="0">
              <a:latin typeface="Arial" panose="020B0604020202020204" pitchFamily="34" charset="0"/>
            </a:endParaRPr>
          </a:p>
          <a:p>
            <a:pPr lvl="0">
              <a:buClr>
                <a:srgbClr val="D84B26"/>
              </a:buClr>
            </a:pPr>
            <a:endParaRPr lang="en-CA" sz="2000" dirty="0">
              <a:latin typeface="Arial" panose="020B0604020202020204" pitchFamily="34" charset="0"/>
            </a:endParaRPr>
          </a:p>
          <a:p>
            <a:pPr marL="0" indent="0">
              <a:buNone/>
            </a:pPr>
            <a:endParaRPr lang="en-CA" b="1" dirty="0">
              <a:solidFill>
                <a:srgbClr val="0A3E28"/>
              </a:solidFill>
              <a:latin typeface="+mj-lt"/>
            </a:endParaRP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37</a:t>
            </a:fld>
            <a:endParaRPr lang="en-US" dirty="0"/>
          </a:p>
        </p:txBody>
      </p:sp>
    </p:spTree>
    <p:extLst>
      <p:ext uri="{BB962C8B-B14F-4D97-AF65-F5344CB8AC3E}">
        <p14:creationId xmlns:p14="http://schemas.microsoft.com/office/powerpoint/2010/main" val="3634246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 </a:t>
            </a:r>
          </a:p>
        </p:txBody>
      </p:sp>
      <p:sp>
        <p:nvSpPr>
          <p:cNvPr id="3" name="Content Placeholder 2"/>
          <p:cNvSpPr>
            <a:spLocks noGrp="1"/>
          </p:cNvSpPr>
          <p:nvPr>
            <p:ph idx="1"/>
          </p:nvPr>
        </p:nvSpPr>
        <p:spPr/>
        <p:txBody>
          <a:bodyPr vert="horz" lIns="0" tIns="0" rIns="0" bIns="0" rtlCol="0" anchor="t">
            <a:normAutofit/>
          </a:bodyPr>
          <a:lstStyle/>
          <a:p>
            <a:pPr marL="0" indent="0">
              <a:buNone/>
            </a:pPr>
            <a:r>
              <a:rPr lang="en-CA" b="1" dirty="0">
                <a:solidFill>
                  <a:srgbClr val="0A3E28"/>
                </a:solidFill>
                <a:latin typeface="+mj-lt"/>
              </a:rPr>
              <a:t>Chapter 9: Buying a Home (continued) </a:t>
            </a:r>
          </a:p>
          <a:p>
            <a:pPr>
              <a:buClr>
                <a:srgbClr val="D84B26"/>
              </a:buClr>
              <a:defRPr/>
            </a:pPr>
            <a:r>
              <a:rPr lang="en-CA" sz="2000" dirty="0">
                <a:latin typeface="Arial"/>
                <a:cs typeface="Arial"/>
              </a:rPr>
              <a:t>Nunavut Housing Corporation. (2015). “Public Housing.” Retrieved from: </a:t>
            </a:r>
            <a:r>
              <a:rPr lang="en-CA" sz="2000" dirty="0">
                <a:latin typeface="Arial"/>
                <a:cs typeface="Arial"/>
                <a:hlinkClick r:id="rId2"/>
              </a:rPr>
              <a:t>http://www.nunavuthousing.ca/home</a:t>
            </a:r>
            <a:r>
              <a:rPr lang="en-CA" sz="2000" dirty="0">
                <a:latin typeface="Arial"/>
                <a:cs typeface="Arial"/>
              </a:rPr>
              <a:t>. </a:t>
            </a:r>
          </a:p>
          <a:p>
            <a:pPr lvl="0">
              <a:buClr>
                <a:srgbClr val="D84B26"/>
              </a:buClr>
              <a:defRPr/>
            </a:pPr>
            <a:r>
              <a:rPr lang="en-CA" sz="2000" dirty="0">
                <a:latin typeface="Arial"/>
              </a:rPr>
              <a:t>Sayers, J. (2013). “Private Property Ownership On Reserve: A Strange Concept.” </a:t>
            </a:r>
            <a:r>
              <a:rPr lang="en-CA" sz="2000" i="1" dirty="0">
                <a:latin typeface="Arial"/>
              </a:rPr>
              <a:t>First Nations in BC Knowledge Network</a:t>
            </a:r>
            <a:r>
              <a:rPr lang="en-CA" sz="2000" dirty="0">
                <a:latin typeface="Arial"/>
              </a:rPr>
              <a:t>. Retrieved from: </a:t>
            </a:r>
            <a:r>
              <a:rPr lang="en-CA" sz="2000" dirty="0">
                <a:latin typeface="Arial"/>
                <a:hlinkClick r:id="rId3"/>
              </a:rPr>
              <a:t>https://fnbc.info/blogs/judith-sayers/private-property-ownership-reserve-strange-concept</a:t>
            </a:r>
            <a:r>
              <a:rPr lang="en-CA" sz="2000" dirty="0">
                <a:latin typeface="Arial"/>
              </a:rPr>
              <a:t>. </a:t>
            </a:r>
            <a:endParaRPr lang="en-CA" sz="2000">
              <a:latin typeface="Arial" panose="020B0604020202020204" pitchFamily="34" charset="0"/>
            </a:endParaRP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38</a:t>
            </a:fld>
            <a:endParaRPr lang="en-US" dirty="0"/>
          </a:p>
        </p:txBody>
      </p:sp>
    </p:spTree>
    <p:extLst>
      <p:ext uri="{BB962C8B-B14F-4D97-AF65-F5344CB8AC3E}">
        <p14:creationId xmlns:p14="http://schemas.microsoft.com/office/powerpoint/2010/main" val="3231134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52196"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823942"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4290834" cy="639762"/>
          </a:xfrm>
        </p:spPr>
        <p:txBody>
          <a:bodyPr/>
          <a:lstStyle/>
          <a:p>
            <a:r>
              <a:rPr lang="en-CA" dirty="0">
                <a:latin typeface="+mj-lt"/>
              </a:rPr>
              <a:t>Home ownership (continued)</a:t>
            </a:r>
          </a:p>
        </p:txBody>
      </p:sp>
      <p:sp>
        <p:nvSpPr>
          <p:cNvPr id="5123" name="Content Placeholder 2">
            <a:extLst>
              <a:ext uri="{FF2B5EF4-FFF2-40B4-BE49-F238E27FC236}">
                <a16:creationId xmlns:a16="http://schemas.microsoft.com/office/drawing/2014/main" id="{E165B616-CABD-4580-959A-995FD7F95222}"/>
              </a:ext>
            </a:extLst>
          </p:cNvPr>
          <p:cNvSpPr>
            <a:spLocks noGrp="1" noChangeArrowheads="1"/>
          </p:cNvSpPr>
          <p:nvPr>
            <p:ph sz="half" idx="2"/>
          </p:nvPr>
        </p:nvSpPr>
        <p:spPr>
          <a:xfrm>
            <a:off x="1404571" y="1358538"/>
            <a:ext cx="6772777" cy="3687142"/>
          </a:xfrm>
        </p:spPr>
        <p:txBody>
          <a:bodyPr>
            <a:normAutofit/>
          </a:bodyPr>
          <a:lstStyle/>
          <a:p>
            <a:r>
              <a:rPr lang="en-CA" altLang="en-US" dirty="0">
                <a:latin typeface="+mj-lt"/>
              </a:rPr>
              <a:t>Homeownership expenses annually require much more than a mortgage payment. </a:t>
            </a:r>
            <a:endParaRPr lang="en-US" dirty="0"/>
          </a:p>
          <a:p>
            <a:r>
              <a:rPr lang="en-CA" altLang="en-US" dirty="0">
                <a:latin typeface="+mj-lt"/>
              </a:rPr>
              <a:t>Repairs and maintenance, insurance, and taxes all represent substantial annual operating expenses.</a:t>
            </a:r>
            <a:endParaRPr lang="en-CA" dirty="0"/>
          </a:p>
          <a:p>
            <a:r>
              <a:rPr lang="en-CA" altLang="en-US" dirty="0">
                <a:latin typeface="+mj-lt"/>
              </a:rPr>
              <a:t>These maintenance expenses are important to factor into your overall total expenses because maintenance preserves a home’s value, insurance protects that value, and taxes for community services both enhance and secure its value.</a:t>
            </a:r>
            <a:endParaRPr lang="en-CA" altLang="en-US" dirty="0">
              <a:solidFill>
                <a:srgbClr val="FF0000"/>
              </a:solidFill>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7296976" cy="639762"/>
          </a:xfrm>
        </p:spPr>
        <p:txBody>
          <a:bodyPr/>
          <a:lstStyle/>
          <a:p>
            <a:r>
              <a:rPr lang="en-CA" dirty="0">
                <a:latin typeface="+mj-lt"/>
              </a:rPr>
              <a:t>Debt and home ownership</a:t>
            </a:r>
            <a:endParaRPr lang="en-CA" dirty="0">
              <a:solidFill>
                <a:srgbClr val="FF0000"/>
              </a:solidFill>
              <a:latin typeface="+mj-lt"/>
            </a:endParaRPr>
          </a:p>
        </p:txBody>
      </p:sp>
      <p:sp>
        <p:nvSpPr>
          <p:cNvPr id="6147" name="Content Placeholder 2">
            <a:extLst>
              <a:ext uri="{FF2B5EF4-FFF2-40B4-BE49-F238E27FC236}">
                <a16:creationId xmlns:a16="http://schemas.microsoft.com/office/drawing/2014/main" id="{01DA96E3-1229-4BF2-982E-1810FE55918B}"/>
              </a:ext>
            </a:extLst>
          </p:cNvPr>
          <p:cNvSpPr>
            <a:spLocks noGrp="1" noChangeArrowheads="1"/>
          </p:cNvSpPr>
          <p:nvPr>
            <p:ph sz="half" idx="2"/>
          </p:nvPr>
        </p:nvSpPr>
        <p:spPr>
          <a:xfrm>
            <a:off x="1404571" y="1327355"/>
            <a:ext cx="6772777" cy="3718325"/>
          </a:xfrm>
        </p:spPr>
        <p:txBody>
          <a:bodyPr>
            <a:normAutofit/>
          </a:bodyPr>
          <a:lstStyle/>
          <a:p>
            <a:r>
              <a:rPr lang="en-CA" altLang="en-US" dirty="0">
                <a:latin typeface="+mj-lt"/>
              </a:rPr>
              <a:t>To review, debt allows you to delay payment over several periods and is often used to finance the purchase of long-term assets.</a:t>
            </a:r>
            <a:endParaRPr lang="en-CA" altLang="en-US" dirty="0">
              <a:solidFill>
                <a:srgbClr val="FF0000"/>
              </a:solidFill>
              <a:latin typeface="+mj-lt"/>
            </a:endParaRPr>
          </a:p>
          <a:p>
            <a:r>
              <a:rPr lang="en-CA" altLang="en-US" dirty="0">
                <a:latin typeface="+mj-lt"/>
              </a:rPr>
              <a:t>Debt is an asset-management tool used to create wealth. </a:t>
            </a:r>
          </a:p>
          <a:p>
            <a:r>
              <a:rPr lang="en-CA" altLang="en-US" dirty="0">
                <a:latin typeface="+mj-lt"/>
              </a:rPr>
              <a:t>A mortgage is a long-term debt that obligates your cash flows for a long time, perhaps even reducing your choices of careers and your mobility.</a:t>
            </a:r>
            <a:endParaRPr lang="en-CA" altLang="en-US" dirty="0">
              <a:solidFill>
                <a:srgbClr val="FF0000"/>
              </a:solidFill>
              <a:latin typeface="+mj-lt"/>
            </a:endParaRPr>
          </a:p>
          <a:p>
            <a:endParaRPr lang="en-CA" altLang="en-US" dirty="0">
              <a:latin typeface="+mj-lt"/>
            </a:endParaRPr>
          </a:p>
          <a:p>
            <a:endParaRPr lang="en-US"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182F9142-B48F-47FC-AA7A-5CAEC22D1113}"/>
              </a:ext>
            </a:extLst>
          </p:cNvPr>
          <p:cNvSpPr>
            <a:spLocks noGrp="1" noChangeArrowheads="1"/>
          </p:cNvSpPr>
          <p:nvPr>
            <p:ph type="title"/>
          </p:nvPr>
        </p:nvSpPr>
        <p:spPr/>
        <p:txBody>
          <a:bodyPr>
            <a:normAutofit fontScale="90000"/>
          </a:bodyPr>
          <a:lstStyle/>
          <a:p>
            <a:r>
              <a:rPr lang="en-CA" altLang="en-US" dirty="0">
                <a:latin typeface="+mj-lt"/>
              </a:rPr>
              <a:t>9.1 Identify the Market and the Product</a:t>
            </a:r>
          </a:p>
        </p:txBody>
      </p:sp>
      <p:sp>
        <p:nvSpPr>
          <p:cNvPr id="5" name="Text Placeholder 4"/>
          <p:cNvSpPr>
            <a:spLocks noGrp="1"/>
          </p:cNvSpPr>
          <p:nvPr>
            <p:ph type="body" idx="1"/>
          </p:nvPr>
        </p:nvSpPr>
        <p:spPr/>
        <p:txBody>
          <a:bodyPr/>
          <a:lstStyle/>
          <a:p>
            <a:r>
              <a:rPr lang="en-CA" dirty="0">
                <a:latin typeface="+mj-lt"/>
              </a:rPr>
              <a:t>Renting</a:t>
            </a:r>
          </a:p>
        </p:txBody>
      </p:sp>
      <p:sp>
        <p:nvSpPr>
          <p:cNvPr id="8195" name="Content Placeholder 2">
            <a:extLst>
              <a:ext uri="{FF2B5EF4-FFF2-40B4-BE49-F238E27FC236}">
                <a16:creationId xmlns:a16="http://schemas.microsoft.com/office/drawing/2014/main" id="{A47BFDFB-DB13-419F-BE87-15FCDB2EB1CE}"/>
              </a:ext>
            </a:extLst>
          </p:cNvPr>
          <p:cNvSpPr>
            <a:spLocks noGrp="1" noChangeArrowheads="1"/>
          </p:cNvSpPr>
          <p:nvPr>
            <p:ph sz="half" idx="2"/>
          </p:nvPr>
        </p:nvSpPr>
        <p:spPr>
          <a:xfrm>
            <a:off x="1404572" y="1961536"/>
            <a:ext cx="6751286" cy="3084144"/>
          </a:xfrm>
        </p:spPr>
        <p:txBody>
          <a:bodyPr>
            <a:normAutofit/>
          </a:bodyPr>
          <a:lstStyle/>
          <a:p>
            <a:r>
              <a:rPr lang="en-CA" altLang="en-US" dirty="0">
                <a:latin typeface="+mj-lt"/>
              </a:rPr>
              <a:t>Deciding whether or not to rent depends on what life stage you are at. </a:t>
            </a:r>
          </a:p>
          <a:p>
            <a:r>
              <a:rPr lang="en-CA" altLang="en-US" dirty="0">
                <a:latin typeface="+mj-lt"/>
              </a:rPr>
              <a:t>For example, young adults often have limited financial resources and value mobility, so renting is the most preferable choice.</a:t>
            </a:r>
          </a:p>
          <a:p>
            <a:r>
              <a:rPr lang="en-CA" altLang="en-US" dirty="0">
                <a:latin typeface="+mj-lt"/>
              </a:rPr>
              <a:t>Mid-adults tend to value asset accumulation and growing wealth, so homeownership is often preferable.</a:t>
            </a:r>
          </a:p>
          <a:p>
            <a:r>
              <a:rPr lang="en-CA" altLang="en-US" dirty="0">
                <a:latin typeface="+mj-lt"/>
              </a:rPr>
              <a:t>Those retiring often want to downsize due to limited incomes and smaller family sizes.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30873" y="439852"/>
            <a:ext cx="7201965" cy="639762"/>
          </a:xfrm>
        </p:spPr>
        <p:txBody>
          <a:bodyPr/>
          <a:lstStyle/>
          <a:p>
            <a:r>
              <a:rPr lang="en-CA" dirty="0">
                <a:latin typeface="+mj-lt"/>
              </a:rPr>
              <a:t>Table 9.1.1 Renting vs. Owning</a:t>
            </a:r>
            <a:endParaRPr lang="en-CA" dirty="0">
              <a:solidFill>
                <a:srgbClr val="FF0000"/>
              </a:solidFill>
              <a:latin typeface="+mj-lt"/>
            </a:endParaRPr>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4179361876"/>
              </p:ext>
            </p:extLst>
          </p:nvPr>
        </p:nvGraphicFramePr>
        <p:xfrm>
          <a:off x="1106130" y="1168103"/>
          <a:ext cx="7580670" cy="3983082"/>
        </p:xfrm>
        <a:graphic>
          <a:graphicData uri="http://schemas.openxmlformats.org/drawingml/2006/table">
            <a:tbl>
              <a:tblPr firstRow="1" bandRow="1">
                <a:tableStyleId>{5C22544A-7EE6-4342-B048-85BDC9FD1C3A}</a:tableStyleId>
              </a:tblPr>
              <a:tblGrid>
                <a:gridCol w="1357171">
                  <a:extLst>
                    <a:ext uri="{9D8B030D-6E8A-4147-A177-3AD203B41FA5}">
                      <a16:colId xmlns:a16="http://schemas.microsoft.com/office/drawing/2014/main" val="20000"/>
                    </a:ext>
                  </a:extLst>
                </a:gridCol>
                <a:gridCol w="2830359">
                  <a:extLst>
                    <a:ext uri="{9D8B030D-6E8A-4147-A177-3AD203B41FA5}">
                      <a16:colId xmlns:a16="http://schemas.microsoft.com/office/drawing/2014/main" val="20001"/>
                    </a:ext>
                  </a:extLst>
                </a:gridCol>
                <a:gridCol w="3393140">
                  <a:extLst>
                    <a:ext uri="{9D8B030D-6E8A-4147-A177-3AD203B41FA5}">
                      <a16:colId xmlns:a16="http://schemas.microsoft.com/office/drawing/2014/main" val="20002"/>
                    </a:ext>
                  </a:extLst>
                </a:gridCol>
              </a:tblGrid>
              <a:tr h="424723">
                <a:tc>
                  <a:txBody>
                    <a:bodyPr/>
                    <a:lstStyle/>
                    <a:p>
                      <a:endParaRPr lang="en-CA" dirty="0"/>
                    </a:p>
                  </a:txBody>
                  <a:tcPr/>
                </a:tc>
                <a:tc>
                  <a:txBody>
                    <a:bodyPr/>
                    <a:lstStyle/>
                    <a:p>
                      <a:r>
                        <a:rPr lang="en-CA" dirty="0">
                          <a:latin typeface="+mj-lt"/>
                        </a:rPr>
                        <a:t>Advantages</a:t>
                      </a:r>
                    </a:p>
                  </a:txBody>
                  <a:tcPr/>
                </a:tc>
                <a:tc>
                  <a:txBody>
                    <a:bodyPr/>
                    <a:lstStyle/>
                    <a:p>
                      <a:r>
                        <a:rPr lang="en-CA" dirty="0">
                          <a:latin typeface="+mj-lt"/>
                        </a:rPr>
                        <a:t>Disadvantages</a:t>
                      </a:r>
                    </a:p>
                  </a:txBody>
                  <a:tcPr/>
                </a:tc>
                <a:extLst>
                  <a:ext uri="{0D108BD9-81ED-4DB2-BD59-A6C34878D82A}">
                    <a16:rowId xmlns:a16="http://schemas.microsoft.com/office/drawing/2014/main" val="10000"/>
                  </a:ext>
                </a:extLst>
              </a:tr>
              <a:tr h="1516199">
                <a:tc>
                  <a:txBody>
                    <a:bodyPr/>
                    <a:lstStyle/>
                    <a:p>
                      <a:pPr algn="ctr"/>
                      <a:r>
                        <a:rPr lang="en-CA" b="1" dirty="0">
                          <a:latin typeface="+mj-lt"/>
                        </a:rPr>
                        <a:t>Renting</a:t>
                      </a:r>
                    </a:p>
                  </a:txBody>
                  <a:tcPr anchor="ctr"/>
                </a:tc>
                <a:tc>
                  <a:txBody>
                    <a:bodyPr/>
                    <a:lstStyle/>
                    <a:p>
                      <a:pPr>
                        <a:buFont typeface="Arial" pitchFamily="34" charset="0"/>
                        <a:buChar char="•"/>
                      </a:pPr>
                      <a:r>
                        <a:rPr lang="en-CA" sz="1600" dirty="0">
                          <a:latin typeface="+mj-lt"/>
                        </a:rPr>
                        <a:t> Limited financial obligation</a:t>
                      </a:r>
                    </a:p>
                    <a:p>
                      <a:pPr>
                        <a:buFont typeface="Arial" pitchFamily="34" charset="0"/>
                        <a:buChar char="•"/>
                      </a:pPr>
                      <a:r>
                        <a:rPr lang="en-CA" sz="1600" dirty="0">
                          <a:latin typeface="+mj-lt"/>
                        </a:rPr>
                        <a:t> Limited maintenance expenses</a:t>
                      </a:r>
                    </a:p>
                    <a:p>
                      <a:pPr>
                        <a:buFont typeface="Arial" pitchFamily="34" charset="0"/>
                        <a:buChar char="•"/>
                      </a:pPr>
                      <a:r>
                        <a:rPr lang="en-CA" sz="1600" dirty="0">
                          <a:latin typeface="+mj-lt"/>
                        </a:rPr>
                        <a:t> More liquidity</a:t>
                      </a:r>
                    </a:p>
                    <a:p>
                      <a:pPr>
                        <a:buFont typeface="Arial" pitchFamily="34" charset="0"/>
                        <a:buChar char="•"/>
                      </a:pPr>
                      <a:r>
                        <a:rPr lang="en-CA" sz="1600" dirty="0">
                          <a:latin typeface="+mj-lt"/>
                        </a:rPr>
                        <a:t> More</a:t>
                      </a:r>
                      <a:r>
                        <a:rPr lang="en-CA" sz="1600" baseline="0" dirty="0">
                          <a:latin typeface="+mj-lt"/>
                        </a:rPr>
                        <a:t> mobility</a:t>
                      </a:r>
                      <a:endParaRPr lang="en-CA" sz="1600" dirty="0">
                        <a:latin typeface="+mj-lt"/>
                      </a:endParaRPr>
                    </a:p>
                  </a:txBody>
                  <a:tcPr/>
                </a:tc>
                <a:tc>
                  <a:txBody>
                    <a:bodyPr/>
                    <a:lstStyle/>
                    <a:p>
                      <a:pPr>
                        <a:buFont typeface="Arial" pitchFamily="34" charset="0"/>
                        <a:buChar char="•"/>
                      </a:pPr>
                      <a:r>
                        <a:rPr lang="en-CA" sz="1600" dirty="0">
                          <a:latin typeface="+mj-lt"/>
                        </a:rPr>
                        <a:t> No equity</a:t>
                      </a:r>
                      <a:r>
                        <a:rPr lang="en-CA" sz="1600" baseline="0" dirty="0">
                          <a:latin typeface="+mj-lt"/>
                        </a:rPr>
                        <a:t> growth or store value</a:t>
                      </a:r>
                    </a:p>
                    <a:p>
                      <a:pPr>
                        <a:buFont typeface="Arial" pitchFamily="34" charset="0"/>
                        <a:buChar char="•"/>
                      </a:pPr>
                      <a:r>
                        <a:rPr lang="en-CA" sz="1600" baseline="0" dirty="0">
                          <a:latin typeface="+mj-lt"/>
                        </a:rPr>
                        <a:t> Lifestyle limitations (e.g., pets, smoking)</a:t>
                      </a:r>
                    </a:p>
                    <a:p>
                      <a:pPr>
                        <a:buFont typeface="Arial" pitchFamily="34" charset="0"/>
                        <a:buChar char="•"/>
                      </a:pPr>
                      <a:r>
                        <a:rPr lang="en-CA" sz="1600" baseline="0" dirty="0">
                          <a:latin typeface="+mj-lt"/>
                        </a:rPr>
                        <a:t> Decorating/renovating limitations</a:t>
                      </a:r>
                    </a:p>
                    <a:p>
                      <a:pPr>
                        <a:buFont typeface="Arial" pitchFamily="34" charset="0"/>
                        <a:buChar char="•"/>
                      </a:pPr>
                      <a:r>
                        <a:rPr lang="en-CA" sz="1600" baseline="0" dirty="0">
                          <a:latin typeface="+mj-lt"/>
                        </a:rPr>
                        <a:t> Less-predicable housing expense</a:t>
                      </a:r>
                      <a:endParaRPr lang="en-CA" sz="1600" dirty="0">
                        <a:latin typeface="+mj-lt"/>
                      </a:endParaRPr>
                    </a:p>
                  </a:txBody>
                  <a:tcPr/>
                </a:tc>
                <a:extLst>
                  <a:ext uri="{0D108BD9-81ED-4DB2-BD59-A6C34878D82A}">
                    <a16:rowId xmlns:a16="http://schemas.microsoft.com/office/drawing/2014/main" val="10001"/>
                  </a:ext>
                </a:extLst>
              </a:tr>
              <a:tr h="1516199">
                <a:tc>
                  <a:txBody>
                    <a:bodyPr/>
                    <a:lstStyle/>
                    <a:p>
                      <a:pPr algn="ctr"/>
                      <a:r>
                        <a:rPr lang="en-CA" b="1" dirty="0">
                          <a:latin typeface="+mj-lt"/>
                        </a:rPr>
                        <a:t>Owning</a:t>
                      </a:r>
                    </a:p>
                  </a:txBody>
                  <a:tcPr anchor="ctr"/>
                </a:tc>
                <a:tc>
                  <a:txBody>
                    <a:bodyPr/>
                    <a:lstStyle/>
                    <a:p>
                      <a:pPr>
                        <a:buFont typeface="Arial" pitchFamily="34" charset="0"/>
                        <a:buChar char="•"/>
                      </a:pPr>
                      <a:r>
                        <a:rPr lang="en-CA" sz="1600" dirty="0">
                          <a:latin typeface="+mj-lt"/>
                        </a:rPr>
                        <a:t> Store of value and possible equity growth</a:t>
                      </a:r>
                    </a:p>
                    <a:p>
                      <a:pPr>
                        <a:buFont typeface="Arial" pitchFamily="34" charset="0"/>
                        <a:buChar char="•"/>
                      </a:pPr>
                      <a:r>
                        <a:rPr lang="en-CA" sz="1600" dirty="0">
                          <a:latin typeface="+mj-lt"/>
                        </a:rPr>
                        <a:t> Lifestyle choices</a:t>
                      </a:r>
                    </a:p>
                    <a:p>
                      <a:pPr>
                        <a:buFont typeface="Arial" pitchFamily="34" charset="0"/>
                        <a:buChar char="•"/>
                      </a:pPr>
                      <a:r>
                        <a:rPr lang="en-CA" sz="1600" dirty="0">
                          <a:latin typeface="+mj-lt"/>
                        </a:rPr>
                        <a:t> Decorating/renovating</a:t>
                      </a:r>
                      <a:r>
                        <a:rPr lang="en-CA" sz="1600" baseline="0" dirty="0">
                          <a:latin typeface="+mj-lt"/>
                        </a:rPr>
                        <a:t> choices</a:t>
                      </a:r>
                    </a:p>
                    <a:p>
                      <a:pPr>
                        <a:buFont typeface="Arial" pitchFamily="34" charset="0"/>
                        <a:buChar char="•"/>
                      </a:pPr>
                      <a:r>
                        <a:rPr lang="en-CA" sz="1600" baseline="0" dirty="0">
                          <a:latin typeface="+mj-lt"/>
                        </a:rPr>
                        <a:t> pride of ownership</a:t>
                      </a:r>
                    </a:p>
                    <a:p>
                      <a:pPr>
                        <a:buFont typeface="Arial" pitchFamily="34" charset="0"/>
                        <a:buChar char="•"/>
                      </a:pPr>
                      <a:r>
                        <a:rPr lang="en-CA" sz="1600" baseline="0" dirty="0">
                          <a:latin typeface="+mj-lt"/>
                        </a:rPr>
                        <a:t> More-predictable house expenses</a:t>
                      </a:r>
                      <a:endParaRPr lang="en-CA" sz="1600" dirty="0">
                        <a:latin typeface="+mj-lt"/>
                      </a:endParaRPr>
                    </a:p>
                  </a:txBody>
                  <a:tcPr/>
                </a:tc>
                <a:tc>
                  <a:txBody>
                    <a:bodyPr/>
                    <a:lstStyle/>
                    <a:p>
                      <a:pPr>
                        <a:buFont typeface="Arial" pitchFamily="34" charset="0"/>
                        <a:buChar char="•"/>
                      </a:pPr>
                      <a:r>
                        <a:rPr lang="en-CA" sz="1600" dirty="0">
                          <a:latin typeface="+mj-lt"/>
                        </a:rPr>
                        <a:t> Substantial financial obligation</a:t>
                      </a:r>
                    </a:p>
                    <a:p>
                      <a:pPr>
                        <a:buFont typeface="Arial" pitchFamily="34" charset="0"/>
                        <a:buChar char="•"/>
                      </a:pPr>
                      <a:r>
                        <a:rPr lang="en-CA" sz="1600" dirty="0">
                          <a:latin typeface="+mj-lt"/>
                        </a:rPr>
                        <a:t> Significant annual expenses</a:t>
                      </a:r>
                    </a:p>
                    <a:p>
                      <a:pPr>
                        <a:buFont typeface="Arial" pitchFamily="34" charset="0"/>
                        <a:buChar char="•"/>
                      </a:pPr>
                      <a:r>
                        <a:rPr lang="en-CA" sz="1600" dirty="0">
                          <a:latin typeface="+mj-lt"/>
                        </a:rPr>
                        <a:t> Less liquidity</a:t>
                      </a:r>
                    </a:p>
                    <a:p>
                      <a:pPr>
                        <a:buFont typeface="Arial" pitchFamily="34" charset="0"/>
                        <a:buChar char="•"/>
                      </a:pPr>
                      <a:r>
                        <a:rPr lang="en-CA" sz="1600" dirty="0">
                          <a:latin typeface="+mj-lt"/>
                        </a:rPr>
                        <a:t> Less mobility</a:t>
                      </a:r>
                    </a:p>
                  </a:txBody>
                  <a:tcPr/>
                </a:tc>
                <a:extLst>
                  <a:ext uri="{0D108BD9-81ED-4DB2-BD59-A6C34878D82A}">
                    <a16:rowId xmlns:a16="http://schemas.microsoft.com/office/drawing/2014/main" val="10002"/>
                  </a:ext>
                </a:extLst>
              </a:tr>
            </a:tbl>
          </a:graphicData>
        </a:graphic>
      </p:graphicFrame>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3470090" cy="639762"/>
          </a:xfrm>
        </p:spPr>
        <p:txBody>
          <a:bodyPr/>
          <a:lstStyle/>
          <a:p>
            <a:r>
              <a:rPr lang="en-CA" dirty="0">
                <a:latin typeface="+mj-lt"/>
              </a:rPr>
              <a:t>Assessing attributes</a:t>
            </a:r>
          </a:p>
        </p:txBody>
      </p:sp>
      <p:sp>
        <p:nvSpPr>
          <p:cNvPr id="9219" name="Content Placeholder 2">
            <a:extLst>
              <a:ext uri="{FF2B5EF4-FFF2-40B4-BE49-F238E27FC236}">
                <a16:creationId xmlns:a16="http://schemas.microsoft.com/office/drawing/2014/main" id="{F022AC9D-2829-45E1-AB7C-101F559F35F4}"/>
              </a:ext>
            </a:extLst>
          </p:cNvPr>
          <p:cNvSpPr>
            <a:spLocks noGrp="1" noChangeArrowheads="1"/>
          </p:cNvSpPr>
          <p:nvPr>
            <p:ph sz="half" idx="2"/>
          </p:nvPr>
        </p:nvSpPr>
        <p:spPr>
          <a:xfrm>
            <a:off x="1404572" y="1535114"/>
            <a:ext cx="6825028" cy="3510566"/>
          </a:xfrm>
        </p:spPr>
        <p:txBody>
          <a:bodyPr>
            <a:normAutofit/>
          </a:bodyPr>
          <a:lstStyle/>
          <a:p>
            <a:r>
              <a:rPr lang="en-CA" altLang="en-US" dirty="0">
                <a:latin typeface="+mj-lt"/>
              </a:rPr>
              <a:t>After deciding to own your own home, you must next decide what type of home you want to own.</a:t>
            </a:r>
          </a:p>
          <a:p>
            <a:r>
              <a:rPr lang="en-CA" altLang="en-US" b="1" dirty="0">
                <a:latin typeface="+mj-lt"/>
              </a:rPr>
              <a:t>Multiple-unit dwelling </a:t>
            </a:r>
            <a:r>
              <a:rPr lang="en-CA" altLang="en-US" dirty="0">
                <a:latin typeface="+mj-lt"/>
              </a:rPr>
              <a:t>homes are often</a:t>
            </a:r>
            <a:r>
              <a:rPr lang="en-CA" altLang="en-US" b="1" dirty="0">
                <a:latin typeface="+mj-lt"/>
              </a:rPr>
              <a:t> </a:t>
            </a:r>
            <a:r>
              <a:rPr lang="en-CA" altLang="en-US" dirty="0">
                <a:latin typeface="+mj-lt"/>
              </a:rPr>
              <a:t>used to create rental income or to house extended family members. </a:t>
            </a:r>
          </a:p>
          <a:p>
            <a:r>
              <a:rPr lang="en-CA" altLang="en-US" b="1" dirty="0">
                <a:latin typeface="+mj-lt"/>
              </a:rPr>
              <a:t>Previously owned homes</a:t>
            </a:r>
            <a:r>
              <a:rPr lang="en-CA" altLang="en-US" dirty="0">
                <a:latin typeface="+mj-lt"/>
              </a:rPr>
              <a:t> may require renovations. </a:t>
            </a:r>
          </a:p>
          <a:p>
            <a:r>
              <a:rPr lang="en-CA" altLang="en-US" b="1" dirty="0">
                <a:latin typeface="+mj-lt"/>
              </a:rPr>
              <a:t>New and custom-built homes</a:t>
            </a:r>
            <a:r>
              <a:rPr lang="en-CA" altLang="en-US" dirty="0">
                <a:latin typeface="+mj-lt"/>
              </a:rPr>
              <a:t> typically require less maintenance and repair expense. </a:t>
            </a:r>
          </a:p>
          <a:p>
            <a:r>
              <a:rPr lang="en-CA" altLang="en-US" dirty="0">
                <a:latin typeface="+mj-lt"/>
              </a:rPr>
              <a:t>In a </a:t>
            </a:r>
            <a:r>
              <a:rPr lang="en-CA" altLang="en-US" b="1" dirty="0">
                <a:latin typeface="+mj-lt"/>
              </a:rPr>
              <a:t>condominium</a:t>
            </a:r>
            <a:r>
              <a:rPr lang="en-CA" altLang="en-US" dirty="0">
                <a:latin typeface="+mj-lt"/>
              </a:rPr>
              <a:t>, the homeowner owns a unit in a multiple-unit dwelling, but the condominium owners’ association owns and manages common areas.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910099"/>
            <a:ext cx="5948359" cy="639762"/>
          </a:xfrm>
        </p:spPr>
        <p:txBody>
          <a:bodyPr/>
          <a:lstStyle/>
          <a:p>
            <a:r>
              <a:rPr lang="en-CA" dirty="0">
                <a:latin typeface="+mj-lt"/>
              </a:rPr>
              <a:t>Assessing attributes (continued)</a:t>
            </a:r>
          </a:p>
        </p:txBody>
      </p:sp>
      <p:sp>
        <p:nvSpPr>
          <p:cNvPr id="10243" name="Content Placeholder 2">
            <a:extLst>
              <a:ext uri="{FF2B5EF4-FFF2-40B4-BE49-F238E27FC236}">
                <a16:creationId xmlns:a16="http://schemas.microsoft.com/office/drawing/2014/main" id="{B198020C-D376-4B85-8874-07043F8F8F71}"/>
              </a:ext>
            </a:extLst>
          </p:cNvPr>
          <p:cNvSpPr>
            <a:spLocks noGrp="1" noChangeArrowheads="1"/>
          </p:cNvSpPr>
          <p:nvPr>
            <p:ph sz="half" idx="2"/>
          </p:nvPr>
        </p:nvSpPr>
        <p:spPr>
          <a:xfrm>
            <a:off x="1404571" y="1461373"/>
            <a:ext cx="6692293" cy="3510567"/>
          </a:xfrm>
        </p:spPr>
        <p:txBody>
          <a:bodyPr>
            <a:normAutofit/>
          </a:bodyPr>
          <a:lstStyle/>
          <a:p>
            <a:r>
              <a:rPr lang="en-CA" altLang="en-US" dirty="0">
                <a:latin typeface="+mj-lt"/>
              </a:rPr>
              <a:t>Condo owners are required to pay a fee to cover maintenance costs and operating expenses for the building’s common areas. </a:t>
            </a:r>
          </a:p>
          <a:p>
            <a:r>
              <a:rPr lang="en-CA" altLang="en-US" b="1" dirty="0">
                <a:latin typeface="+mj-lt"/>
              </a:rPr>
              <a:t>Cooperative housing </a:t>
            </a:r>
            <a:r>
              <a:rPr lang="en-CA" altLang="en-US" dirty="0">
                <a:latin typeface="+mj-lt"/>
              </a:rPr>
              <a:t>is a unit in a building or complex owned by a non-profit association or a corporation for the residents’ use. </a:t>
            </a:r>
          </a:p>
          <a:p>
            <a:r>
              <a:rPr lang="en-CA" altLang="en-US" dirty="0">
                <a:latin typeface="+mj-lt"/>
              </a:rPr>
              <a:t>Residents own shares in the cooperative association—not the units they live in—and this entitles them to the right to dwell in its housing units.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18822</TotalTime>
  <Words>3270</Words>
  <Application>Microsoft Office PowerPoint</Application>
  <PresentationFormat>On-screen Show (4:3)</PresentationFormat>
  <Paragraphs>249</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Naked PowerPoint Template</vt:lpstr>
      <vt:lpstr>PowerPoint Presentation</vt:lpstr>
      <vt:lpstr>Open License</vt:lpstr>
      <vt:lpstr>Introduction</vt:lpstr>
      <vt:lpstr>PowerPoint Presentation</vt:lpstr>
      <vt:lpstr>PowerPoint Presentation</vt:lpstr>
      <vt:lpstr>9.1 Identify the Market and the Product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9.2 Identify Financing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9.3 Purchasing and Owning Your Home</vt:lpstr>
      <vt:lpstr>PowerPoint Presentation</vt:lpstr>
      <vt:lpstr>PowerPoint Presentation</vt:lpstr>
      <vt:lpstr>PowerPoint Presentation</vt:lpstr>
      <vt:lpstr>References </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244</cp:revision>
  <dcterms:created xsi:type="dcterms:W3CDTF">2019-07-19T18:36:56Z</dcterms:created>
  <dcterms:modified xsi:type="dcterms:W3CDTF">2019-11-04T06:06:06Z</dcterms:modified>
</cp:coreProperties>
</file>