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9"/>
  </p:notesMasterIdLst>
  <p:handoutMasterIdLst>
    <p:handoutMasterId r:id="rId50"/>
  </p:handoutMasterIdLst>
  <p:sldIdLst>
    <p:sldId id="257" r:id="rId2"/>
    <p:sldId id="260" r:id="rId3"/>
    <p:sldId id="324" r:id="rId4"/>
    <p:sldId id="342" r:id="rId5"/>
    <p:sldId id="343" r:id="rId6"/>
    <p:sldId id="347" r:id="rId7"/>
    <p:sldId id="370" r:id="rId8"/>
    <p:sldId id="320" r:id="rId9"/>
    <p:sldId id="345" r:id="rId10"/>
    <p:sldId id="346" r:id="rId11"/>
    <p:sldId id="326" r:id="rId12"/>
    <p:sldId id="327" r:id="rId13"/>
    <p:sldId id="344" r:id="rId14"/>
    <p:sldId id="348" r:id="rId15"/>
    <p:sldId id="349" r:id="rId16"/>
    <p:sldId id="350" r:id="rId17"/>
    <p:sldId id="351" r:id="rId18"/>
    <p:sldId id="323" r:id="rId19"/>
    <p:sldId id="333" r:id="rId20"/>
    <p:sldId id="322" r:id="rId21"/>
    <p:sldId id="334" r:id="rId22"/>
    <p:sldId id="314" r:id="rId23"/>
    <p:sldId id="316" r:id="rId24"/>
    <p:sldId id="317" r:id="rId25"/>
    <p:sldId id="318" r:id="rId26"/>
    <p:sldId id="319" r:id="rId27"/>
    <p:sldId id="338" r:id="rId28"/>
    <p:sldId id="321" r:id="rId29"/>
    <p:sldId id="293" r:id="rId30"/>
    <p:sldId id="325" r:id="rId31"/>
    <p:sldId id="328" r:id="rId32"/>
    <p:sldId id="329" r:id="rId33"/>
    <p:sldId id="360" r:id="rId34"/>
    <p:sldId id="362" r:id="rId35"/>
    <p:sldId id="363" r:id="rId36"/>
    <p:sldId id="353" r:id="rId37"/>
    <p:sldId id="364" r:id="rId38"/>
    <p:sldId id="354" r:id="rId39"/>
    <p:sldId id="359" r:id="rId40"/>
    <p:sldId id="357" r:id="rId41"/>
    <p:sldId id="358" r:id="rId42"/>
    <p:sldId id="365" r:id="rId43"/>
    <p:sldId id="366" r:id="rId44"/>
    <p:sldId id="367" r:id="rId45"/>
    <p:sldId id="368" r:id="rId46"/>
    <p:sldId id="369" r:id="rId47"/>
    <p:sldId id="264"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8" clrIdx="0"/>
  <p:cmAuthor id="1" name="Bettina Schneider" initials="B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51C035-E066-4E75-8B14-110D38941D71}" v="16" dt="2019-10-16T15:22:05.546"/>
    <p1510:client id="{31CBA7EF-DD86-4E70-9732-8E9C19862BA1}" v="111" dt="2019-09-17T03:01:31.482"/>
    <p1510:client id="{47CD3994-483D-475A-B4A6-E4E1D8E6CEF8}" v="72" dt="2019-09-17T19:55:45.731"/>
    <p1510:client id="{533C883F-6DB7-42B0-B9BE-C403E6BB493F}" v="34" dt="2019-10-10T23:54:04.088"/>
    <p1510:client id="{58C81ABB-59E3-45ED-A378-67DF45ED7F75}" v="168" dt="2019-10-21T04:26:19.418"/>
    <p1510:client id="{5AD25547-7281-4385-BC47-5F9BDF994B0D}" v="32" dt="2019-09-17T02:52:41.802"/>
    <p1510:client id="{BD87129C-08B0-4DC6-936D-40C775BC5517}" v="15" dt="2019-09-17T18:31:48.8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4" d="100"/>
          <a:sy n="74" d="100"/>
        </p:scale>
        <p:origin x="-10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31CBA7EF-DD86-4E70-9732-8E9C19862BA1}"/>
    <pc:docChg chg="modSld">
      <pc:chgData name="" userId="" providerId="" clId="Web-{31CBA7EF-DD86-4E70-9732-8E9C19862BA1}" dt="2019-09-17T03:01:31.482" v="104" actId="20577"/>
      <pc:docMkLst>
        <pc:docMk/>
      </pc:docMkLst>
      <pc:sldChg chg="modSp">
        <pc:chgData name="" userId="" providerId="" clId="Web-{31CBA7EF-DD86-4E70-9732-8E9C19862BA1}" dt="2019-09-17T02:54:39.730" v="8" actId="20577"/>
        <pc:sldMkLst>
          <pc:docMk/>
          <pc:sldMk cId="0" sldId="314"/>
        </pc:sldMkLst>
        <pc:spChg chg="mod">
          <ac:chgData name="" userId="" providerId="" clId="Web-{31CBA7EF-DD86-4E70-9732-8E9C19862BA1}" dt="2019-09-17T02:54:39.730" v="8" actId="20577"/>
          <ac:spMkLst>
            <pc:docMk/>
            <pc:sldMk cId="0" sldId="314"/>
            <ac:spMk id="6" creationId="{00000000-0000-0000-0000-000000000000}"/>
          </ac:spMkLst>
        </pc:spChg>
      </pc:sldChg>
      <pc:sldChg chg="modSp">
        <pc:chgData name="" userId="" providerId="" clId="Web-{31CBA7EF-DD86-4E70-9732-8E9C19862BA1}" dt="2019-09-17T02:57:26.200" v="68" actId="20577"/>
        <pc:sldMkLst>
          <pc:docMk/>
          <pc:sldMk cId="0" sldId="317"/>
        </pc:sldMkLst>
        <pc:spChg chg="mod">
          <ac:chgData name="" userId="" providerId="" clId="Web-{31CBA7EF-DD86-4E70-9732-8E9C19862BA1}" dt="2019-09-17T02:55:15.371" v="11" actId="20577"/>
          <ac:spMkLst>
            <pc:docMk/>
            <pc:sldMk cId="0" sldId="317"/>
            <ac:spMk id="5" creationId="{00000000-0000-0000-0000-000000000000}"/>
          </ac:spMkLst>
        </pc:spChg>
        <pc:spChg chg="mod">
          <ac:chgData name="" userId="" providerId="" clId="Web-{31CBA7EF-DD86-4E70-9732-8E9C19862BA1}" dt="2019-09-17T02:57:26.200" v="68" actId="20577"/>
          <ac:spMkLst>
            <pc:docMk/>
            <pc:sldMk cId="0" sldId="317"/>
            <ac:spMk id="6" creationId="{00000000-0000-0000-0000-000000000000}"/>
          </ac:spMkLst>
        </pc:spChg>
      </pc:sldChg>
      <pc:sldChg chg="modSp">
        <pc:chgData name="" userId="" providerId="" clId="Web-{31CBA7EF-DD86-4E70-9732-8E9C19862BA1}" dt="2019-09-17T02:57:49.200" v="76" actId="20577"/>
        <pc:sldMkLst>
          <pc:docMk/>
          <pc:sldMk cId="0" sldId="318"/>
        </pc:sldMkLst>
        <pc:spChg chg="mod">
          <ac:chgData name="" userId="" providerId="" clId="Web-{31CBA7EF-DD86-4E70-9732-8E9C19862BA1}" dt="2019-09-17T02:57:49.200" v="76" actId="20577"/>
          <ac:spMkLst>
            <pc:docMk/>
            <pc:sldMk cId="0" sldId="318"/>
            <ac:spMk id="6" creationId="{00000000-0000-0000-0000-000000000000}"/>
          </ac:spMkLst>
        </pc:spChg>
      </pc:sldChg>
      <pc:sldChg chg="modSp">
        <pc:chgData name="" userId="" providerId="" clId="Web-{31CBA7EF-DD86-4E70-9732-8E9C19862BA1}" dt="2019-09-17T02:57:59.606" v="80" actId="20577"/>
        <pc:sldMkLst>
          <pc:docMk/>
          <pc:sldMk cId="0" sldId="321"/>
        </pc:sldMkLst>
        <pc:spChg chg="mod">
          <ac:chgData name="" userId="" providerId="" clId="Web-{31CBA7EF-DD86-4E70-9732-8E9C19862BA1}" dt="2019-09-17T02:57:59.606" v="80" actId="20577"/>
          <ac:spMkLst>
            <pc:docMk/>
            <pc:sldMk cId="0" sldId="321"/>
            <ac:spMk id="6" creationId="{00000000-0000-0000-0000-000000000000}"/>
          </ac:spMkLst>
        </pc:spChg>
      </pc:sldChg>
      <pc:sldChg chg="modSp">
        <pc:chgData name="" userId="" providerId="" clId="Web-{31CBA7EF-DD86-4E70-9732-8E9C19862BA1}" dt="2019-09-17T02:59:19.731" v="88" actId="20577"/>
        <pc:sldMkLst>
          <pc:docMk/>
          <pc:sldMk cId="0" sldId="328"/>
        </pc:sldMkLst>
        <pc:spChg chg="mod">
          <ac:chgData name="" userId="" providerId="" clId="Web-{31CBA7EF-DD86-4E70-9732-8E9C19862BA1}" dt="2019-09-17T02:59:19.731" v="88" actId="20577"/>
          <ac:spMkLst>
            <pc:docMk/>
            <pc:sldMk cId="0" sldId="328"/>
            <ac:spMk id="7" creationId="{00000000-0000-0000-0000-000000000000}"/>
          </ac:spMkLst>
        </pc:spChg>
      </pc:sldChg>
      <pc:sldChg chg="modSp">
        <pc:chgData name="" userId="" providerId="" clId="Web-{31CBA7EF-DD86-4E70-9732-8E9C19862BA1}" dt="2019-09-17T03:00:34.091" v="98" actId="20577"/>
        <pc:sldMkLst>
          <pc:docMk/>
          <pc:sldMk cId="0" sldId="329"/>
        </pc:sldMkLst>
        <pc:spChg chg="mod">
          <ac:chgData name="" userId="" providerId="" clId="Web-{31CBA7EF-DD86-4E70-9732-8E9C19862BA1}" dt="2019-09-17T02:58:31.091" v="82" actId="20577"/>
          <ac:spMkLst>
            <pc:docMk/>
            <pc:sldMk cId="0" sldId="329"/>
            <ac:spMk id="6" creationId="{00000000-0000-0000-0000-000000000000}"/>
          </ac:spMkLst>
        </pc:spChg>
        <pc:spChg chg="mod">
          <ac:chgData name="" userId="" providerId="" clId="Web-{31CBA7EF-DD86-4E70-9732-8E9C19862BA1}" dt="2019-09-17T03:00:34.091" v="98" actId="20577"/>
          <ac:spMkLst>
            <pc:docMk/>
            <pc:sldMk cId="0" sldId="329"/>
            <ac:spMk id="7" creationId="{00000000-0000-0000-0000-000000000000}"/>
          </ac:spMkLst>
        </pc:spChg>
      </pc:sldChg>
      <pc:sldChg chg="modSp">
        <pc:chgData name="" userId="" providerId="" clId="Web-{31CBA7EF-DD86-4E70-9732-8E9C19862BA1}" dt="2019-09-17T02:54:15.231" v="3" actId="20577"/>
        <pc:sldMkLst>
          <pc:docMk/>
          <pc:sldMk cId="0" sldId="335"/>
        </pc:sldMkLst>
        <pc:spChg chg="mod">
          <ac:chgData name="" userId="" providerId="" clId="Web-{31CBA7EF-DD86-4E70-9732-8E9C19862BA1}" dt="2019-09-17T02:54:15.231" v="3" actId="20577"/>
          <ac:spMkLst>
            <pc:docMk/>
            <pc:sldMk cId="0" sldId="335"/>
            <ac:spMk id="6" creationId="{00000000-0000-0000-0000-000000000000}"/>
          </ac:spMkLst>
        </pc:spChg>
      </pc:sldChg>
      <pc:sldChg chg="modSp">
        <pc:chgData name="" userId="" providerId="" clId="Web-{31CBA7EF-DD86-4E70-9732-8E9C19862BA1}" dt="2019-09-17T03:01:31.482" v="103" actId="20577"/>
        <pc:sldMkLst>
          <pc:docMk/>
          <pc:sldMk cId="0" sldId="363"/>
        </pc:sldMkLst>
        <pc:spChg chg="mod">
          <ac:chgData name="" userId="" providerId="" clId="Web-{31CBA7EF-DD86-4E70-9732-8E9C19862BA1}" dt="2019-09-17T03:01:31.482" v="103" actId="20577"/>
          <ac:spMkLst>
            <pc:docMk/>
            <pc:sldMk cId="0" sldId="363"/>
            <ac:spMk id="6" creationId="{00000000-0000-0000-0000-000000000000}"/>
          </ac:spMkLst>
        </pc:spChg>
      </pc:sldChg>
    </pc:docChg>
  </pc:docChgLst>
  <pc:docChgLst>
    <pc:chgData clId="Web-{2851C035-E066-4E75-8B14-110D38941D71}"/>
    <pc:docChg chg="modSld">
      <pc:chgData name="" userId="" providerId="" clId="Web-{2851C035-E066-4E75-8B14-110D38941D71}" dt="2019-10-16T15:22:05.546" v="14" actId="1076"/>
      <pc:docMkLst>
        <pc:docMk/>
      </pc:docMkLst>
      <pc:sldChg chg="modSp">
        <pc:chgData name="" userId="" providerId="" clId="Web-{2851C035-E066-4E75-8B14-110D38941D71}" dt="2019-10-16T15:20:28.983" v="4" actId="20577"/>
        <pc:sldMkLst>
          <pc:docMk/>
          <pc:sldMk cId="2212586328" sldId="260"/>
        </pc:sldMkLst>
        <pc:spChg chg="mod">
          <ac:chgData name="" userId="" providerId="" clId="Web-{2851C035-E066-4E75-8B14-110D38941D71}" dt="2019-10-16T15:20:28.983" v="4" actId="20577"/>
          <ac:spMkLst>
            <pc:docMk/>
            <pc:sldMk cId="2212586328" sldId="260"/>
            <ac:spMk id="3" creationId="{00000000-0000-0000-0000-000000000000}"/>
          </ac:spMkLst>
        </pc:spChg>
      </pc:sldChg>
      <pc:sldChg chg="modSp">
        <pc:chgData name="" userId="" providerId="" clId="Web-{2851C035-E066-4E75-8B14-110D38941D71}" dt="2019-10-16T15:22:05.546" v="14" actId="1076"/>
        <pc:sldMkLst>
          <pc:docMk/>
          <pc:sldMk cId="35108662" sldId="264"/>
        </pc:sldMkLst>
        <pc:spChg chg="mod">
          <ac:chgData name="" userId="" providerId="" clId="Web-{2851C035-E066-4E75-8B14-110D38941D71}" dt="2019-10-16T15:22:05.546" v="14" actId="1076"/>
          <ac:spMkLst>
            <pc:docMk/>
            <pc:sldMk cId="35108662" sldId="264"/>
            <ac:spMk id="3" creationId="{00000000-0000-0000-0000-000000000000}"/>
          </ac:spMkLst>
        </pc:spChg>
      </pc:sldChg>
      <pc:sldChg chg="modSp">
        <pc:chgData name="" userId="" providerId="" clId="Web-{2851C035-E066-4E75-8B14-110D38941D71}" dt="2019-10-16T15:21:38.296" v="7" actId="20577"/>
        <pc:sldMkLst>
          <pc:docMk/>
          <pc:sldMk cId="198823166" sldId="366"/>
        </pc:sldMkLst>
        <pc:spChg chg="mod">
          <ac:chgData name="" userId="" providerId="" clId="Web-{2851C035-E066-4E75-8B14-110D38941D71}" dt="2019-10-16T15:21:38.296" v="7" actId="20577"/>
          <ac:spMkLst>
            <pc:docMk/>
            <pc:sldMk cId="198823166" sldId="366"/>
            <ac:spMk id="4" creationId="{00000000-0000-0000-0000-000000000000}"/>
          </ac:spMkLst>
        </pc:spChg>
      </pc:sldChg>
      <pc:sldChg chg="modSp">
        <pc:chgData name="" userId="" providerId="" clId="Web-{2851C035-E066-4E75-8B14-110D38941D71}" dt="2019-10-16T15:21:44.562" v="9" actId="20577"/>
        <pc:sldMkLst>
          <pc:docMk/>
          <pc:sldMk cId="1325988796" sldId="367"/>
        </pc:sldMkLst>
        <pc:spChg chg="mod">
          <ac:chgData name="" userId="" providerId="" clId="Web-{2851C035-E066-4E75-8B14-110D38941D71}" dt="2019-10-16T15:21:44.562" v="9" actId="20577"/>
          <ac:spMkLst>
            <pc:docMk/>
            <pc:sldMk cId="1325988796" sldId="367"/>
            <ac:spMk id="4" creationId="{00000000-0000-0000-0000-000000000000}"/>
          </ac:spMkLst>
        </pc:spChg>
      </pc:sldChg>
      <pc:sldChg chg="modSp">
        <pc:chgData name="" userId="" providerId="" clId="Web-{2851C035-E066-4E75-8B14-110D38941D71}" dt="2019-10-16T15:21:50.671" v="11" actId="20577"/>
        <pc:sldMkLst>
          <pc:docMk/>
          <pc:sldMk cId="319476886" sldId="368"/>
        </pc:sldMkLst>
        <pc:spChg chg="mod">
          <ac:chgData name="" userId="" providerId="" clId="Web-{2851C035-E066-4E75-8B14-110D38941D71}" dt="2019-10-16T15:21:50.671" v="11" actId="20577"/>
          <ac:spMkLst>
            <pc:docMk/>
            <pc:sldMk cId="319476886" sldId="368"/>
            <ac:spMk id="4" creationId="{00000000-0000-0000-0000-000000000000}"/>
          </ac:spMkLst>
        </pc:spChg>
      </pc:sldChg>
      <pc:sldChg chg="modSp">
        <pc:chgData name="" userId="" providerId="" clId="Web-{2851C035-E066-4E75-8B14-110D38941D71}" dt="2019-10-16T15:21:57.015" v="13" actId="20577"/>
        <pc:sldMkLst>
          <pc:docMk/>
          <pc:sldMk cId="4035838788" sldId="369"/>
        </pc:sldMkLst>
        <pc:spChg chg="mod">
          <ac:chgData name="" userId="" providerId="" clId="Web-{2851C035-E066-4E75-8B14-110D38941D71}" dt="2019-10-16T15:21:57.015" v="13" actId="20577"/>
          <ac:spMkLst>
            <pc:docMk/>
            <pc:sldMk cId="4035838788" sldId="369"/>
            <ac:spMk id="4" creationId="{00000000-0000-0000-0000-000000000000}"/>
          </ac:spMkLst>
        </pc:spChg>
      </pc:sldChg>
    </pc:docChg>
  </pc:docChgLst>
  <pc:docChgLst>
    <pc:chgData clId="Web-{BD87129C-08B0-4DC6-936D-40C775BC5517}"/>
    <pc:docChg chg="delSld modSld">
      <pc:chgData name="" userId="" providerId="" clId="Web-{BD87129C-08B0-4DC6-936D-40C775BC5517}" dt="2019-09-17T18:31:48.856" v="14" actId="20577"/>
      <pc:docMkLst>
        <pc:docMk/>
      </pc:docMkLst>
      <pc:sldChg chg="modSp">
        <pc:chgData name="" userId="" providerId="" clId="Web-{BD87129C-08B0-4DC6-936D-40C775BC5517}" dt="2019-09-17T18:31:48.856" v="13" actId="20577"/>
        <pc:sldMkLst>
          <pc:docMk/>
          <pc:sldMk cId="0" sldId="314"/>
        </pc:sldMkLst>
        <pc:spChg chg="mod">
          <ac:chgData name="" userId="" providerId="" clId="Web-{BD87129C-08B0-4DC6-936D-40C775BC5517}" dt="2019-09-17T18:31:48.856" v="13" actId="20577"/>
          <ac:spMkLst>
            <pc:docMk/>
            <pc:sldMk cId="0" sldId="314"/>
            <ac:spMk id="6" creationId="{00000000-0000-0000-0000-000000000000}"/>
          </ac:spMkLst>
        </pc:spChg>
      </pc:sldChg>
      <pc:sldChg chg="modSp">
        <pc:chgData name="" userId="" providerId="" clId="Web-{BD87129C-08B0-4DC6-936D-40C775BC5517}" dt="2019-09-17T18:30:54.028" v="6" actId="20577"/>
        <pc:sldMkLst>
          <pc:docMk/>
          <pc:sldMk cId="0" sldId="334"/>
        </pc:sldMkLst>
        <pc:spChg chg="mod">
          <ac:chgData name="" userId="" providerId="" clId="Web-{BD87129C-08B0-4DC6-936D-40C775BC5517}" dt="2019-09-17T18:30:54.028" v="6" actId="20577"/>
          <ac:spMkLst>
            <pc:docMk/>
            <pc:sldMk cId="0" sldId="334"/>
            <ac:spMk id="6" creationId="{00000000-0000-0000-0000-000000000000}"/>
          </ac:spMkLst>
        </pc:spChg>
      </pc:sldChg>
      <pc:sldChg chg="modSp del">
        <pc:chgData name="" userId="" providerId="" clId="Web-{BD87129C-08B0-4DC6-936D-40C775BC5517}" dt="2019-09-17T18:30:41.919" v="5"/>
        <pc:sldMkLst>
          <pc:docMk/>
          <pc:sldMk cId="0" sldId="335"/>
        </pc:sldMkLst>
        <pc:spChg chg="mod">
          <ac:chgData name="" userId="" providerId="" clId="Web-{BD87129C-08B0-4DC6-936D-40C775BC5517}" dt="2019-09-17T18:29:12.231" v="1" actId="20577"/>
          <ac:spMkLst>
            <pc:docMk/>
            <pc:sldMk cId="0" sldId="335"/>
            <ac:spMk id="6" creationId="{00000000-0000-0000-0000-000000000000}"/>
          </ac:spMkLst>
        </pc:spChg>
      </pc:sldChg>
      <pc:sldChg chg="modSp">
        <pc:chgData name="" userId="" providerId="" clId="Web-{BD87129C-08B0-4DC6-936D-40C775BC5517}" dt="2019-09-17T18:26:20.605" v="0" actId="20577"/>
        <pc:sldMkLst>
          <pc:docMk/>
          <pc:sldMk cId="0" sldId="350"/>
        </pc:sldMkLst>
        <pc:spChg chg="mod">
          <ac:chgData name="" userId="" providerId="" clId="Web-{BD87129C-08B0-4DC6-936D-40C775BC5517}" dt="2019-09-17T18:26:20.605" v="0" actId="20577"/>
          <ac:spMkLst>
            <pc:docMk/>
            <pc:sldMk cId="0" sldId="350"/>
            <ac:spMk id="5" creationId="{00000000-0000-0000-0000-000000000000}"/>
          </ac:spMkLst>
        </pc:spChg>
      </pc:sldChg>
    </pc:docChg>
  </pc:docChgLst>
  <pc:docChgLst>
    <pc:chgData clId="Web-{58C81ABB-59E3-45ED-A378-67DF45ED7F75}"/>
    <pc:docChg chg="addSld delSld modSld">
      <pc:chgData name="" userId="" providerId="" clId="Web-{58C81ABB-59E3-45ED-A378-67DF45ED7F75}" dt="2019-10-21T04:26:19.418" v="162" actId="20577"/>
      <pc:docMkLst>
        <pc:docMk/>
      </pc:docMkLst>
      <pc:sldChg chg="modSp">
        <pc:chgData name="" userId="" providerId="" clId="Web-{58C81ABB-59E3-45ED-A378-67DF45ED7F75}" dt="2019-10-21T04:15:32.521" v="110" actId="20577"/>
        <pc:sldMkLst>
          <pc:docMk/>
          <pc:sldMk cId="0" sldId="322"/>
        </pc:sldMkLst>
        <pc:spChg chg="mod">
          <ac:chgData name="" userId="" providerId="" clId="Web-{58C81ABB-59E3-45ED-A378-67DF45ED7F75}" dt="2019-10-21T04:15:32.521" v="110" actId="20577"/>
          <ac:spMkLst>
            <pc:docMk/>
            <pc:sldMk cId="0" sldId="322"/>
            <ac:spMk id="6" creationId="{00000000-0000-0000-0000-000000000000}"/>
          </ac:spMkLst>
        </pc:spChg>
      </pc:sldChg>
      <pc:sldChg chg="modSp">
        <pc:chgData name="" userId="" providerId="" clId="Web-{58C81ABB-59E3-45ED-A378-67DF45ED7F75}" dt="2019-10-21T04:19:32.680" v="121" actId="20577"/>
        <pc:sldMkLst>
          <pc:docMk/>
          <pc:sldMk cId="0" sldId="325"/>
        </pc:sldMkLst>
        <pc:spChg chg="mod">
          <ac:chgData name="" userId="" providerId="" clId="Web-{58C81ABB-59E3-45ED-A378-67DF45ED7F75}" dt="2019-10-21T04:19:32.680" v="121" actId="20577"/>
          <ac:spMkLst>
            <pc:docMk/>
            <pc:sldMk cId="0" sldId="325"/>
            <ac:spMk id="7" creationId="{00000000-0000-0000-0000-000000000000}"/>
          </ac:spMkLst>
        </pc:spChg>
      </pc:sldChg>
      <pc:sldChg chg="delCm">
        <pc:chgData name="" userId="" providerId="" clId="Web-{58C81ABB-59E3-45ED-A378-67DF45ED7F75}" dt="2019-10-21T03:48:31.359" v="66"/>
        <pc:sldMkLst>
          <pc:docMk/>
          <pc:sldMk cId="0" sldId="333"/>
        </pc:sldMkLst>
      </pc:sldChg>
      <pc:sldChg chg="modSp">
        <pc:chgData name="" userId="" providerId="" clId="Web-{58C81ABB-59E3-45ED-A378-67DF45ED7F75}" dt="2019-10-21T04:16:55.381" v="114" actId="20577"/>
        <pc:sldMkLst>
          <pc:docMk/>
          <pc:sldMk cId="0" sldId="338"/>
        </pc:sldMkLst>
        <pc:spChg chg="mod">
          <ac:chgData name="" userId="" providerId="" clId="Web-{58C81ABB-59E3-45ED-A378-67DF45ED7F75}" dt="2019-10-21T04:16:55.381" v="114" actId="20577"/>
          <ac:spMkLst>
            <pc:docMk/>
            <pc:sldMk cId="0" sldId="338"/>
            <ac:spMk id="6" creationId="{00000000-0000-0000-0000-000000000000}"/>
          </ac:spMkLst>
        </pc:spChg>
      </pc:sldChg>
      <pc:sldChg chg="del">
        <pc:chgData name="" userId="" providerId="" clId="Web-{58C81ABB-59E3-45ED-A378-67DF45ED7F75}" dt="2019-10-21T03:57:25.940" v="77"/>
        <pc:sldMkLst>
          <pc:docMk/>
          <pc:sldMk cId="0" sldId="341"/>
        </pc:sldMkLst>
      </pc:sldChg>
      <pc:sldChg chg="addSp delSp modSp delCm">
        <pc:chgData name="" userId="" providerId="" clId="Web-{58C81ABB-59E3-45ED-A378-67DF45ED7F75}" dt="2019-10-21T03:41:05.558" v="64" actId="14100"/>
        <pc:sldMkLst>
          <pc:docMk/>
          <pc:sldMk cId="0" sldId="347"/>
        </pc:sldMkLst>
        <pc:spChg chg="add del mod">
          <ac:chgData name="" userId="" providerId="" clId="Web-{58C81ABB-59E3-45ED-A378-67DF45ED7F75}" dt="2019-10-21T03:35:28.868" v="33"/>
          <ac:spMkLst>
            <pc:docMk/>
            <pc:sldMk cId="0" sldId="347"/>
            <ac:spMk id="3" creationId="{9F028C27-95D4-4D76-BB2C-B836DE51C5B7}"/>
          </ac:spMkLst>
        </pc:spChg>
        <pc:spChg chg="del">
          <ac:chgData name="" userId="" providerId="" clId="Web-{58C81ABB-59E3-45ED-A378-67DF45ED7F75}" dt="2019-10-21T03:35:23.805" v="32"/>
          <ac:spMkLst>
            <pc:docMk/>
            <pc:sldMk cId="0" sldId="347"/>
            <ac:spMk id="5" creationId="{00000000-0000-0000-0000-000000000000}"/>
          </ac:spMkLst>
        </pc:spChg>
        <pc:spChg chg="mod">
          <ac:chgData name="" userId="" providerId="" clId="Web-{58C81ABB-59E3-45ED-A378-67DF45ED7F75}" dt="2019-10-21T03:33:51.477" v="30" actId="20577"/>
          <ac:spMkLst>
            <pc:docMk/>
            <pc:sldMk cId="0" sldId="347"/>
            <ac:spMk id="7170" creationId="{D577F6B7-24B1-407E-AC82-63C820D24875}"/>
          </ac:spMkLst>
        </pc:spChg>
        <pc:spChg chg="mod">
          <ac:chgData name="" userId="" providerId="" clId="Web-{58C81ABB-59E3-45ED-A378-67DF45ED7F75}" dt="2019-10-21T03:41:05.558" v="64" actId="14100"/>
          <ac:spMkLst>
            <pc:docMk/>
            <pc:sldMk cId="0" sldId="347"/>
            <ac:spMk id="7171" creationId="{CC619983-4ED1-4840-98B2-5896DD1ED0CA}"/>
          </ac:spMkLst>
        </pc:spChg>
      </pc:sldChg>
      <pc:sldChg chg="modSp">
        <pc:chgData name="" userId="" providerId="" clId="Web-{58C81ABB-59E3-45ED-A378-67DF45ED7F75}" dt="2019-10-21T03:47:57.640" v="65" actId="1076"/>
        <pc:sldMkLst>
          <pc:docMk/>
          <pc:sldMk cId="0" sldId="350"/>
        </pc:sldMkLst>
        <pc:spChg chg="mod">
          <ac:chgData name="" userId="" providerId="" clId="Web-{58C81ABB-59E3-45ED-A378-67DF45ED7F75}" dt="2019-10-21T03:47:57.640" v="65" actId="1076"/>
          <ac:spMkLst>
            <pc:docMk/>
            <pc:sldMk cId="0" sldId="350"/>
            <ac:spMk id="17411" creationId="{1A475EFA-D3FB-429D-A7CE-30B0DDD70A1D}"/>
          </ac:spMkLst>
        </pc:spChg>
      </pc:sldChg>
      <pc:sldChg chg="modSp">
        <pc:chgData name="" userId="" providerId="" clId="Web-{58C81ABB-59E3-45ED-A378-67DF45ED7F75}" dt="2019-10-21T04:08:54.190" v="86" actId="20577"/>
        <pc:sldMkLst>
          <pc:docMk/>
          <pc:sldMk cId="0" sldId="351"/>
        </pc:sldMkLst>
        <pc:spChg chg="mod">
          <ac:chgData name="" userId="" providerId="" clId="Web-{58C81ABB-59E3-45ED-A378-67DF45ED7F75}" dt="2019-10-21T04:08:54.190" v="86" actId="20577"/>
          <ac:spMkLst>
            <pc:docMk/>
            <pc:sldMk cId="0" sldId="351"/>
            <ac:spMk id="18435" creationId="{B04F43E0-2144-4D0D-93AA-ACE2E5B908EF}"/>
          </ac:spMkLst>
        </pc:spChg>
      </pc:sldChg>
      <pc:sldChg chg="modSp">
        <pc:chgData name="" userId="" providerId="" clId="Web-{58C81ABB-59E3-45ED-A378-67DF45ED7F75}" dt="2019-10-21T03:50:11.891" v="74" actId="20577"/>
        <pc:sldMkLst>
          <pc:docMk/>
          <pc:sldMk cId="0" sldId="353"/>
        </pc:sldMkLst>
        <pc:spChg chg="mod">
          <ac:chgData name="" userId="" providerId="" clId="Web-{58C81ABB-59E3-45ED-A378-67DF45ED7F75}" dt="2019-10-21T03:50:11.891" v="74" actId="20577"/>
          <ac:spMkLst>
            <pc:docMk/>
            <pc:sldMk cId="0" sldId="353"/>
            <ac:spMk id="45059" creationId="{3F3143E7-B14E-47CC-AD6C-2AFC2AAB2D69}"/>
          </ac:spMkLst>
        </pc:spChg>
      </pc:sldChg>
      <pc:sldChg chg="modSp">
        <pc:chgData name="" userId="" providerId="" clId="Web-{58C81ABB-59E3-45ED-A378-67DF45ED7F75}" dt="2019-10-21T04:25:34.902" v="160" actId="20577"/>
        <pc:sldMkLst>
          <pc:docMk/>
          <pc:sldMk cId="0" sldId="363"/>
        </pc:sldMkLst>
        <pc:spChg chg="mod">
          <ac:chgData name="" userId="" providerId="" clId="Web-{58C81ABB-59E3-45ED-A378-67DF45ED7F75}" dt="2019-10-21T04:25:34.902" v="160" actId="20577"/>
          <ac:spMkLst>
            <pc:docMk/>
            <pc:sldMk cId="0" sldId="363"/>
            <ac:spMk id="6" creationId="{00000000-0000-0000-0000-000000000000}"/>
          </ac:spMkLst>
        </pc:spChg>
      </pc:sldChg>
      <pc:sldChg chg="add replId">
        <pc:chgData name="" userId="" providerId="" clId="Web-{58C81ABB-59E3-45ED-A378-67DF45ED7F75}" dt="2019-10-21T03:33:16.523" v="0"/>
        <pc:sldMkLst>
          <pc:docMk/>
          <pc:sldMk cId="3527551044" sldId="370"/>
        </pc:sldMkLst>
      </pc:sldChg>
    </pc:docChg>
  </pc:docChgLst>
  <pc:docChgLst>
    <pc:chgData clId="Web-{5AD25547-7281-4385-BC47-5F9BDF994B0D}"/>
    <pc:docChg chg="modSld">
      <pc:chgData name="" userId="" providerId="" clId="Web-{5AD25547-7281-4385-BC47-5F9BDF994B0D}" dt="2019-09-17T02:52:41.802" v="29" actId="20577"/>
      <pc:docMkLst>
        <pc:docMk/>
      </pc:docMkLst>
      <pc:sldChg chg="modSp">
        <pc:chgData name="" userId="" providerId="" clId="Web-{5AD25547-7281-4385-BC47-5F9BDF994B0D}" dt="2019-09-17T02:51:12.708" v="25" actId="20577"/>
        <pc:sldMkLst>
          <pc:docMk/>
          <pc:sldMk cId="0" sldId="322"/>
        </pc:sldMkLst>
        <pc:spChg chg="mod">
          <ac:chgData name="" userId="" providerId="" clId="Web-{5AD25547-7281-4385-BC47-5F9BDF994B0D}" dt="2019-09-17T02:51:12.708" v="25" actId="20577"/>
          <ac:spMkLst>
            <pc:docMk/>
            <pc:sldMk cId="0" sldId="322"/>
            <ac:spMk id="6" creationId="{00000000-0000-0000-0000-000000000000}"/>
          </ac:spMkLst>
        </pc:spChg>
      </pc:sldChg>
      <pc:sldChg chg="modSp">
        <pc:chgData name="" userId="" providerId="" clId="Web-{5AD25547-7281-4385-BC47-5F9BDF994B0D}" dt="2019-09-17T02:50:21.770" v="24" actId="20577"/>
        <pc:sldMkLst>
          <pc:docMk/>
          <pc:sldMk cId="0" sldId="333"/>
        </pc:sldMkLst>
        <pc:spChg chg="mod">
          <ac:chgData name="" userId="" providerId="" clId="Web-{5AD25547-7281-4385-BC47-5F9BDF994B0D}" dt="2019-09-17T02:50:21.770" v="24" actId="20577"/>
          <ac:spMkLst>
            <pc:docMk/>
            <pc:sldMk cId="0" sldId="333"/>
            <ac:spMk id="6" creationId="{00000000-0000-0000-0000-000000000000}"/>
          </ac:spMkLst>
        </pc:spChg>
      </pc:sldChg>
      <pc:sldChg chg="modSp">
        <pc:chgData name="" userId="" providerId="" clId="Web-{5AD25547-7281-4385-BC47-5F9BDF994B0D}" dt="2019-09-17T02:52:41.802" v="29" actId="20577"/>
        <pc:sldMkLst>
          <pc:docMk/>
          <pc:sldMk cId="0" sldId="335"/>
        </pc:sldMkLst>
        <pc:spChg chg="mod">
          <ac:chgData name="" userId="" providerId="" clId="Web-{5AD25547-7281-4385-BC47-5F9BDF994B0D}" dt="2019-09-17T02:52:41.802" v="29" actId="20577"/>
          <ac:spMkLst>
            <pc:docMk/>
            <pc:sldMk cId="0" sldId="335"/>
            <ac:spMk id="6" creationId="{00000000-0000-0000-0000-000000000000}"/>
          </ac:spMkLst>
        </pc:spChg>
      </pc:sldChg>
      <pc:sldChg chg="modSp">
        <pc:chgData name="" userId="" providerId="" clId="Web-{5AD25547-7281-4385-BC47-5F9BDF994B0D}" dt="2019-09-17T02:44:04.472" v="8" actId="20577"/>
        <pc:sldMkLst>
          <pc:docMk/>
          <pc:sldMk cId="0" sldId="342"/>
        </pc:sldMkLst>
        <pc:spChg chg="mod">
          <ac:chgData name="" userId="" providerId="" clId="Web-{5AD25547-7281-4385-BC47-5F9BDF994B0D}" dt="2019-09-17T02:44:04.472" v="8" actId="20577"/>
          <ac:spMkLst>
            <pc:docMk/>
            <pc:sldMk cId="0" sldId="342"/>
            <ac:spMk id="3" creationId="{2943EC6D-3A43-4919-BEC2-AF9676B907D0}"/>
          </ac:spMkLst>
        </pc:spChg>
      </pc:sldChg>
      <pc:sldChg chg="modSp">
        <pc:chgData name="" userId="" providerId="" clId="Web-{5AD25547-7281-4385-BC47-5F9BDF994B0D}" dt="2019-09-17T02:48:47.911" v="13" actId="20577"/>
        <pc:sldMkLst>
          <pc:docMk/>
          <pc:sldMk cId="0" sldId="345"/>
        </pc:sldMkLst>
        <pc:spChg chg="mod">
          <ac:chgData name="" userId="" providerId="" clId="Web-{5AD25547-7281-4385-BC47-5F9BDF994B0D}" dt="2019-09-17T02:48:47.911" v="13" actId="20577"/>
          <ac:spMkLst>
            <pc:docMk/>
            <pc:sldMk cId="0" sldId="345"/>
            <ac:spMk id="10243" creationId="{F3B779AC-71AC-4EDE-8E9A-2F7941F4E088}"/>
          </ac:spMkLst>
        </pc:spChg>
      </pc:sldChg>
      <pc:sldChg chg="modSp">
        <pc:chgData name="" userId="" providerId="" clId="Web-{5AD25547-7281-4385-BC47-5F9BDF994B0D}" dt="2019-09-17T02:48:35.426" v="11" actId="20577"/>
        <pc:sldMkLst>
          <pc:docMk/>
          <pc:sldMk cId="0" sldId="346"/>
        </pc:sldMkLst>
        <pc:spChg chg="mod">
          <ac:chgData name="" userId="" providerId="" clId="Web-{5AD25547-7281-4385-BC47-5F9BDF994B0D}" dt="2019-09-17T02:48:35.426" v="11" actId="20577"/>
          <ac:spMkLst>
            <pc:docMk/>
            <pc:sldMk cId="0" sldId="346"/>
            <ac:spMk id="4" creationId="{00000000-0000-0000-0000-000000000000}"/>
          </ac:spMkLst>
        </pc:spChg>
      </pc:sldChg>
      <pc:sldChg chg="modSp">
        <pc:chgData name="" userId="" providerId="" clId="Web-{5AD25547-7281-4385-BC47-5F9BDF994B0D}" dt="2019-09-17T02:49:39.239" v="18" actId="20577"/>
        <pc:sldMkLst>
          <pc:docMk/>
          <pc:sldMk cId="0" sldId="350"/>
        </pc:sldMkLst>
        <pc:spChg chg="mod">
          <ac:chgData name="" userId="" providerId="" clId="Web-{5AD25547-7281-4385-BC47-5F9BDF994B0D}" dt="2019-09-17T02:49:39.239" v="18" actId="20577"/>
          <ac:spMkLst>
            <pc:docMk/>
            <pc:sldMk cId="0" sldId="350"/>
            <ac:spMk id="5" creationId="{00000000-0000-0000-0000-000000000000}"/>
          </ac:spMkLst>
        </pc:spChg>
      </pc:sldChg>
    </pc:docChg>
  </pc:docChgLst>
  <pc:docChgLst>
    <pc:chgData clId="Web-{533C883F-6DB7-42B0-B9BE-C403E6BB493F}"/>
    <pc:docChg chg="modSld">
      <pc:chgData name="" userId="" providerId="" clId="Web-{533C883F-6DB7-42B0-B9BE-C403E6BB493F}" dt="2019-10-10T23:53:56.010" v="29"/>
      <pc:docMkLst>
        <pc:docMk/>
      </pc:docMkLst>
      <pc:sldChg chg="modSp addCm">
        <pc:chgData name="" userId="" providerId="" clId="Web-{533C883F-6DB7-42B0-B9BE-C403E6BB493F}" dt="2019-10-10T23:39:37.867" v="8" actId="20577"/>
        <pc:sldMkLst>
          <pc:docMk/>
          <pc:sldMk cId="0" sldId="327"/>
        </pc:sldMkLst>
        <pc:spChg chg="mod">
          <ac:chgData name="" userId="" providerId="" clId="Web-{533C883F-6DB7-42B0-B9BE-C403E6BB493F}" dt="2019-10-10T23:39:37.867" v="8" actId="20577"/>
          <ac:spMkLst>
            <pc:docMk/>
            <pc:sldMk cId="0" sldId="327"/>
            <ac:spMk id="13315" creationId="{8398F6B1-0FB1-403F-B11A-8F32A108CCA2}"/>
          </ac:spMkLst>
        </pc:spChg>
      </pc:sldChg>
      <pc:sldChg chg="modSp addCm">
        <pc:chgData name="" userId="" providerId="" clId="Web-{533C883F-6DB7-42B0-B9BE-C403E6BB493F}" dt="2019-10-10T23:40:44.367" v="11"/>
        <pc:sldMkLst>
          <pc:docMk/>
          <pc:sldMk cId="0" sldId="333"/>
        </pc:sldMkLst>
        <pc:spChg chg="mod">
          <ac:chgData name="" userId="" providerId="" clId="Web-{533C883F-6DB7-42B0-B9BE-C403E6BB493F}" dt="2019-10-10T23:40:33.617" v="10" actId="20577"/>
          <ac:spMkLst>
            <pc:docMk/>
            <pc:sldMk cId="0" sldId="333"/>
            <ac:spMk id="6" creationId="{00000000-0000-0000-0000-000000000000}"/>
          </ac:spMkLst>
        </pc:spChg>
      </pc:sldChg>
      <pc:sldChg chg="modSp addCm">
        <pc:chgData name="" userId="" providerId="" clId="Web-{533C883F-6DB7-42B0-B9BE-C403E6BB493F}" dt="2019-10-10T23:50:11.431" v="16" actId="20577"/>
        <pc:sldMkLst>
          <pc:docMk/>
          <pc:sldMk cId="0" sldId="334"/>
        </pc:sldMkLst>
        <pc:spChg chg="mod">
          <ac:chgData name="" userId="" providerId="" clId="Web-{533C883F-6DB7-42B0-B9BE-C403E6BB493F}" dt="2019-10-10T23:50:11.431" v="16" actId="20577"/>
          <ac:spMkLst>
            <pc:docMk/>
            <pc:sldMk cId="0" sldId="334"/>
            <ac:spMk id="6" creationId="{00000000-0000-0000-0000-000000000000}"/>
          </ac:spMkLst>
        </pc:spChg>
      </pc:sldChg>
      <pc:sldChg chg="modSp addCm">
        <pc:chgData name="" userId="" providerId="" clId="Web-{533C883F-6DB7-42B0-B9BE-C403E6BB493F}" dt="2019-10-10T23:53:07.260" v="25" actId="20577"/>
        <pc:sldMkLst>
          <pc:docMk/>
          <pc:sldMk cId="0" sldId="353"/>
        </pc:sldMkLst>
        <pc:spChg chg="mod">
          <ac:chgData name="" userId="" providerId="" clId="Web-{533C883F-6DB7-42B0-B9BE-C403E6BB493F}" dt="2019-10-10T23:53:07.260" v="25" actId="20577"/>
          <ac:spMkLst>
            <pc:docMk/>
            <pc:sldMk cId="0" sldId="353"/>
            <ac:spMk id="45059" creationId="{3F3143E7-B14E-47CC-AD6C-2AFC2AAB2D69}"/>
          </ac:spMkLst>
        </pc:spChg>
      </pc:sldChg>
      <pc:sldChg chg="modSp addCm">
        <pc:chgData name="" userId="" providerId="" clId="Web-{533C883F-6DB7-42B0-B9BE-C403E6BB493F}" dt="2019-10-10T23:53:56.010" v="29"/>
        <pc:sldMkLst>
          <pc:docMk/>
          <pc:sldMk cId="0" sldId="357"/>
        </pc:sldMkLst>
        <pc:spChg chg="mod">
          <ac:chgData name="" userId="" providerId="" clId="Web-{533C883F-6DB7-42B0-B9BE-C403E6BB493F}" dt="2019-10-10T23:53:44.728" v="28" actId="20577"/>
          <ac:spMkLst>
            <pc:docMk/>
            <pc:sldMk cId="0" sldId="357"/>
            <ac:spMk id="51203" creationId="{EF0EB368-D6DD-4187-9470-C697D49250CD}"/>
          </ac:spMkLst>
        </pc:spChg>
      </pc:sldChg>
      <pc:sldChg chg="modSp addCm">
        <pc:chgData name="" userId="" providerId="" clId="Web-{533C883F-6DB7-42B0-B9BE-C403E6BB493F}" dt="2019-10-10T23:51:07.150" v="18" actId="20577"/>
        <pc:sldMkLst>
          <pc:docMk/>
          <pc:sldMk cId="0" sldId="362"/>
        </pc:sldMkLst>
        <pc:spChg chg="mod">
          <ac:chgData name="" userId="" providerId="" clId="Web-{533C883F-6DB7-42B0-B9BE-C403E6BB493F}" dt="2019-10-10T23:51:07.150" v="18" actId="20577"/>
          <ac:spMkLst>
            <pc:docMk/>
            <pc:sldMk cId="0" sldId="362"/>
            <ac:spMk id="43011" creationId="{5B01B168-8C13-4DC0-B2C0-B98C8B05F6F9}"/>
          </ac:spMkLst>
        </pc:spChg>
      </pc:sldChg>
    </pc:docChg>
  </pc:docChgLst>
  <pc:docChgLst>
    <pc:chgData clId="Web-{47CD3994-483D-475A-B4A6-E4E1D8E6CEF8}"/>
    <pc:docChg chg="modSld">
      <pc:chgData name="" userId="" providerId="" clId="Web-{47CD3994-483D-475A-B4A6-E4E1D8E6CEF8}" dt="2019-09-17T19:55:45.731" v="67" actId="20577"/>
      <pc:docMkLst>
        <pc:docMk/>
      </pc:docMkLst>
      <pc:sldChg chg="modSp">
        <pc:chgData name="" userId="" providerId="" clId="Web-{47CD3994-483D-475A-B4A6-E4E1D8E6CEF8}" dt="2019-09-17T19:51:24.699" v="35" actId="14100"/>
        <pc:sldMkLst>
          <pc:docMk/>
          <pc:sldMk cId="0" sldId="317"/>
        </pc:sldMkLst>
        <pc:spChg chg="mod">
          <ac:chgData name="" userId="" providerId="" clId="Web-{47CD3994-483D-475A-B4A6-E4E1D8E6CEF8}" dt="2019-09-17T19:51:24.699" v="35" actId="14100"/>
          <ac:spMkLst>
            <pc:docMk/>
            <pc:sldMk cId="0" sldId="317"/>
            <ac:spMk id="6" creationId="{00000000-0000-0000-0000-000000000000}"/>
          </ac:spMkLst>
        </pc:spChg>
      </pc:sldChg>
      <pc:sldChg chg="modSp">
        <pc:chgData name="" userId="" providerId="" clId="Web-{47CD3994-483D-475A-B4A6-E4E1D8E6CEF8}" dt="2019-09-17T19:50:59.167" v="32" actId="20577"/>
        <pc:sldMkLst>
          <pc:docMk/>
          <pc:sldMk cId="0" sldId="323"/>
        </pc:sldMkLst>
        <pc:spChg chg="mod">
          <ac:chgData name="" userId="" providerId="" clId="Web-{47CD3994-483D-475A-B4A6-E4E1D8E6CEF8}" dt="2019-09-17T19:50:59.167" v="32" actId="20577"/>
          <ac:spMkLst>
            <pc:docMk/>
            <pc:sldMk cId="0" sldId="323"/>
            <ac:spMk id="6" creationId="{00000000-0000-0000-0000-000000000000}"/>
          </ac:spMkLst>
        </pc:spChg>
      </pc:sldChg>
      <pc:sldChg chg="modSp">
        <pc:chgData name="" userId="" providerId="" clId="Web-{47CD3994-483D-475A-B4A6-E4E1D8E6CEF8}" dt="2019-09-17T19:49:03.651" v="0" actId="1076"/>
        <pc:sldMkLst>
          <pc:docMk/>
          <pc:sldMk cId="0" sldId="342"/>
        </pc:sldMkLst>
        <pc:spChg chg="mod">
          <ac:chgData name="" userId="" providerId="" clId="Web-{47CD3994-483D-475A-B4A6-E4E1D8E6CEF8}" dt="2019-09-17T19:49:03.651" v="0" actId="1076"/>
          <ac:spMkLst>
            <pc:docMk/>
            <pc:sldMk cId="0" sldId="342"/>
            <ac:spMk id="3" creationId="{2943EC6D-3A43-4919-BEC2-AF9676B907D0}"/>
          </ac:spMkLst>
        </pc:spChg>
      </pc:sldChg>
      <pc:sldChg chg="modSp">
        <pc:chgData name="" userId="" providerId="" clId="Web-{47CD3994-483D-475A-B4A6-E4E1D8E6CEF8}" dt="2019-09-17T19:49:33.229" v="9" actId="20577"/>
        <pc:sldMkLst>
          <pc:docMk/>
          <pc:sldMk cId="0" sldId="346"/>
        </pc:sldMkLst>
        <pc:spChg chg="mod">
          <ac:chgData name="" userId="" providerId="" clId="Web-{47CD3994-483D-475A-B4A6-E4E1D8E6CEF8}" dt="2019-09-17T19:49:33.229" v="9" actId="20577"/>
          <ac:spMkLst>
            <pc:docMk/>
            <pc:sldMk cId="0" sldId="346"/>
            <ac:spMk id="4" creationId="{00000000-0000-0000-0000-000000000000}"/>
          </ac:spMkLst>
        </pc:spChg>
      </pc:sldChg>
      <pc:sldChg chg="modSp">
        <pc:chgData name="" userId="" providerId="" clId="Web-{47CD3994-483D-475A-B4A6-E4E1D8E6CEF8}" dt="2019-09-17T19:50:43.777" v="31" actId="14100"/>
        <pc:sldMkLst>
          <pc:docMk/>
          <pc:sldMk cId="0" sldId="350"/>
        </pc:sldMkLst>
        <pc:spChg chg="mod">
          <ac:chgData name="" userId="" providerId="" clId="Web-{47CD3994-483D-475A-B4A6-E4E1D8E6CEF8}" dt="2019-09-17T19:50:43.777" v="31" actId="14100"/>
          <ac:spMkLst>
            <pc:docMk/>
            <pc:sldMk cId="0" sldId="350"/>
            <ac:spMk id="5" creationId="{00000000-0000-0000-0000-000000000000}"/>
          </ac:spMkLst>
        </pc:spChg>
      </pc:sldChg>
      <pc:sldChg chg="modSp">
        <pc:chgData name="" userId="" providerId="" clId="Web-{47CD3994-483D-475A-B4A6-E4E1D8E6CEF8}" dt="2019-09-17T19:53:19.199" v="49" actId="14100"/>
        <pc:sldMkLst>
          <pc:docMk/>
          <pc:sldMk cId="0" sldId="353"/>
        </pc:sldMkLst>
        <pc:spChg chg="mod">
          <ac:chgData name="" userId="" providerId="" clId="Web-{47CD3994-483D-475A-B4A6-E4E1D8E6CEF8}" dt="2019-09-17T19:53:19.199" v="49" actId="14100"/>
          <ac:spMkLst>
            <pc:docMk/>
            <pc:sldMk cId="0" sldId="353"/>
            <ac:spMk id="45059" creationId="{3F3143E7-B14E-47CC-AD6C-2AFC2AAB2D69}"/>
          </ac:spMkLst>
        </pc:spChg>
      </pc:sldChg>
      <pc:sldChg chg="modSp">
        <pc:chgData name="" userId="" providerId="" clId="Web-{47CD3994-483D-475A-B4A6-E4E1D8E6CEF8}" dt="2019-09-17T19:54:42.231" v="64" actId="20577"/>
        <pc:sldMkLst>
          <pc:docMk/>
          <pc:sldMk cId="0" sldId="354"/>
        </pc:sldMkLst>
        <pc:spChg chg="mod">
          <ac:chgData name="" userId="" providerId="" clId="Web-{47CD3994-483D-475A-B4A6-E4E1D8E6CEF8}" dt="2019-09-17T19:54:42.231" v="64" actId="20577"/>
          <ac:spMkLst>
            <pc:docMk/>
            <pc:sldMk cId="0" sldId="354"/>
            <ac:spMk id="47107" creationId="{A28EF5DF-8770-4572-B99D-FE123D2A83BF}"/>
          </ac:spMkLst>
        </pc:spChg>
      </pc:sldChg>
      <pc:sldChg chg="modSp">
        <pc:chgData name="" userId="" providerId="" clId="Web-{47CD3994-483D-475A-B4A6-E4E1D8E6CEF8}" dt="2019-09-17T19:55:43.684" v="66" actId="20577"/>
        <pc:sldMkLst>
          <pc:docMk/>
          <pc:sldMk cId="0" sldId="363"/>
        </pc:sldMkLst>
        <pc:spChg chg="mod">
          <ac:chgData name="" userId="" providerId="" clId="Web-{47CD3994-483D-475A-B4A6-E4E1D8E6CEF8}" dt="2019-09-17T19:55:43.684" v="66" actId="20577"/>
          <ac:spMkLst>
            <pc:docMk/>
            <pc:sldMk cId="0" sldId="363"/>
            <ac:spMk id="6" creationId="{00000000-0000-0000-0000-000000000000}"/>
          </ac:spMkLst>
        </pc:spChg>
      </pc:sldChg>
      <pc:sldChg chg="modSp">
        <pc:chgData name="" userId="" providerId="" clId="Web-{47CD3994-483D-475A-B4A6-E4E1D8E6CEF8}" dt="2019-09-17T19:54:02.621" v="57" actId="14100"/>
        <pc:sldMkLst>
          <pc:docMk/>
          <pc:sldMk cId="0" sldId="364"/>
        </pc:sldMkLst>
        <pc:spChg chg="mod">
          <ac:chgData name="" userId="" providerId="" clId="Web-{47CD3994-483D-475A-B4A6-E4E1D8E6CEF8}" dt="2019-09-17T19:54:02.621" v="57" actId="14100"/>
          <ac:spMkLst>
            <pc:docMk/>
            <pc:sldMk cId="0" sldId="364"/>
            <ac:spMk id="46083" creationId="{13080910-2572-49E6-877B-5F4C44C9BAB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10/20/2019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10/20/2019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7AAB8B6-B968-43FD-B13B-8BAF9EFE63CB}"/>
              </a:ext>
            </a:extLst>
          </p:cNvPr>
          <p:cNvSpPr>
            <a:spLocks noGrp="1" noChangeArrowheads="1"/>
          </p:cNvSpPr>
          <p:nvPr>
            <p:ph type="dt" sz="half" idx="10"/>
          </p:nvPr>
        </p:nvSpPr>
        <p:spPr>
          <a:ln/>
        </p:spPr>
        <p:txBody>
          <a:bodyPr/>
          <a:lstStyle>
            <a:lvl1pPr>
              <a:defRPr/>
            </a:lvl1pPr>
          </a:lstStyle>
          <a:p>
            <a:pPr>
              <a:defRPr/>
            </a:pPr>
            <a:fld id="{6C4CE08A-DBA5-40B3-AF4D-7A248B46B8E5}" type="datetimeFigureOut">
              <a:rPr lang="en-CA"/>
              <a:pPr>
                <a:defRPr/>
              </a:pPr>
              <a:t>2019-10-20</a:t>
            </a:fld>
            <a:endParaRPr lang="en-CA" dirty="0"/>
          </a:p>
        </p:txBody>
      </p:sp>
      <p:sp>
        <p:nvSpPr>
          <p:cNvPr id="3" name="Rectangle 5">
            <a:extLst>
              <a:ext uri="{FF2B5EF4-FFF2-40B4-BE49-F238E27FC236}">
                <a16:creationId xmlns:a16="http://schemas.microsoft.com/office/drawing/2014/main" id="{FC5D1FFB-F4DE-4D85-872D-7E70D6F66618}"/>
              </a:ext>
            </a:extLst>
          </p:cNvPr>
          <p:cNvSpPr>
            <a:spLocks noGrp="1" noChangeArrowheads="1"/>
          </p:cNvSpPr>
          <p:nvPr>
            <p:ph type="ftr" sz="quarter" idx="11"/>
          </p:nvPr>
        </p:nvSpPr>
        <p:spPr>
          <a:ln/>
        </p:spPr>
        <p:txBody>
          <a:bodyPr/>
          <a:lstStyle>
            <a:lvl1pPr>
              <a:defRPr/>
            </a:lvl1pPr>
          </a:lstStyle>
          <a:p>
            <a:pPr>
              <a:defRPr/>
            </a:pPr>
            <a:endParaRPr lang="en-CA"/>
          </a:p>
        </p:txBody>
      </p:sp>
      <p:sp>
        <p:nvSpPr>
          <p:cNvPr id="4" name="Rectangle 6">
            <a:extLst>
              <a:ext uri="{FF2B5EF4-FFF2-40B4-BE49-F238E27FC236}">
                <a16:creationId xmlns:a16="http://schemas.microsoft.com/office/drawing/2014/main" id="{0BC0E0E7-4611-4AB5-807E-957BCEBFDA3F}"/>
              </a:ext>
            </a:extLst>
          </p:cNvPr>
          <p:cNvSpPr>
            <a:spLocks noGrp="1" noChangeArrowheads="1"/>
          </p:cNvSpPr>
          <p:nvPr>
            <p:ph type="sldNum" sz="quarter" idx="12"/>
          </p:nvPr>
        </p:nvSpPr>
        <p:spPr>
          <a:ln/>
        </p:spPr>
        <p:txBody>
          <a:bodyPr/>
          <a:lstStyle>
            <a:lvl1pPr>
              <a:defRPr/>
            </a:lvl1pPr>
          </a:lstStyle>
          <a:p>
            <a:pPr>
              <a:defRPr/>
            </a:pPr>
            <a:fld id="{EF367705-C857-4678-9EBE-40334298CB6F}" type="slidenum">
              <a:rPr lang="en-US" altLang="en-US"/>
              <a:pPr>
                <a:defRPr/>
              </a:pPr>
              <a:t>‹#›</a:t>
            </a:fld>
            <a:endParaRPr lang="en-US" altLang="en-US" dirty="0"/>
          </a:p>
        </p:txBody>
      </p:sp>
    </p:spTree>
    <p:extLst>
      <p:ext uri="{BB962C8B-B14F-4D97-AF65-F5344CB8AC3E}">
        <p14:creationId xmlns:p14="http://schemas.microsoft.com/office/powerpoint/2010/main" val="804454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F44D54D6-7977-4DC1-B52D-B7B99484E8BB}"/>
              </a:ext>
            </a:extLst>
          </p:cNvPr>
          <p:cNvSpPr>
            <a:spLocks noGrp="1" noChangeArrowheads="1"/>
          </p:cNvSpPr>
          <p:nvPr>
            <p:ph type="dt" sz="half" idx="10"/>
          </p:nvPr>
        </p:nvSpPr>
        <p:spPr>
          <a:ln/>
        </p:spPr>
        <p:txBody>
          <a:bodyPr/>
          <a:lstStyle>
            <a:lvl1pPr>
              <a:defRPr/>
            </a:lvl1pPr>
          </a:lstStyle>
          <a:p>
            <a:pPr>
              <a:defRPr/>
            </a:pPr>
            <a:fld id="{B6041386-0428-4BAF-9DB7-99B9BB5E0C2B}" type="datetimeFigureOut">
              <a:rPr lang="en-CA"/>
              <a:pPr>
                <a:defRPr/>
              </a:pPr>
              <a:t>2019-10-20</a:t>
            </a:fld>
            <a:endParaRPr lang="en-CA" dirty="0"/>
          </a:p>
        </p:txBody>
      </p:sp>
      <p:sp>
        <p:nvSpPr>
          <p:cNvPr id="5" name="Rectangle 5">
            <a:extLst>
              <a:ext uri="{FF2B5EF4-FFF2-40B4-BE49-F238E27FC236}">
                <a16:creationId xmlns:a16="http://schemas.microsoft.com/office/drawing/2014/main" id="{F72F7789-B6FC-440C-BFEA-C7AA1DBE21EB}"/>
              </a:ext>
            </a:extLst>
          </p:cNvPr>
          <p:cNvSpPr>
            <a:spLocks noGrp="1" noChangeArrowheads="1"/>
          </p:cNvSpPr>
          <p:nvPr>
            <p:ph type="ftr" sz="quarter" idx="11"/>
          </p:nvPr>
        </p:nvSpPr>
        <p:spPr>
          <a:ln/>
        </p:spPr>
        <p:txBody>
          <a:bodyPr/>
          <a:lstStyle>
            <a:lvl1pPr>
              <a:defRPr/>
            </a:lvl1pPr>
          </a:lstStyle>
          <a:p>
            <a:pPr>
              <a:defRPr/>
            </a:pPr>
            <a:endParaRPr lang="en-CA"/>
          </a:p>
        </p:txBody>
      </p:sp>
      <p:sp>
        <p:nvSpPr>
          <p:cNvPr id="6" name="Rectangle 6">
            <a:extLst>
              <a:ext uri="{FF2B5EF4-FFF2-40B4-BE49-F238E27FC236}">
                <a16:creationId xmlns:a16="http://schemas.microsoft.com/office/drawing/2014/main" id="{F198FE18-9D7E-441B-AEAB-06FBF89C6381}"/>
              </a:ext>
            </a:extLst>
          </p:cNvPr>
          <p:cNvSpPr>
            <a:spLocks noGrp="1" noChangeArrowheads="1"/>
          </p:cNvSpPr>
          <p:nvPr>
            <p:ph type="sldNum" sz="quarter" idx="12"/>
          </p:nvPr>
        </p:nvSpPr>
        <p:spPr>
          <a:ln/>
        </p:spPr>
        <p:txBody>
          <a:bodyPr/>
          <a:lstStyle>
            <a:lvl1pPr>
              <a:defRPr/>
            </a:lvl1pPr>
          </a:lstStyle>
          <a:p>
            <a:pPr>
              <a:defRPr/>
            </a:pPr>
            <a:fld id="{C1875A77-C5C3-445B-ADE9-A9D096508158}" type="slidenum">
              <a:rPr lang="en-US" altLang="en-US"/>
              <a:pPr>
                <a:defRPr/>
              </a:pPr>
              <a:t>‹#›</a:t>
            </a:fld>
            <a:endParaRPr lang="en-US" altLang="en-US" dirty="0"/>
          </a:p>
        </p:txBody>
      </p:sp>
    </p:spTree>
    <p:extLst>
      <p:ext uri="{BB962C8B-B14F-4D97-AF65-F5344CB8AC3E}">
        <p14:creationId xmlns:p14="http://schemas.microsoft.com/office/powerpoint/2010/main" val="314997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 id="2147483711" r:id="rId15"/>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hyperlink" Target="http://www.rcmp-grc.gc.ca/scams-fraudes/id-theft-vol-eng.htm"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hyperlink" Target="http://www.ic.gc.ca/eic/site/bsf-osb.nsf/eng/home" TargetMode="Externa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hyperlink" Target="http://www.afoabc.org/wp-content/uploads/2015/06/financial-literacy-handbook.pdf"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huffingtonpost.ca/2015/07/31/predatory-lending-canada_n_7898598.html" TargetMode="External"/><Relationship Id="rId2" Type="http://schemas.openxmlformats.org/officeDocument/2006/relationships/hyperlink" Target="https://firstnations.org/knowledge-center/financial-education/bnc"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esask.uregina.ca/entry/fur_trade_posts.html" TargetMode="External"/><Relationship Id="rId2" Type="http://schemas.openxmlformats.org/officeDocument/2006/relationships/hyperlink" Target="https://nacca.ca/wp-content/uploads/2017/03/NACCA-2015-2016-Annual-Report-WEB.pdf"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esask.uregina.ca/entry/fur_trade_posts.html"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lang="en-US" sz="4000" b="1" dirty="0">
                <a:solidFill>
                  <a:srgbClr val="1A0704"/>
                </a:solidFill>
                <a:latin typeface="Arial"/>
                <a:ea typeface="+mj-ea"/>
                <a:cs typeface="Century Gothic"/>
              </a:rPr>
              <a:t>Financial Management</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7</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11085" y="895351"/>
            <a:ext cx="7288777" cy="639762"/>
          </a:xfrm>
        </p:spPr>
        <p:txBody>
          <a:bodyPr/>
          <a:lstStyle/>
          <a:p>
            <a:r>
              <a:rPr lang="en-CA" dirty="0">
                <a:latin typeface="+mj-lt"/>
                <a:cs typeface="Arial"/>
              </a:rPr>
              <a:t>Canadian banks</a:t>
            </a:r>
            <a:endParaRPr lang="en-US" b="0" dirty="0">
              <a:latin typeface="Times New Roman"/>
              <a:cs typeface="Times New Roman"/>
            </a:endParaRPr>
          </a:p>
          <a:p>
            <a:endParaRPr lang="en-CA" dirty="0">
              <a:solidFill>
                <a:srgbClr val="FF0000"/>
              </a:solidFill>
              <a:latin typeface="+mj-lt"/>
            </a:endParaRPr>
          </a:p>
        </p:txBody>
      </p:sp>
      <p:sp>
        <p:nvSpPr>
          <p:cNvPr id="11267" name="Content Placeholder 2">
            <a:extLst>
              <a:ext uri="{FF2B5EF4-FFF2-40B4-BE49-F238E27FC236}">
                <a16:creationId xmlns:a16="http://schemas.microsoft.com/office/drawing/2014/main" id="{1C186895-BAEE-4A8F-94BE-51CB62F91765}"/>
              </a:ext>
            </a:extLst>
          </p:cNvPr>
          <p:cNvSpPr>
            <a:spLocks noGrp="1" noChangeArrowheads="1"/>
          </p:cNvSpPr>
          <p:nvPr>
            <p:ph sz="half" idx="2"/>
          </p:nvPr>
        </p:nvSpPr>
        <p:spPr>
          <a:xfrm>
            <a:off x="1404572" y="1371601"/>
            <a:ext cx="6733588" cy="3674080"/>
          </a:xfrm>
        </p:spPr>
        <p:txBody>
          <a:bodyPr>
            <a:noAutofit/>
          </a:bodyPr>
          <a:lstStyle/>
          <a:p>
            <a:r>
              <a:rPr lang="en-CA" altLang="en-US" dirty="0">
                <a:latin typeface="+mj-lt"/>
              </a:rPr>
              <a:t>Currently in Canada, five banks and the National Bank of Canada—often referred to as the Big Six—account for more than 90 percent of the country’s total banking assets. </a:t>
            </a:r>
          </a:p>
          <a:p>
            <a:r>
              <a:rPr lang="en-CA" altLang="en-US" dirty="0">
                <a:latin typeface="+mj-lt"/>
              </a:rPr>
              <a:t>The National Bank of Canada is headquartered in Montreal, Quebec, and the five banks are headquartered in Toronto, Ontario. The five banks are classified as Schedule I domestic banks.</a:t>
            </a:r>
          </a:p>
          <a:p>
            <a:r>
              <a:rPr lang="en-CA" altLang="en-US" dirty="0">
                <a:latin typeface="+mj-lt"/>
              </a:rPr>
              <a:t>These banks are: Bank of Montreal, Canadian Imperial Bank of Commerce, Royal Bank of Canada, Scotiabank, and Toronto-Dominion.</a:t>
            </a:r>
          </a:p>
        </p:txBody>
      </p:sp>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113120" cy="639762"/>
          </a:xfrm>
        </p:spPr>
        <p:txBody>
          <a:bodyPr/>
          <a:lstStyle/>
          <a:p>
            <a:r>
              <a:rPr lang="en-CA" dirty="0">
                <a:latin typeface="+mj-lt"/>
              </a:rPr>
              <a:t>Different account features</a:t>
            </a:r>
          </a:p>
        </p:txBody>
      </p:sp>
      <p:sp>
        <p:nvSpPr>
          <p:cNvPr id="12291" name="Content Placeholder 2">
            <a:extLst>
              <a:ext uri="{FF2B5EF4-FFF2-40B4-BE49-F238E27FC236}">
                <a16:creationId xmlns:a16="http://schemas.microsoft.com/office/drawing/2014/main" id="{51F18025-B5E2-4E2F-B763-A4DB9ED6947A}"/>
              </a:ext>
            </a:extLst>
          </p:cNvPr>
          <p:cNvSpPr>
            <a:spLocks noGrp="1" noChangeArrowheads="1"/>
          </p:cNvSpPr>
          <p:nvPr>
            <p:ph sz="half" idx="2"/>
          </p:nvPr>
        </p:nvSpPr>
        <p:spPr>
          <a:xfrm>
            <a:off x="1404572" y="1345474"/>
            <a:ext cx="6733588" cy="3700205"/>
          </a:xfrm>
        </p:spPr>
        <p:txBody>
          <a:bodyPr>
            <a:noAutofit/>
          </a:bodyPr>
          <a:lstStyle/>
          <a:p>
            <a:pPr marL="0" indent="0">
              <a:buNone/>
            </a:pPr>
            <a:r>
              <a:rPr lang="en-US" altLang="en-US" dirty="0">
                <a:latin typeface="+mj-lt"/>
              </a:rPr>
              <a:t>Some common features of </a:t>
            </a:r>
            <a:r>
              <a:rPr lang="en-US" altLang="en-US" dirty="0" err="1">
                <a:latin typeface="+mj-lt"/>
              </a:rPr>
              <a:t>chequing</a:t>
            </a:r>
            <a:r>
              <a:rPr lang="en-US" altLang="en-US" dirty="0">
                <a:latin typeface="+mj-lt"/>
              </a:rPr>
              <a:t> and savings accounts include the following:</a:t>
            </a:r>
          </a:p>
          <a:p>
            <a:pPr lvl="1"/>
            <a:r>
              <a:rPr lang="en-US" altLang="en-US" dirty="0">
                <a:latin typeface="+mj-lt"/>
              </a:rPr>
              <a:t>Online banking/bill pay	 </a:t>
            </a:r>
          </a:p>
          <a:p>
            <a:pPr lvl="1"/>
            <a:r>
              <a:rPr lang="en-US" altLang="en-US" dirty="0">
                <a:latin typeface="+mj-lt"/>
              </a:rPr>
              <a:t>Debit card			 </a:t>
            </a:r>
          </a:p>
          <a:p>
            <a:pPr lvl="1"/>
            <a:r>
              <a:rPr lang="en-US" altLang="en-US" dirty="0">
                <a:latin typeface="+mj-lt"/>
              </a:rPr>
              <a:t>Direct deposit			 </a:t>
            </a:r>
          </a:p>
          <a:p>
            <a:pPr lvl="1"/>
            <a:r>
              <a:rPr lang="en-US" altLang="en-US" dirty="0">
                <a:latin typeface="+mj-lt"/>
              </a:rPr>
              <a:t>ATM</a:t>
            </a:r>
          </a:p>
          <a:p>
            <a:pPr lvl="1"/>
            <a:r>
              <a:rPr lang="en-US" altLang="en-US" dirty="0">
                <a:latin typeface="+mj-lt"/>
              </a:rPr>
              <a:t>Loans</a:t>
            </a:r>
          </a:p>
          <a:p>
            <a:pPr lvl="1"/>
            <a:r>
              <a:rPr lang="en-US" altLang="en-US" dirty="0">
                <a:latin typeface="+mj-lt"/>
              </a:rPr>
              <a:t>Cheques</a:t>
            </a:r>
          </a:p>
          <a:p>
            <a:pPr lvl="1"/>
            <a:r>
              <a:rPr lang="en-US" altLang="en-US" dirty="0">
                <a:latin typeface="+mj-lt"/>
              </a:rPr>
              <a:t>Mobile banking</a:t>
            </a:r>
          </a:p>
          <a:p>
            <a:pPr lvl="1"/>
            <a:r>
              <a:rPr lang="en-US" altLang="en-US" dirty="0">
                <a:latin typeface="+mj-lt"/>
              </a:rPr>
              <a:t>Wire transfers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Fees and interest</a:t>
            </a:r>
          </a:p>
        </p:txBody>
      </p:sp>
      <p:sp>
        <p:nvSpPr>
          <p:cNvPr id="13315" name="Content Placeholder 2">
            <a:extLst>
              <a:ext uri="{FF2B5EF4-FFF2-40B4-BE49-F238E27FC236}">
                <a16:creationId xmlns:a16="http://schemas.microsoft.com/office/drawing/2014/main" id="{8398F6B1-0FB1-403F-B11A-8F32A108CCA2}"/>
              </a:ext>
            </a:extLst>
          </p:cNvPr>
          <p:cNvSpPr>
            <a:spLocks noGrp="1" noChangeArrowheads="1"/>
          </p:cNvSpPr>
          <p:nvPr>
            <p:ph sz="half" idx="2"/>
          </p:nvPr>
        </p:nvSpPr>
        <p:spPr>
          <a:xfrm>
            <a:off x="1404571" y="1358537"/>
            <a:ext cx="6955657" cy="3687143"/>
          </a:xfrm>
        </p:spPr>
        <p:txBody>
          <a:bodyPr>
            <a:normAutofit/>
          </a:bodyPr>
          <a:lstStyle/>
          <a:p>
            <a:r>
              <a:rPr lang="en-US" altLang="en-US" dirty="0">
                <a:latin typeface="+mj-lt"/>
              </a:rPr>
              <a:t>Some accounts have fees and others do not. Upon opening an account with a financial institution, a list of related fees will be provided.</a:t>
            </a:r>
          </a:p>
          <a:p>
            <a:r>
              <a:rPr lang="en-US" altLang="en-US" dirty="0">
                <a:latin typeface="+mj-lt"/>
              </a:rPr>
              <a:t>For example, Conexus Credit Union offers a No-Fee Account. You receive a number of benefits with this account. Let’s take a look!</a:t>
            </a:r>
          </a:p>
          <a:p>
            <a:r>
              <a:rPr lang="en-US" altLang="en-US" dirty="0">
                <a:latin typeface="+mj-lt"/>
              </a:rPr>
              <a:t>Other institutions offer free daily banking with no monthly fee.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63487"/>
            <a:ext cx="5022354" cy="639762"/>
          </a:xfrm>
        </p:spPr>
        <p:txBody>
          <a:bodyPr/>
          <a:lstStyle/>
          <a:p>
            <a:r>
              <a:rPr lang="en-CA" dirty="0">
                <a:latin typeface="+mj-lt"/>
              </a:rPr>
              <a:t>Fees and interest (continued)</a:t>
            </a:r>
          </a:p>
        </p:txBody>
      </p:sp>
      <p:sp>
        <p:nvSpPr>
          <p:cNvPr id="14339" name="Content Placeholder 2">
            <a:extLst>
              <a:ext uri="{FF2B5EF4-FFF2-40B4-BE49-F238E27FC236}">
                <a16:creationId xmlns:a16="http://schemas.microsoft.com/office/drawing/2014/main" id="{167FDB8D-7A93-44C7-9C2F-075C8ACF1B09}"/>
              </a:ext>
            </a:extLst>
          </p:cNvPr>
          <p:cNvSpPr>
            <a:spLocks noGrp="1" noChangeArrowheads="1"/>
          </p:cNvSpPr>
          <p:nvPr>
            <p:ph sz="half" idx="2"/>
          </p:nvPr>
        </p:nvSpPr>
        <p:spPr>
          <a:xfrm>
            <a:off x="1404572" y="1345474"/>
            <a:ext cx="6524582" cy="3905796"/>
          </a:xfrm>
        </p:spPr>
        <p:txBody>
          <a:bodyPr>
            <a:normAutofit/>
          </a:bodyPr>
          <a:lstStyle/>
          <a:p>
            <a:r>
              <a:rPr lang="en-US" altLang="en-US" dirty="0">
                <a:latin typeface="+mj-lt"/>
              </a:rPr>
              <a:t>The account fees will range depending on the institution you choose. Let’s take a look at a few different institutions and their fees!</a:t>
            </a:r>
          </a:p>
          <a:p>
            <a:r>
              <a:rPr lang="en-US" altLang="en-US" dirty="0">
                <a:latin typeface="+mj-lt"/>
              </a:rPr>
              <a:t>You can also receive interest (payment) for keeping your money in an account at a financial institution. </a:t>
            </a:r>
          </a:p>
          <a:p>
            <a:r>
              <a:rPr lang="en-US" altLang="en-US" dirty="0">
                <a:latin typeface="+mj-lt"/>
              </a:rPr>
              <a:t>Interest is calculated as a percentage of the total funds you have in your account.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82288"/>
            <a:ext cx="6158822" cy="639762"/>
          </a:xfrm>
        </p:spPr>
        <p:txBody>
          <a:bodyPr/>
          <a:lstStyle/>
          <a:p>
            <a:r>
              <a:rPr lang="en-CA" dirty="0">
                <a:latin typeface="+mj-lt"/>
              </a:rPr>
              <a:t>Other types of intermediaries</a:t>
            </a:r>
          </a:p>
        </p:txBody>
      </p:sp>
      <p:sp>
        <p:nvSpPr>
          <p:cNvPr id="15363" name="Content Placeholder 2">
            <a:extLst>
              <a:ext uri="{FF2B5EF4-FFF2-40B4-BE49-F238E27FC236}">
                <a16:creationId xmlns:a16="http://schemas.microsoft.com/office/drawing/2014/main" id="{E69D4AF0-EF9B-402B-BD69-139CB67FC958}"/>
              </a:ext>
            </a:extLst>
          </p:cNvPr>
          <p:cNvSpPr>
            <a:spLocks noGrp="1" noChangeArrowheads="1"/>
          </p:cNvSpPr>
          <p:nvPr>
            <p:ph sz="half" idx="2"/>
          </p:nvPr>
        </p:nvSpPr>
        <p:spPr>
          <a:xfrm>
            <a:off x="1404571" y="1332412"/>
            <a:ext cx="6955657" cy="3713268"/>
          </a:xfrm>
        </p:spPr>
        <p:txBody>
          <a:bodyPr>
            <a:normAutofit/>
          </a:bodyPr>
          <a:lstStyle/>
          <a:p>
            <a:r>
              <a:rPr lang="en-CA" altLang="en-US" dirty="0">
                <a:latin typeface="+mj-lt"/>
              </a:rPr>
              <a:t>In addition to banks and credit unions, other kinds of intermediaries for savers include: pension funds, life insurance companies, and investment funds. </a:t>
            </a:r>
          </a:p>
          <a:p>
            <a:r>
              <a:rPr lang="en-CA" altLang="en-US" dirty="0">
                <a:latin typeface="+mj-lt"/>
              </a:rPr>
              <a:t>They focus on saving for a particular long-term goal. To finance consumption, however, most individuals primarily use banks or credit unions.</a:t>
            </a:r>
          </a:p>
          <a:p>
            <a:r>
              <a:rPr lang="en-US" altLang="en-US" dirty="0">
                <a:latin typeface="+mj-lt"/>
              </a:rPr>
              <a:t>Non-depository institutions, like pawnshops and cheque-cashing </a:t>
            </a:r>
            <a:r>
              <a:rPr lang="en-US" altLang="en-US" dirty="0" err="1">
                <a:latin typeface="+mj-lt"/>
              </a:rPr>
              <a:t>centres</a:t>
            </a:r>
            <a:r>
              <a:rPr lang="en-US" altLang="en-US" dirty="0">
                <a:latin typeface="+mj-lt"/>
              </a:rPr>
              <a:t>, also exist.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47603"/>
            <a:ext cx="3470090" cy="639762"/>
          </a:xfrm>
        </p:spPr>
        <p:txBody>
          <a:bodyPr/>
          <a:lstStyle/>
          <a:p>
            <a:r>
              <a:rPr lang="en-CA" dirty="0">
                <a:latin typeface="+mj-lt"/>
              </a:rPr>
              <a:t>CDIC</a:t>
            </a:r>
          </a:p>
        </p:txBody>
      </p:sp>
      <p:sp>
        <p:nvSpPr>
          <p:cNvPr id="16387" name="Content Placeholder 2">
            <a:extLst>
              <a:ext uri="{FF2B5EF4-FFF2-40B4-BE49-F238E27FC236}">
                <a16:creationId xmlns:a16="http://schemas.microsoft.com/office/drawing/2014/main" id="{0A845276-2A4A-434E-8DB3-751DEA993AD9}"/>
              </a:ext>
            </a:extLst>
          </p:cNvPr>
          <p:cNvSpPr>
            <a:spLocks noGrp="1" noChangeArrowheads="1"/>
          </p:cNvSpPr>
          <p:nvPr>
            <p:ph sz="half" idx="2"/>
          </p:nvPr>
        </p:nvSpPr>
        <p:spPr>
          <a:xfrm>
            <a:off x="1404572" y="1469798"/>
            <a:ext cx="6981782" cy="2734099"/>
          </a:xfrm>
        </p:spPr>
        <p:txBody>
          <a:bodyPr>
            <a:normAutofit/>
          </a:bodyPr>
          <a:lstStyle/>
          <a:p>
            <a:r>
              <a:rPr lang="en-CA" altLang="en-US" dirty="0">
                <a:latin typeface="+mj-lt"/>
              </a:rPr>
              <a:t>The Canadian Deposit Insurance Corporation (CDIC) is a federal Crown corporation of the Government of Canada that protects eligible deposits at each of its member financial institutions up to a maximum of $100,000 (principal and interest combined) per depositor per insured category in case of a failure.</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94117"/>
            <a:ext cx="6704623" cy="639762"/>
          </a:xfrm>
        </p:spPr>
        <p:txBody>
          <a:bodyPr/>
          <a:lstStyle/>
          <a:p>
            <a:r>
              <a:rPr lang="en-CA" dirty="0">
                <a:latin typeface="+mj-lt"/>
                <a:cs typeface="Arial"/>
              </a:rPr>
              <a:t>Barriers to debt and equity financing </a:t>
            </a:r>
            <a:endParaRPr lang="en-CA" dirty="0">
              <a:solidFill>
                <a:schemeClr val="tx1"/>
              </a:solidFill>
              <a:latin typeface="Arial"/>
              <a:cs typeface="Arial"/>
            </a:endParaRPr>
          </a:p>
        </p:txBody>
      </p:sp>
      <p:sp>
        <p:nvSpPr>
          <p:cNvPr id="17411" name="Content Placeholder 2">
            <a:extLst>
              <a:ext uri="{FF2B5EF4-FFF2-40B4-BE49-F238E27FC236}">
                <a16:creationId xmlns:a16="http://schemas.microsoft.com/office/drawing/2014/main" id="{1A475EFA-D3FB-429D-A7CE-30B0DDD70A1D}"/>
              </a:ext>
            </a:extLst>
          </p:cNvPr>
          <p:cNvSpPr>
            <a:spLocks noGrp="1" noChangeArrowheads="1"/>
          </p:cNvSpPr>
          <p:nvPr>
            <p:ph sz="half" idx="2"/>
          </p:nvPr>
        </p:nvSpPr>
        <p:spPr>
          <a:xfrm>
            <a:off x="1404571" y="1631704"/>
            <a:ext cx="6746652" cy="3595702"/>
          </a:xfrm>
        </p:spPr>
        <p:txBody>
          <a:bodyPr>
            <a:normAutofit/>
          </a:bodyPr>
          <a:lstStyle/>
          <a:p>
            <a:r>
              <a:rPr lang="en-CA" altLang="en-US" dirty="0">
                <a:latin typeface="+mj-lt"/>
              </a:rPr>
              <a:t>Historically, Indigenous communities and businesses in Canada have had a lack of access to debt financing due to a number of issues such as limited collateral, the challenge of using on-reserve assets as collateral, and a lack of local financial institutions. </a:t>
            </a:r>
          </a:p>
          <a:p>
            <a:r>
              <a:rPr lang="en-CA" altLang="en-US" dirty="0">
                <a:latin typeface="+mj-lt"/>
              </a:rPr>
              <a:t>Equity financing has also been hampered by limited personal resources, a lack of access to venture capital and community funds, and the inability of family and friends to invest (Cooper, 2016).</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AFIs</a:t>
            </a:r>
          </a:p>
        </p:txBody>
      </p:sp>
      <p:sp>
        <p:nvSpPr>
          <p:cNvPr id="18435" name="Content Placeholder 2">
            <a:extLst>
              <a:ext uri="{FF2B5EF4-FFF2-40B4-BE49-F238E27FC236}">
                <a16:creationId xmlns:a16="http://schemas.microsoft.com/office/drawing/2014/main" id="{B04F43E0-2144-4D0D-93AA-ACE2E5B908EF}"/>
              </a:ext>
            </a:extLst>
          </p:cNvPr>
          <p:cNvSpPr>
            <a:spLocks noGrp="1" noChangeArrowheads="1"/>
          </p:cNvSpPr>
          <p:nvPr>
            <p:ph sz="half" idx="2"/>
          </p:nvPr>
        </p:nvSpPr>
        <p:spPr>
          <a:xfrm>
            <a:off x="1404572" y="1358538"/>
            <a:ext cx="6759714" cy="3739394"/>
          </a:xfrm>
        </p:spPr>
        <p:txBody>
          <a:bodyPr>
            <a:normAutofit/>
          </a:bodyPr>
          <a:lstStyle/>
          <a:p>
            <a:r>
              <a:rPr lang="en-CA" altLang="en-US" b="1" dirty="0">
                <a:latin typeface="+mj-lt"/>
              </a:rPr>
              <a:t>Aboriginal financial institutions (AFIs) </a:t>
            </a:r>
            <a:r>
              <a:rPr lang="en-CA" altLang="en-US" dirty="0">
                <a:latin typeface="+mj-lt"/>
              </a:rPr>
              <a:t>were created in the late 1980s and early 1990s by Indigenous leaders, the Government of Canada, and a Native Economic Development Program initiative in order to address the lack of available capital to finance the development of Indigenous small businesses. </a:t>
            </a:r>
          </a:p>
          <a:p>
            <a:r>
              <a:rPr lang="en-CA" altLang="en-US" dirty="0">
                <a:latin typeface="+mj-lt"/>
              </a:rPr>
              <a:t>Within the last thirty years, over fifty AFIs have been established throughout Canada, resulting in over thirteen thousand full-time equivalent jobs and $2.3 billion in developmental loans to Canadian Indigenous peoples (NACCA, 2016).</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latin typeface="+mj-lt"/>
              </a:rPr>
              <a:t>7.3 Other People’s Money: Credit</a:t>
            </a:r>
          </a:p>
        </p:txBody>
      </p:sp>
      <p:sp>
        <p:nvSpPr>
          <p:cNvPr id="5" name="Text Placeholder 4"/>
          <p:cNvSpPr>
            <a:spLocks noGrp="1"/>
          </p:cNvSpPr>
          <p:nvPr>
            <p:ph type="body" idx="1"/>
          </p:nvPr>
        </p:nvSpPr>
        <p:spPr/>
        <p:txBody>
          <a:bodyPr/>
          <a:lstStyle/>
          <a:p>
            <a:r>
              <a:rPr lang="en-CA" dirty="0">
                <a:latin typeface="+mj-lt"/>
              </a:rPr>
              <a:t>Trading posts and credit</a:t>
            </a:r>
          </a:p>
        </p:txBody>
      </p:sp>
      <p:sp>
        <p:nvSpPr>
          <p:cNvPr id="6" name="Content Placeholder 5"/>
          <p:cNvSpPr>
            <a:spLocks noGrp="1"/>
          </p:cNvSpPr>
          <p:nvPr>
            <p:ph sz="half" idx="2"/>
          </p:nvPr>
        </p:nvSpPr>
        <p:spPr>
          <a:xfrm>
            <a:off x="1404571" y="2083434"/>
            <a:ext cx="7007395" cy="3145389"/>
          </a:xfrm>
        </p:spPr>
        <p:txBody>
          <a:bodyPr>
            <a:normAutofit lnSpcReduction="10000"/>
          </a:bodyPr>
          <a:lstStyle/>
          <a:p>
            <a:r>
              <a:rPr lang="en-US" altLang="en-US" dirty="0">
                <a:latin typeface="+mj-lt"/>
              </a:rPr>
              <a:t>Trading posts, in what is now Canada, were largely established by the Hudson’s Bay Company in the late 1600s and throughout the 1700s and 1800s.</a:t>
            </a:r>
          </a:p>
          <a:p>
            <a:r>
              <a:rPr lang="en-US" altLang="en-US" dirty="0">
                <a:latin typeface="+mj-lt"/>
              </a:rPr>
              <a:t>According to the </a:t>
            </a:r>
            <a:r>
              <a:rPr lang="en-US" altLang="en-US" i="1" dirty="0">
                <a:latin typeface="+mj-lt"/>
              </a:rPr>
              <a:t>Encyclopedia of Saskatchewan</a:t>
            </a:r>
            <a:r>
              <a:rPr lang="en-US" altLang="en-US" dirty="0">
                <a:latin typeface="+mj-lt"/>
              </a:rPr>
              <a:t>, Indigenous families would gather at trading posts in the fall, expecting the arrival of traders from the east with new stocks of goods.</a:t>
            </a:r>
          </a:p>
          <a:p>
            <a:r>
              <a:rPr lang="en-US" altLang="en-US" dirty="0">
                <a:latin typeface="+mj-lt"/>
              </a:rPr>
              <a:t>Indigenous families would obtain many of their supplies on credit and would then depart for their wintering grounds (Russell, 2006). </a:t>
            </a:r>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40667"/>
            <a:ext cx="6949143" cy="639762"/>
          </a:xfrm>
        </p:spPr>
        <p:txBody>
          <a:bodyPr/>
          <a:lstStyle/>
          <a:p>
            <a:r>
              <a:rPr lang="en-CA" dirty="0">
                <a:latin typeface="+mj-lt"/>
              </a:rPr>
              <a:t>Trading posts and credit (continued)</a:t>
            </a:r>
          </a:p>
        </p:txBody>
      </p:sp>
      <p:sp>
        <p:nvSpPr>
          <p:cNvPr id="6" name="Content Placeholder 5"/>
          <p:cNvSpPr>
            <a:spLocks noGrp="1"/>
          </p:cNvSpPr>
          <p:nvPr>
            <p:ph sz="half" idx="2"/>
          </p:nvPr>
        </p:nvSpPr>
        <p:spPr>
          <a:xfrm>
            <a:off x="1404571" y="1293223"/>
            <a:ext cx="6746651" cy="4310743"/>
          </a:xfrm>
        </p:spPr>
        <p:txBody>
          <a:bodyPr>
            <a:noAutofit/>
          </a:bodyPr>
          <a:lstStyle/>
          <a:p>
            <a:r>
              <a:rPr lang="en-US" altLang="en-US" dirty="0">
                <a:latin typeface="+mj-lt"/>
              </a:rPr>
              <a:t>These families would usually not return until the spring. At this time they would bring winter furs to pay off their debts from the previous fall and would trade any remaining merchandise for other goods (Russell, 2006).</a:t>
            </a:r>
          </a:p>
          <a:p>
            <a:r>
              <a:rPr lang="en-US" altLang="en-US" dirty="0">
                <a:latin typeface="+mj-lt"/>
              </a:rPr>
              <a:t>According to the FNDI and </a:t>
            </a:r>
            <a:r>
              <a:rPr lang="en-US" altLang="en-US" dirty="0" err="1">
                <a:latin typeface="+mj-lt"/>
              </a:rPr>
              <a:t>Oweesta</a:t>
            </a:r>
            <a:r>
              <a:rPr lang="en-US" altLang="en-US" dirty="0">
                <a:latin typeface="+mj-lt"/>
              </a:rPr>
              <a:t> (2016), </a:t>
            </a:r>
            <a:r>
              <a:rPr lang="en-CA" altLang="en-US" dirty="0" err="1">
                <a:latin typeface="+mj-lt"/>
              </a:rPr>
              <a:t>Diné</a:t>
            </a:r>
            <a:r>
              <a:rPr lang="en-US" altLang="en-US" dirty="0">
                <a:latin typeface="+mj-lt"/>
              </a:rPr>
              <a:t> (Navajo) families traded, bought, and sold goods and purchased certain necessities on credit through trading posts that were located on or near their reservation, which is currently located in parts of what is now New Mexico, Arizona, Colorado, and Utah. </a:t>
            </a: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38048"/>
            <a:ext cx="5466452" cy="639762"/>
          </a:xfrm>
        </p:spPr>
        <p:txBody>
          <a:bodyPr/>
          <a:lstStyle/>
          <a:p>
            <a:r>
              <a:rPr lang="en-CA" dirty="0">
                <a:latin typeface="+mj-lt"/>
              </a:rPr>
              <a:t>Trading posts and credit (continued)</a:t>
            </a:r>
          </a:p>
        </p:txBody>
      </p:sp>
      <p:sp>
        <p:nvSpPr>
          <p:cNvPr id="6" name="Content Placeholder 5"/>
          <p:cNvSpPr>
            <a:spLocks noGrp="1"/>
          </p:cNvSpPr>
          <p:nvPr>
            <p:ph sz="half" idx="2"/>
          </p:nvPr>
        </p:nvSpPr>
        <p:spPr>
          <a:xfrm>
            <a:off x="1404572" y="1268802"/>
            <a:ext cx="6994846" cy="4295974"/>
          </a:xfrm>
        </p:spPr>
        <p:txBody>
          <a:bodyPr>
            <a:normAutofit/>
          </a:bodyPr>
          <a:lstStyle/>
          <a:p>
            <a:r>
              <a:rPr lang="en-US" altLang="en-US" dirty="0">
                <a:latin typeface="+mj-lt"/>
              </a:rPr>
              <a:t>Credit was used as a tool by Indigenous people in Canada and was managed wisely in order to help meet their needs when cash wasn’t always on hand (FNDI and </a:t>
            </a:r>
            <a:r>
              <a:rPr lang="en-US" altLang="en-US" dirty="0" err="1">
                <a:latin typeface="+mj-lt"/>
              </a:rPr>
              <a:t>Oweesta</a:t>
            </a:r>
            <a:r>
              <a:rPr lang="en-US" altLang="en-US" dirty="0">
                <a:latin typeface="+mj-lt"/>
              </a:rPr>
              <a:t>, 2016). </a:t>
            </a:r>
          </a:p>
          <a:p>
            <a:r>
              <a:rPr lang="en-US" altLang="en-US" dirty="0">
                <a:latin typeface="+mj-lt"/>
              </a:rPr>
              <a:t>Credit is not a new concept in Indigenous communities.</a:t>
            </a: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38048"/>
            <a:ext cx="3470090" cy="639762"/>
          </a:xfrm>
        </p:spPr>
        <p:txBody>
          <a:bodyPr/>
          <a:lstStyle/>
          <a:p>
            <a:r>
              <a:rPr lang="en-CA" dirty="0">
                <a:latin typeface="+mj-lt"/>
              </a:rPr>
              <a:t>What is credit?</a:t>
            </a:r>
          </a:p>
        </p:txBody>
      </p:sp>
      <p:sp>
        <p:nvSpPr>
          <p:cNvPr id="6" name="Content Placeholder 5"/>
          <p:cNvSpPr>
            <a:spLocks noGrp="1"/>
          </p:cNvSpPr>
          <p:nvPr>
            <p:ph sz="half" idx="2"/>
          </p:nvPr>
        </p:nvSpPr>
        <p:spPr>
          <a:xfrm>
            <a:off x="1404571" y="1280160"/>
            <a:ext cx="7138915" cy="3765519"/>
          </a:xfrm>
        </p:spPr>
        <p:txBody>
          <a:bodyPr>
            <a:noAutofit/>
          </a:bodyPr>
          <a:lstStyle/>
          <a:p>
            <a:pPr marL="342900" indent="-342900">
              <a:buFont typeface="Arial" panose="020B0604020202020204" pitchFamily="34" charset="0"/>
              <a:buChar char="•"/>
              <a:defRPr/>
            </a:pPr>
            <a:r>
              <a:rPr lang="en-CA" dirty="0">
                <a:latin typeface="+mj-lt"/>
              </a:rPr>
              <a:t>The word “credit” has its origins circa 1526 and is derived from the Latin words </a:t>
            </a:r>
            <a:r>
              <a:rPr lang="en-CA" i="1" dirty="0">
                <a:latin typeface="+mj-lt"/>
              </a:rPr>
              <a:t>credere</a:t>
            </a:r>
            <a:r>
              <a:rPr lang="en-CA" dirty="0">
                <a:latin typeface="+mj-lt"/>
              </a:rPr>
              <a:t>, which means "to trust, entrust, believe" and </a:t>
            </a:r>
            <a:r>
              <a:rPr lang="en-CA" i="1" dirty="0" err="1">
                <a:latin typeface="+mj-lt"/>
              </a:rPr>
              <a:t>creditum</a:t>
            </a:r>
            <a:r>
              <a:rPr lang="en-CA" dirty="0">
                <a:latin typeface="+mj-lt"/>
              </a:rPr>
              <a:t>, or</a:t>
            </a:r>
            <a:r>
              <a:rPr lang="en-CA" i="1" dirty="0">
                <a:latin typeface="+mj-lt"/>
              </a:rPr>
              <a:t> </a:t>
            </a:r>
            <a:r>
              <a:rPr lang="en-CA" dirty="0">
                <a:latin typeface="+mj-lt"/>
              </a:rPr>
              <a:t>"a loan, thing entrusted to another" (Putnam, 1993). </a:t>
            </a:r>
          </a:p>
          <a:p>
            <a:pPr marL="342900" indent="-342900">
              <a:buFont typeface="Arial" panose="020B0604020202020204" pitchFamily="34" charset="0"/>
              <a:buChar char="•"/>
              <a:defRPr/>
            </a:pPr>
            <a:r>
              <a:rPr lang="en-CA" dirty="0">
                <a:latin typeface="+mj-lt"/>
                <a:cs typeface="Arial"/>
              </a:rPr>
              <a:t>In finance, credit generally means to allow delayed payment.</a:t>
            </a:r>
            <a:endParaRPr lang="en-CA" dirty="0">
              <a:latin typeface="+mj-lt"/>
            </a:endParaRPr>
          </a:p>
          <a:p>
            <a:pPr>
              <a:defRPr/>
            </a:pPr>
            <a:endParaRPr lang="en-CA"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38048"/>
            <a:ext cx="3470090" cy="639762"/>
          </a:xfrm>
        </p:spPr>
        <p:txBody>
          <a:bodyPr/>
          <a:lstStyle/>
          <a:p>
            <a:r>
              <a:rPr lang="en-CA" dirty="0">
                <a:latin typeface="+mj-lt"/>
              </a:rPr>
              <a:t>Types of credit</a:t>
            </a:r>
          </a:p>
        </p:txBody>
      </p:sp>
      <p:sp>
        <p:nvSpPr>
          <p:cNvPr id="6" name="Content Placeholder 5"/>
          <p:cNvSpPr>
            <a:spLocks noGrp="1"/>
          </p:cNvSpPr>
          <p:nvPr>
            <p:ph sz="half" idx="2"/>
          </p:nvPr>
        </p:nvSpPr>
        <p:spPr>
          <a:xfrm>
            <a:off x="1404572" y="1280160"/>
            <a:ext cx="7053628" cy="3765519"/>
          </a:xfrm>
        </p:spPr>
        <p:txBody>
          <a:bodyPr>
            <a:normAutofit/>
          </a:bodyPr>
          <a:lstStyle/>
          <a:p>
            <a:pPr>
              <a:buNone/>
            </a:pPr>
            <a:r>
              <a:rPr lang="en-US" altLang="en-US" dirty="0">
                <a:latin typeface="+mj-lt"/>
              </a:rPr>
              <a:t>The BNC handbook (2016) and the textbook list the various</a:t>
            </a:r>
            <a:endParaRPr lang="en-US" dirty="0"/>
          </a:p>
          <a:p>
            <a:pPr>
              <a:buNone/>
            </a:pPr>
            <a:r>
              <a:rPr lang="en-US" altLang="en-US" dirty="0">
                <a:latin typeface="+mj-lt"/>
              </a:rPr>
              <a:t> types of credit out there:</a:t>
            </a:r>
            <a:endParaRPr lang="en-US" dirty="0"/>
          </a:p>
          <a:p>
            <a:r>
              <a:rPr lang="en-US" altLang="en-US" b="1" dirty="0">
                <a:latin typeface="+mj-lt"/>
              </a:rPr>
              <a:t>Revolving credit </a:t>
            </a:r>
            <a:r>
              <a:rPr lang="en-US" altLang="en-US" dirty="0">
                <a:latin typeface="+mj-lt"/>
              </a:rPr>
              <a:t>allows you to borrow money at any time up to a set limit. As you pay back the borrowed money, it becomes available again to borrow (e.g., credit cards). </a:t>
            </a:r>
          </a:p>
          <a:p>
            <a:r>
              <a:rPr lang="en-US" altLang="en-US" b="1" dirty="0">
                <a:latin typeface="+mj-lt"/>
              </a:rPr>
              <a:t>Installment credit</a:t>
            </a:r>
            <a:r>
              <a:rPr lang="en-US" altLang="en-US" dirty="0">
                <a:latin typeface="+mj-lt"/>
              </a:rPr>
              <a:t> allows you to borrow a specific amount of money at one time for a defined purpose. You establish a payment plan with your lender to repay the loan on a regular basis over a period of time (e.g., </a:t>
            </a:r>
            <a:r>
              <a:rPr lang="en-CA" altLang="en-US" dirty="0">
                <a:latin typeface="+mj-lt"/>
              </a:rPr>
              <a:t>furniture, </a:t>
            </a:r>
            <a:br>
              <a:rPr lang="en-CA" altLang="en-US" dirty="0">
                <a:latin typeface="+mj-lt"/>
              </a:rPr>
            </a:br>
            <a:r>
              <a:rPr lang="en-CA" altLang="en-US" dirty="0">
                <a:latin typeface="+mj-lt"/>
              </a:rPr>
              <a:t>appliances, electronics, or household items).</a:t>
            </a:r>
          </a:p>
          <a:p>
            <a:endParaRPr lang="en-US" altLang="en-US" dirty="0">
              <a:latin typeface="+mj-lt"/>
            </a:endParaRPr>
          </a:p>
          <a:p>
            <a:pPr>
              <a:buFontTx/>
              <a:buNone/>
            </a:pPr>
            <a:endParaRPr lang="en-US" altLang="en-US" dirty="0">
              <a:latin typeface="+mj-lt"/>
            </a:endParaRP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38048"/>
            <a:ext cx="5949818" cy="639762"/>
          </a:xfrm>
        </p:spPr>
        <p:txBody>
          <a:bodyPr/>
          <a:lstStyle/>
          <a:p>
            <a:r>
              <a:rPr lang="en-CA" dirty="0">
                <a:latin typeface="+mj-lt"/>
              </a:rPr>
              <a:t>Types of credit (continued)</a:t>
            </a:r>
          </a:p>
        </p:txBody>
      </p:sp>
      <p:sp>
        <p:nvSpPr>
          <p:cNvPr id="6" name="Content Placeholder 5"/>
          <p:cNvSpPr>
            <a:spLocks noGrp="1"/>
          </p:cNvSpPr>
          <p:nvPr>
            <p:ph sz="half" idx="2"/>
          </p:nvPr>
        </p:nvSpPr>
        <p:spPr>
          <a:xfrm>
            <a:off x="1404571" y="1293224"/>
            <a:ext cx="7003865" cy="3752456"/>
          </a:xfrm>
        </p:spPr>
        <p:txBody>
          <a:bodyPr>
            <a:normAutofit lnSpcReduction="10000"/>
          </a:bodyPr>
          <a:lstStyle/>
          <a:p>
            <a:r>
              <a:rPr lang="en-US" altLang="en-US" b="1" dirty="0">
                <a:latin typeface="+mj-lt"/>
              </a:rPr>
              <a:t>Non-installment credit</a:t>
            </a:r>
            <a:r>
              <a:rPr lang="en-US" altLang="en-US" dirty="0">
                <a:latin typeface="+mj-lt"/>
              </a:rPr>
              <a:t>, or service credit, allows you to pay for a used service at a later date.</a:t>
            </a:r>
          </a:p>
          <a:p>
            <a:r>
              <a:rPr lang="en-US" altLang="en-US" dirty="0">
                <a:latin typeface="+mj-lt"/>
              </a:rPr>
              <a:t>Service credit has a long history in Native communities. </a:t>
            </a:r>
          </a:p>
          <a:p>
            <a:r>
              <a:rPr lang="en-US" altLang="en-US" dirty="0">
                <a:latin typeface="+mj-lt"/>
              </a:rPr>
              <a:t>“For example, at some feed stores, trading posts, and small grocers, customers can purchase necessities on account and pay for them at a later date” (FNDI and </a:t>
            </a:r>
            <a:r>
              <a:rPr lang="en-US" altLang="en-US" dirty="0" err="1">
                <a:latin typeface="+mj-lt"/>
              </a:rPr>
              <a:t>Oweesta</a:t>
            </a:r>
            <a:r>
              <a:rPr lang="en-US" altLang="en-US" dirty="0">
                <a:latin typeface="+mj-lt"/>
              </a:rPr>
              <a:t>, 2016).</a:t>
            </a:r>
          </a:p>
          <a:p>
            <a:r>
              <a:rPr lang="en-CA" altLang="en-US" dirty="0">
                <a:latin typeface="+mj-lt"/>
              </a:rPr>
              <a:t>If you are unable to make the payment within the specified time (usually from thirty to sixty days), a penalty charge will apply.</a:t>
            </a:r>
            <a:endParaRPr lang="en-US" altLang="en-US" dirty="0">
              <a:latin typeface="+mj-lt"/>
            </a:endParaRPr>
          </a:p>
          <a:p>
            <a:r>
              <a:rPr lang="en-US" altLang="en-US" dirty="0">
                <a:latin typeface="+mj-lt"/>
              </a:rPr>
              <a:t>Personal loans are another type of credit that </a:t>
            </a:r>
            <a:r>
              <a:rPr lang="en-CA" altLang="en-US" dirty="0">
                <a:latin typeface="+mj-lt"/>
              </a:rPr>
              <a:t>may be “unsecured” or “secured.”</a:t>
            </a:r>
          </a:p>
          <a:p>
            <a:endParaRPr lang="en-US" altLang="en-US" dirty="0">
              <a:latin typeface="+mj-lt"/>
            </a:endParaRP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38048"/>
            <a:ext cx="6883828" cy="639762"/>
          </a:xfrm>
        </p:spPr>
        <p:txBody>
          <a:bodyPr/>
          <a:lstStyle/>
          <a:p>
            <a:r>
              <a:rPr lang="en-CA" dirty="0">
                <a:latin typeface="+mj-lt"/>
              </a:rPr>
              <a:t>Secured vs. unsecured credit </a:t>
            </a:r>
            <a:endParaRPr lang="en-CA" dirty="0">
              <a:solidFill>
                <a:srgbClr val="FF0000"/>
              </a:solidFill>
              <a:latin typeface="+mj-lt"/>
            </a:endParaRPr>
          </a:p>
        </p:txBody>
      </p:sp>
      <p:sp>
        <p:nvSpPr>
          <p:cNvPr id="6" name="Content Placeholder 5"/>
          <p:cNvSpPr>
            <a:spLocks noGrp="1"/>
          </p:cNvSpPr>
          <p:nvPr>
            <p:ph sz="half" idx="2"/>
          </p:nvPr>
        </p:nvSpPr>
        <p:spPr>
          <a:xfrm>
            <a:off x="1404572" y="1409973"/>
            <a:ext cx="6876055" cy="3635707"/>
          </a:xfrm>
        </p:spPr>
        <p:txBody>
          <a:bodyPr>
            <a:normAutofit/>
          </a:bodyPr>
          <a:lstStyle/>
          <a:p>
            <a:r>
              <a:rPr lang="en-CA" altLang="en-US" dirty="0">
                <a:latin typeface="+mj-lt"/>
              </a:rPr>
              <a:t>Secured credit requires collateral to guarantee that you will repay your debt. If you fail to repay, the lender takes your collateral as repayment. </a:t>
            </a:r>
          </a:p>
          <a:p>
            <a:r>
              <a:rPr lang="en-CA" altLang="en-US" dirty="0">
                <a:latin typeface="+mj-lt"/>
              </a:rPr>
              <a:t>Unsecured credit is when collateral is not required. </a:t>
            </a:r>
          </a:p>
          <a:p>
            <a:r>
              <a:rPr lang="en-CA" altLang="en-US" dirty="0">
                <a:latin typeface="+mj-lt"/>
              </a:rPr>
              <a:t>An example of unsecured credit is a conventional credit card. </a:t>
            </a:r>
          </a:p>
          <a:p>
            <a:endParaRPr lang="en-US" altLang="en-US" dirty="0">
              <a:latin typeface="+mj-lt"/>
            </a:endParaRP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38048"/>
            <a:ext cx="3470090" cy="639762"/>
          </a:xfrm>
        </p:spPr>
        <p:txBody>
          <a:bodyPr/>
          <a:lstStyle/>
          <a:p>
            <a:r>
              <a:rPr lang="en-CA" dirty="0">
                <a:latin typeface="+mj-lt"/>
              </a:rPr>
              <a:t>Credit cards</a:t>
            </a:r>
          </a:p>
        </p:txBody>
      </p:sp>
      <p:sp>
        <p:nvSpPr>
          <p:cNvPr id="6" name="Content Placeholder 5"/>
          <p:cNvSpPr>
            <a:spLocks noGrp="1"/>
          </p:cNvSpPr>
          <p:nvPr>
            <p:ph sz="half" idx="2"/>
          </p:nvPr>
        </p:nvSpPr>
        <p:spPr>
          <a:xfrm>
            <a:off x="1404571" y="1306286"/>
            <a:ext cx="6864217" cy="3739393"/>
          </a:xfrm>
        </p:spPr>
        <p:txBody>
          <a:bodyPr>
            <a:normAutofit/>
          </a:bodyPr>
          <a:lstStyle/>
          <a:p>
            <a:r>
              <a:rPr lang="en-US" altLang="en-US" dirty="0">
                <a:latin typeface="+mj-lt"/>
              </a:rPr>
              <a:t>Credit cards did not become widely used until the age of computer technology.</a:t>
            </a:r>
          </a:p>
          <a:p>
            <a:r>
              <a:rPr lang="en-US" altLang="en-US" dirty="0">
                <a:latin typeface="+mj-lt"/>
              </a:rPr>
              <a:t>Credit cards are generally issued by a bank or finance company. However, </a:t>
            </a:r>
            <a:r>
              <a:rPr lang="en-CA" altLang="en-US" dirty="0">
                <a:latin typeface="+mj-lt"/>
              </a:rPr>
              <a:t>retailers can also issue revolving credit (e.g., a store account or store credit card).</a:t>
            </a:r>
          </a:p>
          <a:p>
            <a:r>
              <a:rPr lang="en-CA" altLang="en-US" dirty="0">
                <a:latin typeface="+mj-lt"/>
              </a:rPr>
              <a:t>Credit cards are accepted worldwide because the issuer—the bank or finance company—accepts the </a:t>
            </a:r>
            <a:r>
              <a:rPr lang="en-CA" altLang="en-US" b="1" dirty="0">
                <a:latin typeface="+mj-lt"/>
              </a:rPr>
              <a:t>default risk </a:t>
            </a:r>
            <a:r>
              <a:rPr lang="en-CA" altLang="en-US" dirty="0">
                <a:latin typeface="+mj-lt"/>
              </a:rPr>
              <a:t>(risk of nonpayment).</a:t>
            </a:r>
            <a:endParaRPr lang="en-US" altLang="en-US" dirty="0">
              <a:latin typeface="+mj-lt"/>
            </a:endParaRPr>
          </a:p>
          <a:p>
            <a:r>
              <a:rPr lang="en-CA" altLang="en-US" dirty="0">
                <a:latin typeface="+mj-lt"/>
              </a:rPr>
              <a:t>Credit cards provide convenience and security. Consumers do not need to carry around a lot of cash and have a record of payments.</a:t>
            </a: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11763"/>
            <a:ext cx="3470090" cy="639762"/>
          </a:xfrm>
        </p:spPr>
        <p:txBody>
          <a:bodyPr/>
          <a:lstStyle/>
          <a:p>
            <a:r>
              <a:rPr lang="en-CA" dirty="0">
                <a:latin typeface="+mj-lt"/>
              </a:rPr>
              <a:t>Consumer credit</a:t>
            </a:r>
          </a:p>
        </p:txBody>
      </p:sp>
      <p:sp>
        <p:nvSpPr>
          <p:cNvPr id="6" name="Content Placeholder 5"/>
          <p:cNvSpPr>
            <a:spLocks noGrp="1"/>
          </p:cNvSpPr>
          <p:nvPr>
            <p:ph sz="half" idx="2"/>
          </p:nvPr>
        </p:nvSpPr>
        <p:spPr>
          <a:xfrm>
            <a:off x="1404571" y="1267098"/>
            <a:ext cx="7138915" cy="3778582"/>
          </a:xfrm>
        </p:spPr>
        <p:txBody>
          <a:bodyPr>
            <a:normAutofit/>
          </a:bodyPr>
          <a:lstStyle/>
          <a:p>
            <a:r>
              <a:rPr lang="en-CA" altLang="en-US" dirty="0">
                <a:latin typeface="+mj-lt"/>
              </a:rPr>
              <a:t>Consumer credit (a revolving, installment, or personal loan) is used for short-term expenses (i.e., living expenses).</a:t>
            </a:r>
          </a:p>
          <a:p>
            <a:r>
              <a:rPr lang="en-CA" altLang="en-US" dirty="0">
                <a:latin typeface="+mj-lt"/>
              </a:rPr>
              <a:t>The cost of consumer credit is driven by risk; because there is a greater risk of nonpayment, the cost of short-term credit is often higher. </a:t>
            </a:r>
          </a:p>
          <a:p>
            <a:r>
              <a:rPr lang="en-CA" altLang="en-US" dirty="0">
                <a:latin typeface="+mj-lt"/>
              </a:rPr>
              <a:t>The riskier the borrower, the fewer sources of credit. </a:t>
            </a:r>
          </a:p>
          <a:p>
            <a:r>
              <a:rPr lang="en-CA" altLang="en-US" dirty="0">
                <a:latin typeface="+mj-lt"/>
              </a:rPr>
              <a:t>The fewer sources of credit, the more credit will cost.  </a:t>
            </a:r>
          </a:p>
          <a:p>
            <a:r>
              <a:rPr lang="en-CA" altLang="en-US" dirty="0">
                <a:latin typeface="+mj-lt"/>
              </a:rPr>
              <a:t>How do lenders know who the riskier borrowers are?</a:t>
            </a:r>
          </a:p>
          <a:p>
            <a:r>
              <a:rPr lang="en-CA" altLang="en-US" dirty="0">
                <a:latin typeface="+mj-lt"/>
              </a:rPr>
              <a:t>Credit rating agencies evaluate borrowers’ credit risk or default risk for lenders. </a:t>
            </a: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38048"/>
            <a:ext cx="3470090" cy="639762"/>
          </a:xfrm>
        </p:spPr>
        <p:txBody>
          <a:bodyPr/>
          <a:lstStyle/>
          <a:p>
            <a:r>
              <a:rPr lang="en-CA" dirty="0">
                <a:latin typeface="+mj-lt"/>
              </a:rPr>
              <a:t>Credit score</a:t>
            </a:r>
          </a:p>
        </p:txBody>
      </p:sp>
      <p:sp>
        <p:nvSpPr>
          <p:cNvPr id="6" name="Content Placeholder 5"/>
          <p:cNvSpPr>
            <a:spLocks noGrp="1"/>
          </p:cNvSpPr>
          <p:nvPr>
            <p:ph sz="half" idx="2"/>
          </p:nvPr>
        </p:nvSpPr>
        <p:spPr>
          <a:xfrm>
            <a:off x="1404571" y="1319350"/>
            <a:ext cx="7138915" cy="3726330"/>
          </a:xfrm>
        </p:spPr>
        <p:txBody>
          <a:bodyPr>
            <a:noAutofit/>
          </a:bodyPr>
          <a:lstStyle/>
          <a:p>
            <a:r>
              <a:rPr lang="en-CA" altLang="en-US" dirty="0">
                <a:latin typeface="+mj-lt"/>
              </a:rPr>
              <a:t>Your </a:t>
            </a:r>
            <a:r>
              <a:rPr lang="en-CA" altLang="en-US" b="1" dirty="0">
                <a:latin typeface="+mj-lt"/>
              </a:rPr>
              <a:t>credit score</a:t>
            </a:r>
            <a:r>
              <a:rPr lang="en-CA" altLang="en-US" dirty="0">
                <a:latin typeface="+mj-lt"/>
              </a:rPr>
              <a:t> is the evaluation of your risk. </a:t>
            </a:r>
          </a:p>
          <a:p>
            <a:r>
              <a:rPr lang="en-CA" altLang="en-US" dirty="0">
                <a:latin typeface="+mj-lt"/>
              </a:rPr>
              <a:t>Lenders use your credit score to determine their willingness to lend and their price.</a:t>
            </a:r>
          </a:p>
          <a:p>
            <a:r>
              <a:rPr lang="en-CA" altLang="en-US" dirty="0">
                <a:latin typeface="+mj-lt"/>
              </a:rPr>
              <a:t>If you have ever applied for consumer credit, you have been evaluated and given a credit score. </a:t>
            </a:r>
          </a:p>
          <a:p>
            <a:r>
              <a:rPr lang="en-CA" altLang="en-US" dirty="0">
                <a:latin typeface="+mj-lt"/>
              </a:rPr>
              <a:t>The information you provide on your credit application is used to give you a credit score. </a:t>
            </a:r>
          </a:p>
          <a:p>
            <a:r>
              <a:rPr lang="en-CA" altLang="en-US" dirty="0">
                <a:latin typeface="+mj-lt"/>
              </a:rPr>
              <a:t>Please take a look at the Financial Consumer Agency of Canada website for more information on credit reports and scores. </a:t>
            </a: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38048"/>
            <a:ext cx="3470090" cy="639762"/>
          </a:xfrm>
        </p:spPr>
        <p:txBody>
          <a:bodyPr/>
          <a:lstStyle/>
          <a:p>
            <a:r>
              <a:rPr lang="en-CA" dirty="0">
                <a:latin typeface="+mj-lt"/>
              </a:rPr>
              <a:t>Using credit</a:t>
            </a:r>
          </a:p>
        </p:txBody>
      </p:sp>
      <p:sp>
        <p:nvSpPr>
          <p:cNvPr id="6" name="Content Placeholder 5"/>
          <p:cNvSpPr>
            <a:spLocks noGrp="1"/>
          </p:cNvSpPr>
          <p:nvPr>
            <p:ph sz="half" idx="2"/>
          </p:nvPr>
        </p:nvSpPr>
        <p:spPr>
          <a:xfrm>
            <a:off x="1404572" y="1319350"/>
            <a:ext cx="7053628" cy="3726330"/>
          </a:xfrm>
        </p:spPr>
        <p:txBody>
          <a:bodyPr>
            <a:noAutofit/>
          </a:bodyPr>
          <a:lstStyle/>
          <a:p>
            <a:r>
              <a:rPr lang="en-CA" altLang="en-US" dirty="0">
                <a:latin typeface="+mj-lt"/>
              </a:rPr>
              <a:t>Credit cards issued by a bank or financing company are the most common form of revolving credit. This often has costs only after a repayment deadline has passed. </a:t>
            </a:r>
          </a:p>
          <a:p>
            <a:r>
              <a:rPr lang="en-CA" altLang="en-US" dirty="0">
                <a:latin typeface="+mj-lt"/>
              </a:rPr>
              <a:t>For example, many credit cards offer a grace period between the time of the credit purchase or “charge” and the time of payment, assuming your beginning balance is zero.</a:t>
            </a:r>
          </a:p>
          <a:p>
            <a:r>
              <a:rPr lang="en-CA" altLang="en-US" dirty="0">
                <a:latin typeface="+mj-lt"/>
              </a:rPr>
              <a:t>If you pay before interest is applied, you are using someone else’s money to make your purchases at no additional cost. In that case, you are using the credit simply as a cash-management tool.</a:t>
            </a:r>
          </a:p>
          <a:p>
            <a:endParaRPr lang="en-CA"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1">
            <a:extLst>
              <a:ext uri="{FF2B5EF4-FFF2-40B4-BE49-F238E27FC236}">
                <a16:creationId xmlns:a16="http://schemas.microsoft.com/office/drawing/2014/main" id="{873CF761-E58C-4924-B6A1-C0444AE367B5}"/>
              </a:ext>
            </a:extLst>
          </p:cNvPr>
          <p:cNvSpPr>
            <a:spLocks noChangeArrowheads="1"/>
          </p:cNvSpPr>
          <p:nvPr/>
        </p:nvSpPr>
        <p:spPr bwMode="auto">
          <a:xfrm>
            <a:off x="76200" y="2151063"/>
            <a:ext cx="8991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endParaRPr lang="en-CA" altLang="en-US" sz="2700" b="1"/>
          </a:p>
        </p:txBody>
      </p:sp>
      <p:sp>
        <p:nvSpPr>
          <p:cNvPr id="6" name="Text Placeholder 5"/>
          <p:cNvSpPr>
            <a:spLocks noGrp="1"/>
          </p:cNvSpPr>
          <p:nvPr>
            <p:ph type="body" idx="1"/>
          </p:nvPr>
        </p:nvSpPr>
        <p:spPr>
          <a:xfrm>
            <a:off x="1411086" y="838048"/>
            <a:ext cx="6785839" cy="639762"/>
          </a:xfrm>
        </p:spPr>
        <p:txBody>
          <a:bodyPr/>
          <a:lstStyle/>
          <a:p>
            <a:r>
              <a:rPr lang="en-CA" dirty="0">
                <a:latin typeface="+mj-lt"/>
              </a:rPr>
              <a:t>Credit as a cash-management tool</a:t>
            </a:r>
          </a:p>
        </p:txBody>
      </p:sp>
      <p:sp>
        <p:nvSpPr>
          <p:cNvPr id="7" name="Content Placeholder 6"/>
          <p:cNvSpPr>
            <a:spLocks noGrp="1"/>
          </p:cNvSpPr>
          <p:nvPr>
            <p:ph sz="half" idx="2"/>
          </p:nvPr>
        </p:nvSpPr>
        <p:spPr>
          <a:xfrm>
            <a:off x="1404571" y="1306286"/>
            <a:ext cx="7138915" cy="3739393"/>
          </a:xfrm>
        </p:spPr>
        <p:txBody>
          <a:bodyPr>
            <a:noAutofit/>
          </a:bodyPr>
          <a:lstStyle/>
          <a:p>
            <a:pPr>
              <a:spcBef>
                <a:spcPct val="0"/>
              </a:spcBef>
            </a:pPr>
            <a:r>
              <a:rPr lang="en-CA" altLang="en-US" dirty="0">
                <a:latin typeface="+mj-lt"/>
              </a:rPr>
              <a:t>Credit payments should be made monthly. </a:t>
            </a:r>
          </a:p>
          <a:p>
            <a:pPr>
              <a:spcBef>
                <a:spcPct val="0"/>
              </a:spcBef>
            </a:pPr>
            <a:r>
              <a:rPr lang="en-CA" altLang="en-US" dirty="0">
                <a:latin typeface="+mj-lt"/>
              </a:rPr>
              <a:t>The credit card statement provides a detailed record of purchases. </a:t>
            </a:r>
          </a:p>
          <a:p>
            <a:pPr>
              <a:spcBef>
                <a:spcPct val="0"/>
              </a:spcBef>
            </a:pPr>
            <a:r>
              <a:rPr lang="en-CA" altLang="en-US" dirty="0">
                <a:latin typeface="+mj-lt"/>
              </a:rPr>
              <a:t>Sometimes people use more than one card, and for different purposes. For example, one card might be used for personal purchases and another for work-related expenses. </a:t>
            </a:r>
          </a:p>
          <a:p>
            <a:pPr>
              <a:spcBef>
                <a:spcPct val="0"/>
              </a:spcBef>
            </a:pPr>
            <a:r>
              <a:rPr lang="en-CA" altLang="en-US" dirty="0">
                <a:latin typeface="+mj-lt"/>
              </a:rPr>
              <a:t>Credit cards make it convenient to buy on impulse, which may cause problems in terms of cash management.</a:t>
            </a:r>
          </a:p>
          <a:p>
            <a:pPr>
              <a:spcBef>
                <a:spcPct val="0"/>
              </a:spcBef>
            </a:pPr>
            <a:r>
              <a:rPr lang="en-CA" altLang="en-US" dirty="0">
                <a:latin typeface="+mj-lt"/>
              </a:rPr>
              <a:t>Problems arise when one goes beyond using a credit card as a cash-management tool. </a:t>
            </a:r>
          </a:p>
          <a:p>
            <a:pPr>
              <a:spcBef>
                <a:spcPct val="0"/>
              </a:spcBef>
            </a:pPr>
            <a:endParaRPr lang="en-CA" altLang="en-US" dirty="0">
              <a:latin typeface="+mj-lt"/>
            </a:endParaRPr>
          </a:p>
          <a:p>
            <a:endParaRPr lang="en-CA" dirty="0">
              <a:latin typeface="+mj-lt"/>
            </a:endParaRPr>
          </a:p>
        </p:txBody>
      </p:sp>
      <p:sp>
        <p:nvSpPr>
          <p:cNvPr id="10" name="Text Placeholder 9"/>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1086" y="838048"/>
            <a:ext cx="7132401" cy="489013"/>
          </a:xfrm>
        </p:spPr>
        <p:txBody>
          <a:bodyPr/>
          <a:lstStyle/>
          <a:p>
            <a:r>
              <a:rPr lang="en-CA" dirty="0">
                <a:latin typeface="+mj-lt"/>
              </a:rPr>
              <a:t>Introduction</a:t>
            </a:r>
          </a:p>
        </p:txBody>
      </p:sp>
      <p:sp>
        <p:nvSpPr>
          <p:cNvPr id="5" name="Text Placeholder 4"/>
          <p:cNvSpPr>
            <a:spLocks noGrp="1"/>
          </p:cNvSpPr>
          <p:nvPr>
            <p:ph type="body" idx="1"/>
          </p:nvPr>
        </p:nvSpPr>
        <p:spPr>
          <a:xfrm>
            <a:off x="1404572" y="1417546"/>
            <a:ext cx="3470090" cy="639762"/>
          </a:xfrm>
        </p:spPr>
        <p:txBody>
          <a:bodyPr/>
          <a:lstStyle/>
          <a:p>
            <a:r>
              <a:rPr lang="en-CA" dirty="0">
                <a:latin typeface="+mj-lt"/>
              </a:rPr>
              <a:t>Financial management</a:t>
            </a:r>
          </a:p>
        </p:txBody>
      </p:sp>
      <p:sp>
        <p:nvSpPr>
          <p:cNvPr id="6" name="Content Placeholder 5"/>
          <p:cNvSpPr>
            <a:spLocks noGrp="1"/>
          </p:cNvSpPr>
          <p:nvPr>
            <p:ph sz="half" idx="2"/>
          </p:nvPr>
        </p:nvSpPr>
        <p:spPr>
          <a:xfrm>
            <a:off x="1404571" y="1776549"/>
            <a:ext cx="7138915" cy="3426516"/>
          </a:xfrm>
        </p:spPr>
        <p:txBody>
          <a:bodyPr>
            <a:noAutofit/>
          </a:bodyPr>
          <a:lstStyle/>
          <a:p>
            <a:pPr>
              <a:spcBef>
                <a:spcPct val="0"/>
              </a:spcBef>
            </a:pPr>
            <a:r>
              <a:rPr lang="en-CA" altLang="en-US" dirty="0">
                <a:latin typeface="+mj-lt"/>
              </a:rPr>
              <a:t>Financial management is about how to best manage one’s financing for consumption and investment. </a:t>
            </a:r>
          </a:p>
          <a:p>
            <a:pPr>
              <a:spcBef>
                <a:spcPct val="0"/>
              </a:spcBef>
            </a:pPr>
            <a:r>
              <a:rPr lang="en-CA" altLang="en-US" dirty="0">
                <a:latin typeface="+mj-lt"/>
              </a:rPr>
              <a:t>You have two sources of money for consumption and investment: yourself or someone else. </a:t>
            </a:r>
          </a:p>
          <a:p>
            <a:pPr>
              <a:spcBef>
                <a:spcPct val="0"/>
              </a:spcBef>
            </a:pPr>
            <a:r>
              <a:rPr lang="en-CA" altLang="en-US" dirty="0">
                <a:latin typeface="+mj-lt"/>
              </a:rPr>
              <a:t>According to the text, “You need to decide when to use whose money and how to do so as efficiently as possible so as to maximize benefit and minimize cost.”</a:t>
            </a:r>
          </a:p>
          <a:p>
            <a:pPr>
              <a:spcBef>
                <a:spcPct val="0"/>
              </a:spcBef>
            </a:pPr>
            <a:r>
              <a:rPr lang="en-CA" altLang="en-US" dirty="0">
                <a:latin typeface="+mj-lt"/>
              </a:rPr>
              <a:t>Financial management decisions can be complex when you consider both personal and macroeconomic factors as part of the decision-making process, but considering all factors will lead to more strategic and more realistic decisions.</a:t>
            </a:r>
            <a:endParaRPr lang="en-US"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
            <a:extLst>
              <a:ext uri="{FF2B5EF4-FFF2-40B4-BE49-F238E27FC236}">
                <a16:creationId xmlns:a16="http://schemas.microsoft.com/office/drawing/2014/main" id="{429170B1-2B4C-4D3C-8B11-09FF35CCD21D}"/>
              </a:ext>
            </a:extLst>
          </p:cNvPr>
          <p:cNvSpPr>
            <a:spLocks noChangeArrowheads="1"/>
          </p:cNvSpPr>
          <p:nvPr/>
        </p:nvSpPr>
        <p:spPr bwMode="auto">
          <a:xfrm>
            <a:off x="76200" y="2151063"/>
            <a:ext cx="8991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endParaRPr lang="en-CA" altLang="en-US" sz="2700" b="1"/>
          </a:p>
        </p:txBody>
      </p:sp>
      <p:sp>
        <p:nvSpPr>
          <p:cNvPr id="6" name="Text Placeholder 5"/>
          <p:cNvSpPr>
            <a:spLocks noGrp="1"/>
          </p:cNvSpPr>
          <p:nvPr>
            <p:ph type="body" idx="1"/>
          </p:nvPr>
        </p:nvSpPr>
        <p:spPr>
          <a:xfrm>
            <a:off x="1411086" y="838048"/>
            <a:ext cx="5237908" cy="639762"/>
          </a:xfrm>
        </p:spPr>
        <p:txBody>
          <a:bodyPr/>
          <a:lstStyle/>
          <a:p>
            <a:r>
              <a:rPr lang="en-CA" dirty="0">
                <a:latin typeface="+mj-lt"/>
              </a:rPr>
              <a:t>Credit: When do problems arise?</a:t>
            </a:r>
          </a:p>
        </p:txBody>
      </p:sp>
      <p:sp>
        <p:nvSpPr>
          <p:cNvPr id="7" name="Content Placeholder 6"/>
          <p:cNvSpPr>
            <a:spLocks noGrp="1"/>
          </p:cNvSpPr>
          <p:nvPr>
            <p:ph sz="half" idx="2"/>
          </p:nvPr>
        </p:nvSpPr>
        <p:spPr>
          <a:xfrm>
            <a:off x="1404571" y="1214845"/>
            <a:ext cx="7438983" cy="4194281"/>
          </a:xfrm>
        </p:spPr>
        <p:txBody>
          <a:bodyPr>
            <a:noAutofit/>
          </a:bodyPr>
          <a:lstStyle/>
          <a:p>
            <a:pPr marL="342900" indent="-342900">
              <a:buFont typeface="Arial" panose="020B0604020202020204" pitchFamily="34" charset="0"/>
              <a:buChar char="•"/>
              <a:defRPr/>
            </a:pPr>
            <a:r>
              <a:rPr lang="en-CA" dirty="0">
                <a:latin typeface="+mj-lt"/>
              </a:rPr>
              <a:t>Problems arise if you go beyond using your card as a cash-management tool and use it to extend credit or to finance your purchases past the payment deadline. </a:t>
            </a:r>
          </a:p>
          <a:p>
            <a:pPr marL="342900" indent="-342900">
              <a:buFont typeface="Arial" panose="020B0604020202020204" pitchFamily="34" charset="0"/>
              <a:buChar char="•"/>
              <a:defRPr/>
            </a:pPr>
            <a:r>
              <a:rPr lang="en-CA" dirty="0">
                <a:latin typeface="+mj-lt"/>
              </a:rPr>
              <a:t>When this happens, interest charges begin to accrue. Typically, interest is expensive. </a:t>
            </a:r>
          </a:p>
          <a:p>
            <a:pPr marL="342900" indent="-342900">
              <a:buFont typeface="Arial" panose="020B0604020202020204" pitchFamily="34" charset="0"/>
              <a:buChar char="•"/>
              <a:defRPr/>
            </a:pPr>
            <a:r>
              <a:rPr lang="en-CA" dirty="0">
                <a:latin typeface="+mj-lt"/>
              </a:rPr>
              <a:t>Interest might only be a few percentage points per month, but when you compound this interest, there is a large annual percentage rate (APR) (e.g., 1.5 % per month = 18 % APR). </a:t>
            </a:r>
          </a:p>
          <a:p>
            <a:pPr marL="342900" indent="-342900">
              <a:buFont typeface="Arial" panose="020B0604020202020204" pitchFamily="34" charset="0"/>
              <a:buChar char="•"/>
              <a:defRPr/>
            </a:pPr>
            <a:r>
              <a:rPr lang="en-CA" dirty="0">
                <a:latin typeface="+mj-lt"/>
              </a:rPr>
              <a:t>Credit card APRs today may start with 0% for introductory offers and range from 8.99% to </a:t>
            </a:r>
            <a:r>
              <a:rPr lang="en-CA" dirty="0">
                <a:latin typeface="Arial"/>
                <a:cs typeface="Times New Roman"/>
              </a:rPr>
              <a:t>more than 20%.</a:t>
            </a:r>
            <a:r>
              <a:rPr lang="en-CA" dirty="0">
                <a:latin typeface="+mj-lt"/>
              </a:rPr>
              <a:t> </a:t>
            </a:r>
          </a:p>
          <a:p>
            <a:pPr marL="342900" indent="-342900">
              <a:buFont typeface="Arial" panose="020B0604020202020204" pitchFamily="34" charset="0"/>
              <a:buChar char="•"/>
              <a:defRPr/>
            </a:pPr>
            <a:r>
              <a:rPr lang="en-CA" dirty="0">
                <a:latin typeface="+mj-lt"/>
              </a:rPr>
              <a:t>These rates may be fixed or variable, but if you carry a balance from month to month, this high interest is added to what you owe.</a:t>
            </a:r>
          </a:p>
          <a:p>
            <a:pPr>
              <a:defRPr/>
            </a:pPr>
            <a:endParaRPr lang="en-CA" dirty="0">
              <a:latin typeface="+mj-lt"/>
            </a:endParaRPr>
          </a:p>
          <a:p>
            <a:endParaRPr lang="en-CA" dirty="0">
              <a:latin typeface="+mj-lt"/>
            </a:endParaRPr>
          </a:p>
        </p:txBody>
      </p:sp>
      <p:sp>
        <p:nvSpPr>
          <p:cNvPr id="10" name="Text Placeholder 9"/>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1">
            <a:extLst>
              <a:ext uri="{FF2B5EF4-FFF2-40B4-BE49-F238E27FC236}">
                <a16:creationId xmlns:a16="http://schemas.microsoft.com/office/drawing/2014/main" id="{1AB8DFE4-9D72-468B-83D0-0083F16948F5}"/>
              </a:ext>
            </a:extLst>
          </p:cNvPr>
          <p:cNvSpPr>
            <a:spLocks noChangeArrowheads="1"/>
          </p:cNvSpPr>
          <p:nvPr/>
        </p:nvSpPr>
        <p:spPr bwMode="auto">
          <a:xfrm>
            <a:off x="76200" y="2151063"/>
            <a:ext cx="8991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endParaRPr lang="en-CA" altLang="en-US" sz="2700" b="1"/>
          </a:p>
        </p:txBody>
      </p:sp>
      <p:sp>
        <p:nvSpPr>
          <p:cNvPr id="6" name="Text Placeholder 5"/>
          <p:cNvSpPr>
            <a:spLocks noGrp="1"/>
          </p:cNvSpPr>
          <p:nvPr>
            <p:ph type="body" idx="1"/>
          </p:nvPr>
        </p:nvSpPr>
        <p:spPr>
          <a:xfrm>
            <a:off x="1411086" y="838048"/>
            <a:ext cx="3470090" cy="639762"/>
          </a:xfrm>
        </p:spPr>
        <p:txBody>
          <a:bodyPr/>
          <a:lstStyle/>
          <a:p>
            <a:r>
              <a:rPr lang="en-CA" dirty="0">
                <a:latin typeface="+mj-lt"/>
              </a:rPr>
              <a:t>Choosing a credit card</a:t>
            </a:r>
          </a:p>
        </p:txBody>
      </p:sp>
      <p:sp>
        <p:nvSpPr>
          <p:cNvPr id="7" name="Content Placeholder 6"/>
          <p:cNvSpPr>
            <a:spLocks noGrp="1"/>
          </p:cNvSpPr>
          <p:nvPr>
            <p:ph sz="half" idx="2"/>
          </p:nvPr>
        </p:nvSpPr>
        <p:spPr>
          <a:xfrm>
            <a:off x="1404571" y="1293224"/>
            <a:ext cx="6877279" cy="4012872"/>
          </a:xfrm>
        </p:spPr>
        <p:txBody>
          <a:bodyPr>
            <a:noAutofit/>
          </a:bodyPr>
          <a:lstStyle/>
          <a:p>
            <a:pPr>
              <a:spcBef>
                <a:spcPct val="0"/>
              </a:spcBef>
            </a:pPr>
            <a:r>
              <a:rPr lang="en-CA" altLang="en-US" dirty="0">
                <a:latin typeface="+mj-lt"/>
              </a:rPr>
              <a:t>You shouldn’t go with just any credit card. It is important to shop around for a credit card and compare the features and costs of each.</a:t>
            </a:r>
          </a:p>
          <a:p>
            <a:pPr>
              <a:spcBef>
                <a:spcPct val="0"/>
              </a:spcBef>
            </a:pPr>
            <a:r>
              <a:rPr lang="en-CA" altLang="en-US" dirty="0">
                <a:latin typeface="+mj-lt"/>
              </a:rPr>
              <a:t>Features include:</a:t>
            </a:r>
          </a:p>
          <a:p>
            <a:pPr lvl="2">
              <a:spcBef>
                <a:spcPct val="0"/>
              </a:spcBef>
              <a:buFont typeface="Wingdings" panose="05000000000000000000" pitchFamily="2" charset="2"/>
              <a:buChar char="Ø"/>
            </a:pPr>
            <a:r>
              <a:rPr lang="en-CA" altLang="en-US" dirty="0">
                <a:latin typeface="+mj-lt"/>
              </a:rPr>
              <a:t>the credit limit (or how much credit will be extended);</a:t>
            </a:r>
          </a:p>
          <a:p>
            <a:pPr lvl="2">
              <a:spcBef>
                <a:spcPct val="0"/>
              </a:spcBef>
              <a:buFont typeface="Wingdings" panose="05000000000000000000" pitchFamily="2" charset="2"/>
              <a:buChar char="Ø"/>
            </a:pPr>
            <a:r>
              <a:rPr lang="en-CA" altLang="en-US" dirty="0">
                <a:latin typeface="+mj-lt"/>
              </a:rPr>
              <a:t>the grace period; </a:t>
            </a:r>
          </a:p>
          <a:p>
            <a:pPr lvl="2">
              <a:spcBef>
                <a:spcPct val="0"/>
              </a:spcBef>
              <a:buFont typeface="Wingdings" panose="05000000000000000000" pitchFamily="2" charset="2"/>
              <a:buChar char="Ø"/>
            </a:pPr>
            <a:r>
              <a:rPr lang="en-CA" altLang="en-US" dirty="0">
                <a:latin typeface="+mj-lt"/>
              </a:rPr>
              <a:t>the purchase guarantees; </a:t>
            </a:r>
          </a:p>
          <a:p>
            <a:pPr lvl="2">
              <a:spcBef>
                <a:spcPct val="0"/>
              </a:spcBef>
              <a:buFont typeface="Wingdings" panose="05000000000000000000" pitchFamily="2" charset="2"/>
              <a:buChar char="Ø"/>
            </a:pPr>
            <a:r>
              <a:rPr lang="en-CA" altLang="en-US" dirty="0">
                <a:latin typeface="+mj-lt"/>
              </a:rPr>
              <a:t>liability limits; and </a:t>
            </a:r>
          </a:p>
          <a:p>
            <a:pPr lvl="2">
              <a:spcBef>
                <a:spcPct val="0"/>
              </a:spcBef>
              <a:buFont typeface="Wingdings" panose="05000000000000000000" pitchFamily="2" charset="2"/>
              <a:buChar char="Ø"/>
            </a:pPr>
            <a:r>
              <a:rPr lang="en-CA" altLang="en-US" dirty="0">
                <a:latin typeface="+mj-lt"/>
              </a:rPr>
              <a:t>consumer rewards. </a:t>
            </a:r>
          </a:p>
          <a:p>
            <a:pPr>
              <a:spcBef>
                <a:spcPct val="0"/>
              </a:spcBef>
            </a:pPr>
            <a:r>
              <a:rPr lang="en-CA" altLang="en-US" dirty="0">
                <a:latin typeface="+mj-lt"/>
              </a:rPr>
              <a:t>Some cards offer a guarantee for purchases; if you purchase a defective item, you can have the charge stopped and removed from your credit card bill. </a:t>
            </a:r>
          </a:p>
          <a:p>
            <a:endParaRPr lang="en-CA" dirty="0">
              <a:latin typeface="+mj-lt"/>
            </a:endParaRPr>
          </a:p>
        </p:txBody>
      </p:sp>
      <p:sp>
        <p:nvSpPr>
          <p:cNvPr id="10" name="Text Placeholder 9"/>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1">
            <a:extLst>
              <a:ext uri="{FF2B5EF4-FFF2-40B4-BE49-F238E27FC236}">
                <a16:creationId xmlns:a16="http://schemas.microsoft.com/office/drawing/2014/main" id="{CAB6B172-01B5-489D-8547-5B58EB448EA6}"/>
              </a:ext>
            </a:extLst>
          </p:cNvPr>
          <p:cNvSpPr>
            <a:spLocks noChangeArrowheads="1"/>
          </p:cNvSpPr>
          <p:nvPr/>
        </p:nvSpPr>
        <p:spPr bwMode="auto">
          <a:xfrm>
            <a:off x="76200" y="2151063"/>
            <a:ext cx="89916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endParaRPr lang="en-CA" altLang="en-US" sz="2700" b="1"/>
          </a:p>
        </p:txBody>
      </p:sp>
      <p:sp>
        <p:nvSpPr>
          <p:cNvPr id="6" name="Text Placeholder 5"/>
          <p:cNvSpPr>
            <a:spLocks noGrp="1"/>
          </p:cNvSpPr>
          <p:nvPr>
            <p:ph type="body" idx="1"/>
          </p:nvPr>
        </p:nvSpPr>
        <p:spPr>
          <a:xfrm>
            <a:off x="1411086" y="843023"/>
            <a:ext cx="6844640" cy="639762"/>
          </a:xfrm>
        </p:spPr>
        <p:txBody>
          <a:bodyPr/>
          <a:lstStyle/>
          <a:p>
            <a:r>
              <a:rPr lang="en-CA" dirty="0">
                <a:latin typeface="+mj-lt"/>
              </a:rPr>
              <a:t>Choosing a credit card (continued) </a:t>
            </a:r>
            <a:endParaRPr lang="en-CA" dirty="0">
              <a:solidFill>
                <a:srgbClr val="FF0000"/>
              </a:solidFill>
              <a:latin typeface="+mj-lt"/>
            </a:endParaRPr>
          </a:p>
        </p:txBody>
      </p:sp>
      <p:sp>
        <p:nvSpPr>
          <p:cNvPr id="7" name="Content Placeholder 6"/>
          <p:cNvSpPr>
            <a:spLocks noGrp="1"/>
          </p:cNvSpPr>
          <p:nvPr>
            <p:ph sz="half" idx="2"/>
          </p:nvPr>
        </p:nvSpPr>
        <p:spPr>
          <a:xfrm>
            <a:off x="1404570" y="1280160"/>
            <a:ext cx="7138539" cy="3765519"/>
          </a:xfrm>
        </p:spPr>
        <p:txBody>
          <a:bodyPr>
            <a:noAutofit/>
          </a:bodyPr>
          <a:lstStyle/>
          <a:p>
            <a:pPr marL="342900" indent="-342900">
              <a:buFont typeface="Arial" panose="020B0604020202020204" pitchFamily="34" charset="0"/>
              <a:buChar char="•"/>
              <a:defRPr/>
            </a:pPr>
            <a:r>
              <a:rPr lang="en-CA" dirty="0">
                <a:latin typeface="+mj-lt"/>
              </a:rPr>
              <a:t>Consumer rewards may be offered by some credit cards, usually by rewarding “points” for dollars of credit. The points may then be cashed in for various products. </a:t>
            </a:r>
            <a:endParaRPr lang="en-US" dirty="0"/>
          </a:p>
          <a:p>
            <a:pPr marL="342900" indent="-342900">
              <a:buFont typeface="Arial" panose="020B0604020202020204" pitchFamily="34" charset="0"/>
              <a:buChar char="•"/>
              <a:defRPr/>
            </a:pPr>
            <a:r>
              <a:rPr lang="en-CA" dirty="0">
                <a:latin typeface="+mj-lt"/>
              </a:rPr>
              <a:t>The airline industry is a major sponsor of rewards and offers “frequent flyer miles” through credit cards.</a:t>
            </a:r>
            <a:endParaRPr lang="en-US" dirty="0"/>
          </a:p>
          <a:p>
            <a:pPr marL="342900" indent="-342900">
              <a:buFont typeface="Arial" panose="020B0604020202020204" pitchFamily="34" charset="0"/>
              <a:buChar char="•"/>
              <a:defRPr/>
            </a:pPr>
            <a:r>
              <a:rPr lang="en-CA" dirty="0">
                <a:latin typeface="+mj-lt"/>
              </a:rPr>
              <a:t>Many cards charge fees for extending credit, cash advances, and balance transfers. </a:t>
            </a:r>
          </a:p>
          <a:p>
            <a:pPr marL="342900" indent="-342900">
              <a:buFont typeface="Arial" panose="020B0604020202020204" pitchFamily="34" charset="0"/>
              <a:buChar char="•"/>
              <a:defRPr/>
            </a:pPr>
            <a:r>
              <a:rPr lang="en-CA" dirty="0">
                <a:latin typeface="+mj-lt"/>
              </a:rPr>
              <a:t>Many credit cards charge an annual fee just for having the credit card. Many do not. It is important to pick the card that best meets your needs.</a:t>
            </a:r>
          </a:p>
          <a:p>
            <a:pPr>
              <a:defRPr/>
            </a:pPr>
            <a:endParaRPr lang="en-CA" dirty="0">
              <a:latin typeface="+mj-lt"/>
            </a:endParaRPr>
          </a:p>
          <a:p>
            <a:endParaRPr lang="en-CA" dirty="0">
              <a:latin typeface="+mj-lt"/>
            </a:endParaRPr>
          </a:p>
        </p:txBody>
      </p:sp>
      <p:sp>
        <p:nvSpPr>
          <p:cNvPr id="10" name="Text Placeholder 9"/>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Personal identity theft</a:t>
            </a:r>
          </a:p>
        </p:txBody>
      </p:sp>
      <p:sp>
        <p:nvSpPr>
          <p:cNvPr id="40963" name="Content Placeholder 2">
            <a:extLst>
              <a:ext uri="{FF2B5EF4-FFF2-40B4-BE49-F238E27FC236}">
                <a16:creationId xmlns:a16="http://schemas.microsoft.com/office/drawing/2014/main" id="{DA67064B-BA98-4F2D-876B-7873C8E4595E}"/>
              </a:ext>
            </a:extLst>
          </p:cNvPr>
          <p:cNvSpPr>
            <a:spLocks noGrp="1" noChangeArrowheads="1"/>
          </p:cNvSpPr>
          <p:nvPr>
            <p:ph sz="half" idx="2"/>
          </p:nvPr>
        </p:nvSpPr>
        <p:spPr>
          <a:xfrm>
            <a:off x="1411086" y="1358537"/>
            <a:ext cx="6668274" cy="2734099"/>
          </a:xfrm>
        </p:spPr>
        <p:txBody>
          <a:bodyPr>
            <a:normAutofit/>
          </a:bodyPr>
          <a:lstStyle/>
          <a:p>
            <a:r>
              <a:rPr lang="en-US" altLang="en-US" dirty="0">
                <a:latin typeface="+mj-lt"/>
              </a:rPr>
              <a:t>Identity theft occurs when someone fraudulently uses your name, personal information, or reputation for financial gain.</a:t>
            </a:r>
          </a:p>
          <a:p>
            <a:r>
              <a:rPr lang="en-US" altLang="en-US" dirty="0">
                <a:latin typeface="+mj-lt"/>
              </a:rPr>
              <a:t>Let’s take a look at the RCMP’s Identity Theft and Identity Fraud website for some information on how to prevent it from happening to you: </a:t>
            </a:r>
            <a:r>
              <a:rPr lang="en-US" altLang="en-US" dirty="0">
                <a:solidFill>
                  <a:schemeClr val="accent2"/>
                </a:solidFill>
                <a:latin typeface="+mj-lt"/>
                <a:hlinkClick r:id="rId2"/>
              </a:rPr>
              <a:t>http://www.rcmp-grc.gc.ca/scams-fraudes/id-theft-vol-eng.htm </a:t>
            </a:r>
            <a:endParaRPr lang="en-US" altLang="en-US" dirty="0">
              <a:solidFill>
                <a:schemeClr val="accent2"/>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76550"/>
            <a:ext cx="3470090" cy="639762"/>
          </a:xfrm>
        </p:spPr>
        <p:txBody>
          <a:bodyPr/>
          <a:lstStyle/>
          <a:p>
            <a:r>
              <a:rPr lang="en-CA" dirty="0">
                <a:latin typeface="+mj-lt"/>
              </a:rPr>
              <a:t>Predatory lending</a:t>
            </a:r>
          </a:p>
        </p:txBody>
      </p:sp>
      <p:sp>
        <p:nvSpPr>
          <p:cNvPr id="43011" name="Content Placeholder 2">
            <a:extLst>
              <a:ext uri="{FF2B5EF4-FFF2-40B4-BE49-F238E27FC236}">
                <a16:creationId xmlns:a16="http://schemas.microsoft.com/office/drawing/2014/main" id="{5B01B168-8C13-4DC0-B2C0-B98C8B05F6F9}"/>
              </a:ext>
            </a:extLst>
          </p:cNvPr>
          <p:cNvSpPr>
            <a:spLocks noGrp="1" noChangeArrowheads="1"/>
          </p:cNvSpPr>
          <p:nvPr>
            <p:ph sz="half" idx="2"/>
          </p:nvPr>
        </p:nvSpPr>
        <p:spPr>
          <a:xfrm>
            <a:off x="1404571" y="1319350"/>
            <a:ext cx="6994845" cy="3726330"/>
          </a:xfrm>
        </p:spPr>
        <p:txBody>
          <a:bodyPr>
            <a:noAutofit/>
          </a:bodyPr>
          <a:lstStyle/>
          <a:p>
            <a:r>
              <a:rPr lang="en-US" altLang="en-US" dirty="0">
                <a:latin typeface="+mj-lt"/>
              </a:rPr>
              <a:t>Predatory lending is often characterized as personal loans that have excessive interest rates, unnecessary charges, and highly questionable terms. </a:t>
            </a:r>
            <a:endParaRPr lang="en-CA" altLang="en-US" dirty="0">
              <a:latin typeface="+mj-lt"/>
            </a:endParaRPr>
          </a:p>
          <a:p>
            <a:r>
              <a:rPr lang="en-CA" altLang="en-US" dirty="0">
                <a:latin typeface="+mj-lt"/>
              </a:rPr>
              <a:t>Some predatory lenders will charge interest rates as high as 59.9%, just short of the 60% legal limit in Canada. </a:t>
            </a:r>
          </a:p>
          <a:p>
            <a:r>
              <a:rPr lang="en-CA" altLang="en-US" dirty="0">
                <a:latin typeface="+mj-lt"/>
              </a:rPr>
              <a:t>In 2006, the federal government introduced legislation allowing provinces to lower the legal limit if they created a regulatory system to govern the industry.</a:t>
            </a:r>
          </a:p>
          <a:p>
            <a:r>
              <a:rPr lang="en-CA" altLang="en-US" dirty="0">
                <a:latin typeface="+mj-lt"/>
              </a:rPr>
              <a:t>Payday lenders such as Money Mart (interest rate - 59.9%) and </a:t>
            </a:r>
            <a:r>
              <a:rPr lang="en-CA" altLang="en-US" dirty="0" err="1">
                <a:latin typeface="+mj-lt"/>
              </a:rPr>
              <a:t>Easyfinancial</a:t>
            </a:r>
            <a:r>
              <a:rPr lang="en-CA" altLang="en-US" dirty="0">
                <a:latin typeface="+mj-lt"/>
              </a:rPr>
              <a:t> (interest rate - 46.9%) are examples of predatory lenders (Freeman, 2015).</a:t>
            </a:r>
          </a:p>
          <a:p>
            <a:pPr marL="457200" lvl="1" indent="0">
              <a:buFontTx/>
              <a:buNone/>
            </a:pPr>
            <a:endParaRPr lang="en-CA" altLang="en-US" dirty="0">
              <a:latin typeface="+mj-lt"/>
            </a:endParaRPr>
          </a:p>
          <a:p>
            <a:pPr marL="457200" lvl="1" indent="0">
              <a:buFontTx/>
              <a:buNone/>
            </a:pPr>
            <a:endParaRPr lang="en-CA" altLang="en-US" dirty="0">
              <a:latin typeface="+mj-lt"/>
            </a:endParaRP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38048"/>
            <a:ext cx="3470090" cy="639762"/>
          </a:xfrm>
        </p:spPr>
        <p:txBody>
          <a:bodyPr/>
          <a:lstStyle/>
          <a:p>
            <a:r>
              <a:rPr lang="en-CA" dirty="0">
                <a:latin typeface="+mj-lt"/>
              </a:rPr>
              <a:t>Insolvency</a:t>
            </a:r>
          </a:p>
        </p:txBody>
      </p:sp>
      <p:sp>
        <p:nvSpPr>
          <p:cNvPr id="6" name="Content Placeholder 5"/>
          <p:cNvSpPr>
            <a:spLocks noGrp="1"/>
          </p:cNvSpPr>
          <p:nvPr>
            <p:ph sz="half" idx="2"/>
          </p:nvPr>
        </p:nvSpPr>
        <p:spPr>
          <a:xfrm>
            <a:off x="1404571" y="1280161"/>
            <a:ext cx="7138915" cy="3778582"/>
          </a:xfrm>
        </p:spPr>
        <p:txBody>
          <a:bodyPr>
            <a:normAutofit lnSpcReduction="10000"/>
          </a:bodyPr>
          <a:lstStyle/>
          <a:p>
            <a:pPr>
              <a:lnSpc>
                <a:spcPct val="114999"/>
              </a:lnSpc>
              <a:spcBef>
                <a:spcPct val="0"/>
              </a:spcBef>
            </a:pPr>
            <a:r>
              <a:rPr lang="en-US" altLang="en-US" dirty="0">
                <a:latin typeface="+mj-lt"/>
              </a:rPr>
              <a:t>Insolvency is </a:t>
            </a:r>
            <a:r>
              <a:rPr lang="en-CA" altLang="en-US" dirty="0">
                <a:latin typeface="+mj-lt"/>
              </a:rPr>
              <a:t>“the inability to pay debts when they are due because of liabilities that far exceed the value of assets.” It falls under the </a:t>
            </a:r>
            <a:r>
              <a:rPr lang="en-CA" altLang="en-US" i="1" dirty="0">
                <a:latin typeface="+mj-lt"/>
              </a:rPr>
              <a:t>Bankruptcy and Insolvency Act </a:t>
            </a:r>
            <a:r>
              <a:rPr lang="en-CA" altLang="en-US" dirty="0">
                <a:latin typeface="+mj-lt"/>
              </a:rPr>
              <a:t>and is governed by the Office of the Superintendent of Bankruptcy (Kapoor et al., 2015, p. 53).</a:t>
            </a:r>
            <a:endParaRPr lang="en-US">
              <a:latin typeface="Arial"/>
            </a:endParaRPr>
          </a:p>
          <a:p>
            <a:pPr>
              <a:lnSpc>
                <a:spcPct val="114999"/>
              </a:lnSpc>
              <a:spcBef>
                <a:spcPct val="0"/>
              </a:spcBef>
            </a:pPr>
            <a:r>
              <a:rPr lang="en-CA" dirty="0">
                <a:latin typeface="Arial"/>
                <a:cs typeface="Times New Roman"/>
              </a:rPr>
              <a:t>See the </a:t>
            </a:r>
            <a:r>
              <a:rPr lang="en-CA" dirty="0">
                <a:latin typeface="Arial"/>
                <a:cs typeface="Times New Roman"/>
                <a:hlinkClick r:id="rId2"/>
              </a:rPr>
              <a:t>Office of the Superintendent of Bankruptcy</a:t>
            </a:r>
            <a:r>
              <a:rPr lang="en-CA" dirty="0">
                <a:latin typeface="Arial"/>
                <a:cs typeface="Times New Roman"/>
              </a:rPr>
              <a:t> on the Government of Canada website for information on how to file a consumer proposal or for bankruptcy as an individual.</a:t>
            </a:r>
            <a:endParaRPr lang="en-CA" altLang="en-US" dirty="0">
              <a:latin typeface="Arial"/>
              <a:cs typeface="Times New Roman"/>
            </a:endParaRPr>
          </a:p>
          <a:p>
            <a:pPr>
              <a:lnSpc>
                <a:spcPct val="114999"/>
              </a:lnSpc>
              <a:spcBef>
                <a:spcPct val="0"/>
              </a:spcBef>
            </a:pPr>
            <a:r>
              <a:rPr lang="en-CA" altLang="en-US" dirty="0">
                <a:latin typeface="+mj-lt"/>
              </a:rPr>
              <a:t>Many provinces have their own legislation and oversight. These bankruptcy rules focus on personal bankruptcy exemptions.</a:t>
            </a:r>
          </a:p>
          <a:p>
            <a:pPr>
              <a:lnSpc>
                <a:spcPct val="114999"/>
              </a:lnSpc>
              <a:spcBef>
                <a:spcPct val="0"/>
              </a:spcBef>
            </a:pPr>
            <a:endParaRPr lang="en-US" altLang="en-US" dirty="0">
              <a:latin typeface="+mj-lt"/>
            </a:endParaRPr>
          </a:p>
          <a:p>
            <a:endParaRPr lang="en-CA" dirty="0">
              <a:latin typeface="+mj-lt"/>
            </a:endParaRPr>
          </a:p>
        </p:txBody>
      </p:sp>
      <p:sp>
        <p:nvSpPr>
          <p:cNvPr id="9" name="Text Placeholder 8"/>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Autofit/>
          </a:bodyPr>
          <a:lstStyle/>
          <a:p>
            <a:r>
              <a:rPr lang="en-CA" dirty="0">
                <a:latin typeface="+mj-lt"/>
              </a:rPr>
              <a:t>7.4 Other People’s Money: An Introduction to Debt</a:t>
            </a:r>
          </a:p>
        </p:txBody>
      </p:sp>
      <p:sp>
        <p:nvSpPr>
          <p:cNvPr id="5" name="Text Placeholder 4"/>
          <p:cNvSpPr>
            <a:spLocks noGrp="1"/>
          </p:cNvSpPr>
          <p:nvPr>
            <p:ph type="body" idx="1"/>
          </p:nvPr>
        </p:nvSpPr>
        <p:spPr>
          <a:xfrm>
            <a:off x="1404572" y="1822499"/>
            <a:ext cx="3470090" cy="639762"/>
          </a:xfrm>
        </p:spPr>
        <p:txBody>
          <a:bodyPr/>
          <a:lstStyle/>
          <a:p>
            <a:r>
              <a:rPr lang="en-CA" dirty="0">
                <a:latin typeface="+mj-lt"/>
              </a:rPr>
              <a:t>Credit systems</a:t>
            </a:r>
          </a:p>
        </p:txBody>
      </p:sp>
      <p:sp>
        <p:nvSpPr>
          <p:cNvPr id="45059" name="Content Placeholder 2">
            <a:extLst>
              <a:ext uri="{FF2B5EF4-FFF2-40B4-BE49-F238E27FC236}">
                <a16:creationId xmlns:a16="http://schemas.microsoft.com/office/drawing/2014/main" id="{3F3143E7-B14E-47CC-AD6C-2AFC2AAB2D69}"/>
              </a:ext>
            </a:extLst>
          </p:cNvPr>
          <p:cNvSpPr>
            <a:spLocks noGrp="1" noChangeArrowheads="1"/>
          </p:cNvSpPr>
          <p:nvPr>
            <p:ph sz="half" idx="2"/>
          </p:nvPr>
        </p:nvSpPr>
        <p:spPr>
          <a:xfrm>
            <a:off x="1404572" y="2311580"/>
            <a:ext cx="6733588" cy="3391323"/>
          </a:xfrm>
        </p:spPr>
        <p:txBody>
          <a:bodyPr>
            <a:normAutofit/>
          </a:bodyPr>
          <a:lstStyle/>
          <a:p>
            <a:r>
              <a:rPr lang="en-CA" altLang="en-US" b="1" dirty="0">
                <a:latin typeface="+mj-lt"/>
              </a:rPr>
              <a:t>Credit</a:t>
            </a:r>
            <a:r>
              <a:rPr lang="en-CA" altLang="en-US" dirty="0">
                <a:latin typeface="+mj-lt"/>
              </a:rPr>
              <a:t> creates debt—either short- or long-term debt—in order to finance the purchase of assets. </a:t>
            </a:r>
            <a:endParaRPr lang="en-US" altLang="en-US" dirty="0">
              <a:latin typeface="+mj-lt"/>
            </a:endParaRPr>
          </a:p>
          <a:p>
            <a:r>
              <a:rPr lang="en-US" altLang="en-US" dirty="0">
                <a:latin typeface="+mj-lt"/>
              </a:rPr>
              <a:t>Informal sources of credit, such as pawn shops, provide less consumer protection.</a:t>
            </a:r>
          </a:p>
          <a:p>
            <a:r>
              <a:rPr lang="en-US" altLang="en-US" dirty="0">
                <a:latin typeface="+mj-lt"/>
              </a:rPr>
              <a:t>Lending institutions are monitored by outside organizations and are therefore accountable for their activities.</a:t>
            </a:r>
          </a:p>
        </p:txBody>
      </p:sp>
      <p:sp>
        <p:nvSpPr>
          <p:cNvPr id="13" name="Text Placeholder 12"/>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4663143" cy="639762"/>
          </a:xfrm>
        </p:spPr>
        <p:txBody>
          <a:bodyPr/>
          <a:lstStyle/>
          <a:p>
            <a:r>
              <a:rPr lang="en-CA" dirty="0">
                <a:latin typeface="+mj-lt"/>
              </a:rPr>
              <a:t>Credit systems (continued)</a:t>
            </a:r>
          </a:p>
        </p:txBody>
      </p:sp>
      <p:sp>
        <p:nvSpPr>
          <p:cNvPr id="46083" name="Content Placeholder 2">
            <a:extLst>
              <a:ext uri="{FF2B5EF4-FFF2-40B4-BE49-F238E27FC236}">
                <a16:creationId xmlns:a16="http://schemas.microsoft.com/office/drawing/2014/main" id="{13080910-2572-49E6-877B-5F4C44C9BAB2}"/>
              </a:ext>
            </a:extLst>
          </p:cNvPr>
          <p:cNvSpPr>
            <a:spLocks noGrp="1" noChangeArrowheads="1"/>
          </p:cNvSpPr>
          <p:nvPr>
            <p:ph sz="half" idx="2"/>
          </p:nvPr>
        </p:nvSpPr>
        <p:spPr>
          <a:xfrm>
            <a:off x="1404572" y="1358537"/>
            <a:ext cx="6759714" cy="3946766"/>
          </a:xfrm>
        </p:spPr>
        <p:txBody>
          <a:bodyPr>
            <a:normAutofit fontScale="70000" lnSpcReduction="20000"/>
          </a:bodyPr>
          <a:lstStyle/>
          <a:p>
            <a:pPr>
              <a:lnSpc>
                <a:spcPct val="135000"/>
              </a:lnSpc>
            </a:pPr>
            <a:r>
              <a:rPr lang="en-US" altLang="en-US" sz="2900" dirty="0">
                <a:latin typeface="+mj-lt"/>
              </a:rPr>
              <a:t>Oversight by outside organizations (</a:t>
            </a:r>
            <a:r>
              <a:rPr lang="en-CA" altLang="en-US" sz="2900" dirty="0">
                <a:latin typeface="+mj-lt"/>
              </a:rPr>
              <a:t>e.g., government regulators, boards of directors, or investors)</a:t>
            </a:r>
            <a:r>
              <a:rPr lang="en-US" altLang="en-US" sz="2900" dirty="0">
                <a:latin typeface="+mj-lt"/>
              </a:rPr>
              <a:t> ensure lenders make loans that will be repaid and that borrowers are not taken advantage of by lenders.</a:t>
            </a:r>
            <a:r>
              <a:rPr lang="en-CA" altLang="en-US" sz="2900" dirty="0">
                <a:latin typeface="+mj-lt"/>
              </a:rPr>
              <a:t> </a:t>
            </a:r>
            <a:endParaRPr lang="en-US" dirty="0"/>
          </a:p>
          <a:p>
            <a:pPr>
              <a:lnSpc>
                <a:spcPct val="135000"/>
              </a:lnSpc>
            </a:pPr>
            <a:r>
              <a:rPr lang="en-CA" altLang="en-US" sz="2900" dirty="0">
                <a:latin typeface="+mj-lt"/>
              </a:rPr>
              <a:t>“Lending organizations must be repaid in order to have money to lend other borrowers as well as repay debts to their own investors” </a:t>
            </a:r>
            <a:r>
              <a:rPr lang="en-US" altLang="en-US" sz="2900" dirty="0">
                <a:latin typeface="+mj-lt"/>
              </a:rPr>
              <a:t>(FNDI and </a:t>
            </a:r>
            <a:r>
              <a:rPr lang="en-US" altLang="en-US" sz="2900" dirty="0" err="1">
                <a:latin typeface="+mj-lt"/>
              </a:rPr>
              <a:t>Oweesta</a:t>
            </a:r>
            <a:r>
              <a:rPr lang="en-US" altLang="en-US" sz="2900" dirty="0">
                <a:latin typeface="+mj-lt"/>
              </a:rPr>
              <a:t>, 2016, p. 97.)</a:t>
            </a:r>
          </a:p>
          <a:p>
            <a:pPr>
              <a:lnSpc>
                <a:spcPct val="135000"/>
              </a:lnSpc>
            </a:pPr>
            <a:r>
              <a:rPr lang="en-CA" altLang="en-US" sz="2900" dirty="0">
                <a:latin typeface="+mj-lt"/>
              </a:rPr>
              <a:t>Lenders can protect themselves against interest rate risk in a variety of ways. For example, a penalty for early repayment or choosing a </a:t>
            </a:r>
            <a:r>
              <a:rPr lang="en-CA" altLang="en-US" sz="2900" b="1" dirty="0">
                <a:latin typeface="+mj-lt"/>
              </a:rPr>
              <a:t>floating-rate loan.</a:t>
            </a:r>
            <a:endParaRPr lang="en-CA" altLang="en-US" sz="2900"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6407017" cy="639762"/>
          </a:xfrm>
        </p:spPr>
        <p:txBody>
          <a:bodyPr/>
          <a:lstStyle/>
          <a:p>
            <a:r>
              <a:rPr lang="en-CA" dirty="0">
                <a:latin typeface="+mj-lt"/>
              </a:rPr>
              <a:t>How lending decisions are made</a:t>
            </a:r>
          </a:p>
        </p:txBody>
      </p:sp>
      <p:sp>
        <p:nvSpPr>
          <p:cNvPr id="47107" name="Content Placeholder 2">
            <a:extLst>
              <a:ext uri="{FF2B5EF4-FFF2-40B4-BE49-F238E27FC236}">
                <a16:creationId xmlns:a16="http://schemas.microsoft.com/office/drawing/2014/main" id="{A28EF5DF-8770-4572-B99D-FE123D2A83BF}"/>
              </a:ext>
            </a:extLst>
          </p:cNvPr>
          <p:cNvSpPr>
            <a:spLocks noGrp="1" noChangeArrowheads="1"/>
          </p:cNvSpPr>
          <p:nvPr>
            <p:ph sz="half" idx="2"/>
          </p:nvPr>
        </p:nvSpPr>
        <p:spPr>
          <a:xfrm>
            <a:off x="1404572" y="1319349"/>
            <a:ext cx="6890342" cy="3726331"/>
          </a:xfrm>
        </p:spPr>
        <p:txBody>
          <a:bodyPr>
            <a:noAutofit/>
          </a:bodyPr>
          <a:lstStyle/>
          <a:p>
            <a:pPr marL="342900" indent="-342900"/>
            <a:r>
              <a:rPr lang="en-US" altLang="en-US" dirty="0">
                <a:latin typeface="+mj-lt"/>
              </a:rPr>
              <a:t>“Whether you seek credit from a bank, a community loan fund, a credit union, or a car dealer, the important thing to remember is that lending decisions are made based on an applicant’s ability to repay the loan” (FNDI and </a:t>
            </a:r>
            <a:r>
              <a:rPr lang="en-US" altLang="en-US" dirty="0" err="1">
                <a:latin typeface="+mj-lt"/>
              </a:rPr>
              <a:t>Oweesta</a:t>
            </a:r>
            <a:r>
              <a:rPr lang="en-US" altLang="en-US" dirty="0">
                <a:latin typeface="+mj-lt"/>
              </a:rPr>
              <a:t>, 2016, p. 98).</a:t>
            </a:r>
            <a:endParaRPr lang="en-US" altLang="en-US" sz="1000" dirty="0">
              <a:latin typeface="+mj-lt"/>
            </a:endParaRPr>
          </a:p>
          <a:p>
            <a:pPr marL="342900" indent="-342900"/>
            <a:r>
              <a:rPr lang="en-US" altLang="en-US" dirty="0">
                <a:latin typeface="+mj-lt"/>
              </a:rPr>
              <a:t>The loan application process involves the following steps:</a:t>
            </a:r>
            <a:endParaRPr lang="en-US" altLang="en-US" sz="1000" dirty="0">
              <a:latin typeface="+mj-lt"/>
            </a:endParaRPr>
          </a:p>
          <a:p>
            <a:pPr lvl="1">
              <a:buFont typeface="Wingdings" panose="05000000000000000000" pitchFamily="2" charset="2"/>
              <a:buChar char="Ø"/>
            </a:pPr>
            <a:r>
              <a:rPr lang="en-US" altLang="en-US" dirty="0">
                <a:latin typeface="+mj-lt"/>
              </a:rPr>
              <a:t>Complete loan application</a:t>
            </a:r>
          </a:p>
          <a:p>
            <a:pPr lvl="1">
              <a:buFont typeface="Wingdings" panose="05000000000000000000" pitchFamily="2" charset="2"/>
              <a:buChar char="Ø"/>
            </a:pPr>
            <a:r>
              <a:rPr lang="en-US" altLang="en-US" dirty="0">
                <a:latin typeface="+mj-lt"/>
              </a:rPr>
              <a:t>Submit loan application</a:t>
            </a:r>
          </a:p>
          <a:p>
            <a:pPr lvl="1">
              <a:buFont typeface="Wingdings" panose="05000000000000000000" pitchFamily="2" charset="2"/>
              <a:buChar char="Ø"/>
            </a:pPr>
            <a:r>
              <a:rPr lang="en-US" altLang="en-US" dirty="0">
                <a:latin typeface="+mj-lt"/>
              </a:rPr>
              <a:t>Financial institution reviews loan application and uses the 5 Cs to make a decision</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6191497" cy="639762"/>
          </a:xfrm>
        </p:spPr>
        <p:txBody>
          <a:bodyPr/>
          <a:lstStyle/>
          <a:p>
            <a:r>
              <a:rPr lang="en-CA" dirty="0">
                <a:latin typeface="+mj-lt"/>
              </a:rPr>
              <a:t>Loan rates, fees, and terms</a:t>
            </a:r>
          </a:p>
        </p:txBody>
      </p:sp>
      <p:sp>
        <p:nvSpPr>
          <p:cNvPr id="3" name="Content Placeholder 2">
            <a:extLst>
              <a:ext uri="{FF2B5EF4-FFF2-40B4-BE49-F238E27FC236}">
                <a16:creationId xmlns:a16="http://schemas.microsoft.com/office/drawing/2014/main" id="{026A6BB8-90D6-4576-B104-621DB739B5A5}"/>
              </a:ext>
            </a:extLst>
          </p:cNvPr>
          <p:cNvSpPr>
            <a:spLocks noGrp="1"/>
          </p:cNvSpPr>
          <p:nvPr>
            <p:ph sz="half" idx="2"/>
          </p:nvPr>
        </p:nvSpPr>
        <p:spPr>
          <a:xfrm>
            <a:off x="1404571" y="1358538"/>
            <a:ext cx="6864217" cy="3687142"/>
          </a:xfrm>
        </p:spPr>
        <p:txBody>
          <a:bodyPr>
            <a:noAutofit/>
          </a:bodyPr>
          <a:lstStyle/>
          <a:p>
            <a:pPr>
              <a:defRPr/>
            </a:pPr>
            <a:r>
              <a:rPr lang="en-US" b="1" dirty="0">
                <a:latin typeface="+mj-lt"/>
              </a:rPr>
              <a:t>Monthly payment = principal payment + interest</a:t>
            </a:r>
          </a:p>
          <a:p>
            <a:pPr>
              <a:defRPr/>
            </a:pPr>
            <a:r>
              <a:rPr lang="en-US" dirty="0">
                <a:latin typeface="+mj-lt"/>
              </a:rPr>
              <a:t>The principal is what you have borrowed and the interest is the cost of borrowing. </a:t>
            </a:r>
          </a:p>
          <a:p>
            <a:pPr>
              <a:defRPr/>
            </a:pPr>
            <a:r>
              <a:rPr lang="en-US" dirty="0">
                <a:latin typeface="+mj-lt"/>
              </a:rPr>
              <a:t>When you start to repay a loan, the interest is repaid first,  so your monthly payments are mostly the interest and a small amount of the principal.</a:t>
            </a:r>
          </a:p>
          <a:p>
            <a:pPr>
              <a:defRPr/>
            </a:pPr>
            <a:r>
              <a:rPr lang="en-US" dirty="0">
                <a:latin typeface="+mj-lt"/>
              </a:rPr>
              <a:t>Eventually, your monthly payments become a greater portion of the principal.</a:t>
            </a:r>
          </a:p>
          <a:p>
            <a:pPr>
              <a:defRPr/>
            </a:pPr>
            <a:r>
              <a:rPr lang="en-US" dirty="0">
                <a:latin typeface="+mj-lt"/>
              </a:rPr>
              <a:t>Terms can refer to the length of time to repay the loan, an agreed-upon schedule of repayment, and the rights and responsibilities of both the borrower and lender.</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15739"/>
            <a:ext cx="6367828" cy="639762"/>
          </a:xfrm>
        </p:spPr>
        <p:txBody>
          <a:bodyPr/>
          <a:lstStyle/>
          <a:p>
            <a:r>
              <a:rPr lang="en-CA" dirty="0">
                <a:latin typeface="+mj-lt"/>
              </a:rPr>
              <a:t>Financial systems before contact</a:t>
            </a:r>
          </a:p>
        </p:txBody>
      </p:sp>
      <p:sp>
        <p:nvSpPr>
          <p:cNvPr id="3" name="Content Placeholder 2">
            <a:extLst>
              <a:ext uri="{FF2B5EF4-FFF2-40B4-BE49-F238E27FC236}">
                <a16:creationId xmlns:a16="http://schemas.microsoft.com/office/drawing/2014/main" id="{2943EC6D-3A43-4919-BEC2-AF9676B907D0}"/>
              </a:ext>
            </a:extLst>
          </p:cNvPr>
          <p:cNvSpPr>
            <a:spLocks noGrp="1"/>
          </p:cNvSpPr>
          <p:nvPr>
            <p:ph sz="half" idx="2"/>
          </p:nvPr>
        </p:nvSpPr>
        <p:spPr>
          <a:xfrm>
            <a:off x="1404571" y="1441202"/>
            <a:ext cx="6877279" cy="3490178"/>
          </a:xfrm>
        </p:spPr>
        <p:txBody>
          <a:bodyPr>
            <a:normAutofit/>
          </a:bodyPr>
          <a:lstStyle/>
          <a:p>
            <a:pPr>
              <a:defRPr/>
            </a:pPr>
            <a:r>
              <a:rPr lang="en-CA" dirty="0">
                <a:latin typeface="+mj-lt"/>
              </a:rPr>
              <a:t>Before European contact, each Native community provided for its own needs and acquired additional goods by trading with surrounding communities. </a:t>
            </a:r>
          </a:p>
          <a:p>
            <a:pPr>
              <a:defRPr/>
            </a:pPr>
            <a:r>
              <a:rPr lang="en-US" dirty="0">
                <a:latin typeface="+mj-lt"/>
              </a:rPr>
              <a:t>“Long before the modern banking and financial system, there was interaction and trade between Native communities across great distances” (FNDI and Oweesta, 2016, p. 119).</a:t>
            </a:r>
          </a:p>
          <a:p>
            <a:pPr>
              <a:defRPr/>
            </a:pPr>
            <a:r>
              <a:rPr lang="en-US" dirty="0">
                <a:latin typeface="+mj-lt"/>
              </a:rPr>
              <a:t>For example, Indigenous peoples were linked through the Columbia trade network, a prosperous trade route linking peoples from California to Alaska and the Pacific Ocean to the Plains </a:t>
            </a:r>
            <a:r>
              <a:rPr lang="en-US" dirty="0">
                <a:latin typeface="+mj-lt"/>
                <a:cs typeface="Arial"/>
              </a:rPr>
              <a:t>(FNDI and </a:t>
            </a:r>
            <a:r>
              <a:rPr lang="en-US" dirty="0" err="1">
                <a:latin typeface="+mj-lt"/>
                <a:cs typeface="Arial"/>
              </a:rPr>
              <a:t>Oweesta</a:t>
            </a:r>
            <a:r>
              <a:rPr lang="en-US" dirty="0">
                <a:latin typeface="+mj-lt"/>
                <a:cs typeface="Arial"/>
              </a:rPr>
              <a:t>, 2016)</a:t>
            </a:r>
            <a:r>
              <a:rPr lang="en-US" dirty="0">
                <a:latin typeface="+mj-lt"/>
              </a:rPr>
              <a:t>.</a:t>
            </a:r>
          </a:p>
          <a:p>
            <a:pPr>
              <a:defRPr/>
            </a:pPr>
            <a:endParaRPr lang="en-CA" dirty="0">
              <a:latin typeface="+mj-lt"/>
            </a:endParaRPr>
          </a:p>
          <a:p>
            <a:pPr>
              <a:defRPr/>
            </a:pPr>
            <a:endParaRPr lang="en-US" dirty="0">
              <a:latin typeface="+mj-lt"/>
            </a:endParaRPr>
          </a:p>
          <a:p>
            <a:pPr lvl="1">
              <a:defRPr/>
            </a:pPr>
            <a:endParaRPr lang="en-US" dirty="0">
              <a:latin typeface="+mj-lt"/>
            </a:endParaRPr>
          </a:p>
          <a:p>
            <a:pPr>
              <a:defRPr/>
            </a:pPr>
            <a:endParaRPr 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6923016" cy="639762"/>
          </a:xfrm>
        </p:spPr>
        <p:txBody>
          <a:bodyPr/>
          <a:lstStyle/>
          <a:p>
            <a:r>
              <a:rPr lang="en-CA" dirty="0">
                <a:latin typeface="+mj-lt"/>
              </a:rPr>
              <a:t>Evaluating the loan application</a:t>
            </a:r>
          </a:p>
        </p:txBody>
      </p:sp>
      <p:sp>
        <p:nvSpPr>
          <p:cNvPr id="51203" name="Content Placeholder 2">
            <a:extLst>
              <a:ext uri="{FF2B5EF4-FFF2-40B4-BE49-F238E27FC236}">
                <a16:creationId xmlns:a16="http://schemas.microsoft.com/office/drawing/2014/main" id="{EF0EB368-D6DD-4187-9470-C697D49250CD}"/>
              </a:ext>
            </a:extLst>
          </p:cNvPr>
          <p:cNvSpPr>
            <a:spLocks noGrp="1" noChangeArrowheads="1"/>
          </p:cNvSpPr>
          <p:nvPr>
            <p:ph sz="half" idx="2"/>
          </p:nvPr>
        </p:nvSpPr>
        <p:spPr>
          <a:xfrm>
            <a:off x="1404571" y="1358538"/>
            <a:ext cx="6929531" cy="3687142"/>
          </a:xfrm>
        </p:spPr>
        <p:txBody>
          <a:bodyPr>
            <a:noAutofit/>
          </a:bodyPr>
          <a:lstStyle/>
          <a:p>
            <a:r>
              <a:rPr lang="en-US" altLang="en-US" dirty="0">
                <a:latin typeface="+mj-lt"/>
              </a:rPr>
              <a:t>According to the text and the BNC curriculum (2016), this process is often referred to as evaluating the </a:t>
            </a:r>
            <a:r>
              <a:rPr lang="en-US" altLang="en-US" b="1" dirty="0">
                <a:latin typeface="+mj-lt"/>
              </a:rPr>
              <a:t>Five Cs of credit</a:t>
            </a:r>
            <a:r>
              <a:rPr lang="en-US" altLang="en-US" dirty="0">
                <a:latin typeface="+mj-lt"/>
              </a:rPr>
              <a:t>: </a:t>
            </a:r>
            <a:r>
              <a:rPr lang="en-US" altLang="en-US" b="1" dirty="0">
                <a:latin typeface="+mj-lt"/>
              </a:rPr>
              <a:t>character, capacity, capital, collateral, and conditions.</a:t>
            </a:r>
          </a:p>
          <a:p>
            <a:r>
              <a:rPr lang="en-US" altLang="en-US" b="1" dirty="0">
                <a:latin typeface="+mj-lt"/>
              </a:rPr>
              <a:t>Character</a:t>
            </a:r>
            <a:r>
              <a:rPr lang="en-US" altLang="en-US" dirty="0">
                <a:latin typeface="+mj-lt"/>
              </a:rPr>
              <a:t>: your </a:t>
            </a:r>
            <a:r>
              <a:rPr lang="en-CA" altLang="en-US" dirty="0">
                <a:latin typeface="+mj-lt"/>
              </a:rPr>
              <a:t>financial stability, employment history, residential history, and repayment history on prior loans </a:t>
            </a:r>
            <a:r>
              <a:rPr lang="en-US" altLang="en-US" dirty="0">
                <a:latin typeface="+mj-lt"/>
              </a:rPr>
              <a:t>is assessed to see how well you handle your financial obligations. </a:t>
            </a:r>
          </a:p>
          <a:p>
            <a:r>
              <a:rPr lang="en-US" altLang="en-US" b="1" dirty="0">
                <a:latin typeface="+mj-lt"/>
              </a:rPr>
              <a:t>Capacity</a:t>
            </a:r>
            <a:r>
              <a:rPr lang="en-US" altLang="en-US" dirty="0">
                <a:latin typeface="+mj-lt"/>
              </a:rPr>
              <a:t>: how much can you afford to pay? Lenders </a:t>
            </a:r>
            <a:r>
              <a:rPr lang="en-CA" altLang="en-US" dirty="0">
                <a:latin typeface="+mj-lt"/>
              </a:rPr>
              <a:t>compare the size of your proposed debt obligations to the size of your income, expenses, and current obligations.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5351"/>
            <a:ext cx="7172691" cy="639762"/>
          </a:xfrm>
        </p:spPr>
        <p:txBody>
          <a:bodyPr/>
          <a:lstStyle/>
          <a:p>
            <a:r>
              <a:rPr lang="en-CA" dirty="0">
                <a:latin typeface="+mj-lt"/>
              </a:rPr>
              <a:t>Evaluating the loan application (continued)</a:t>
            </a:r>
          </a:p>
        </p:txBody>
      </p:sp>
      <p:sp>
        <p:nvSpPr>
          <p:cNvPr id="3" name="Content Placeholder 2">
            <a:extLst>
              <a:ext uri="{FF2B5EF4-FFF2-40B4-BE49-F238E27FC236}">
                <a16:creationId xmlns:a16="http://schemas.microsoft.com/office/drawing/2014/main" id="{E8ABDFA7-B783-4913-86A6-30CAC7B6CD45}"/>
              </a:ext>
            </a:extLst>
          </p:cNvPr>
          <p:cNvSpPr>
            <a:spLocks noGrp="1"/>
          </p:cNvSpPr>
          <p:nvPr>
            <p:ph sz="half" idx="2"/>
          </p:nvPr>
        </p:nvSpPr>
        <p:spPr>
          <a:xfrm>
            <a:off x="1404571" y="1358537"/>
            <a:ext cx="6785839" cy="3818769"/>
          </a:xfrm>
        </p:spPr>
        <p:txBody>
          <a:bodyPr>
            <a:noAutofit/>
          </a:bodyPr>
          <a:lstStyle/>
          <a:p>
            <a:pPr>
              <a:defRPr/>
            </a:pPr>
            <a:r>
              <a:rPr lang="en-US" b="1" dirty="0">
                <a:latin typeface="+mj-lt"/>
              </a:rPr>
              <a:t>Capital</a:t>
            </a:r>
            <a:r>
              <a:rPr lang="en-US" dirty="0">
                <a:latin typeface="+mj-lt"/>
              </a:rPr>
              <a:t>: accumulated wealth in the form of money or assets. Refers to money and other assets that are used to start and finance a business. </a:t>
            </a:r>
          </a:p>
          <a:p>
            <a:pPr>
              <a:defRPr/>
            </a:pPr>
            <a:r>
              <a:rPr lang="en-US" b="1" dirty="0">
                <a:latin typeface="+mj-lt"/>
              </a:rPr>
              <a:t>Collateral</a:t>
            </a:r>
            <a:r>
              <a:rPr lang="en-US" dirty="0">
                <a:latin typeface="+mj-lt"/>
              </a:rPr>
              <a:t>: what can you commit of value to guarantee the repayment of the loan? The lenders can repossess property and items of value to repay the loan. Homes, cars, or savings accounts are often used as collateral for a loan. Repossession is always the last resort for borrowers and lenders.</a:t>
            </a:r>
          </a:p>
          <a:p>
            <a:pPr>
              <a:defRPr/>
            </a:pPr>
            <a:r>
              <a:rPr lang="en-US" b="1" dirty="0">
                <a:latin typeface="+mj-lt"/>
              </a:rPr>
              <a:t>Conditions</a:t>
            </a:r>
            <a:r>
              <a:rPr lang="en-US" dirty="0">
                <a:latin typeface="+mj-lt"/>
              </a:rPr>
              <a:t>: situations that affect repayment. For example, stormy economy, job loss, emergency, medical bills, length of employment at current job.</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95351"/>
            <a:ext cx="3470090" cy="639762"/>
          </a:xfrm>
        </p:spPr>
        <p:txBody>
          <a:bodyPr/>
          <a:lstStyle/>
          <a:p>
            <a:r>
              <a:rPr lang="en-CA" dirty="0">
                <a:latin typeface="+mj-lt"/>
              </a:rPr>
              <a:t>Student loans</a:t>
            </a:r>
          </a:p>
        </p:txBody>
      </p:sp>
      <p:sp>
        <p:nvSpPr>
          <p:cNvPr id="53251" name="Content Placeholder 2">
            <a:extLst>
              <a:ext uri="{FF2B5EF4-FFF2-40B4-BE49-F238E27FC236}">
                <a16:creationId xmlns:a16="http://schemas.microsoft.com/office/drawing/2014/main" id="{22C6EED5-9249-4B28-84EB-F74BF782CD20}"/>
              </a:ext>
            </a:extLst>
          </p:cNvPr>
          <p:cNvSpPr>
            <a:spLocks noGrp="1" noChangeArrowheads="1"/>
          </p:cNvSpPr>
          <p:nvPr>
            <p:ph sz="half" idx="2"/>
          </p:nvPr>
        </p:nvSpPr>
        <p:spPr>
          <a:xfrm>
            <a:off x="1404572" y="1345474"/>
            <a:ext cx="6798902" cy="3700205"/>
          </a:xfrm>
        </p:spPr>
        <p:txBody>
          <a:bodyPr>
            <a:normAutofit/>
          </a:bodyPr>
          <a:lstStyle/>
          <a:p>
            <a:r>
              <a:rPr lang="en-CA" altLang="en-US" dirty="0">
                <a:latin typeface="+mj-lt"/>
              </a:rPr>
              <a:t>Student loans are borrowed money and you are legally obligated to repay that amount once you complete your education. </a:t>
            </a:r>
          </a:p>
          <a:p>
            <a:r>
              <a:rPr lang="en-CA" altLang="en-US" dirty="0">
                <a:latin typeface="+mj-lt"/>
              </a:rPr>
              <a:t>It is important to note that the Government of Canada provides lower interest rates than commercial lenders because it subsidizes student loan rates. </a:t>
            </a:r>
          </a:p>
          <a:p>
            <a:r>
              <a:rPr lang="en-CA" altLang="en-US" dirty="0">
                <a:latin typeface="+mj-lt"/>
              </a:rPr>
              <a:t>The two main student loan programs in Canada fall under federal (Canada Student Loans Program) or provincial and territorial jurisdiction.</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7: Financial Management </a:t>
            </a:r>
          </a:p>
          <a:p>
            <a:pPr lvl="0">
              <a:buClr>
                <a:srgbClr val="D84B26"/>
              </a:buClr>
              <a:defRPr/>
            </a:pPr>
            <a:r>
              <a:rPr lang="en-CA" sz="2000" dirty="0">
                <a:latin typeface="Arial" panose="020B0604020202020204" pitchFamily="34" charset="0"/>
              </a:rPr>
              <a:t>Aboriginal Financial Officers Association of British Columbia. (2011). </a:t>
            </a:r>
            <a:r>
              <a:rPr lang="en-CA" sz="2000" i="1" dirty="0">
                <a:latin typeface="Arial" panose="020B0604020202020204" pitchFamily="34" charset="0"/>
              </a:rPr>
              <a:t>First Nations Financial Fitness: Your Guide for Getting Healthy, Wealthy and Wise</a:t>
            </a:r>
            <a:r>
              <a:rPr lang="en-CA" sz="2000" dirty="0">
                <a:latin typeface="Arial" panose="020B0604020202020204" pitchFamily="34" charset="0"/>
              </a:rPr>
              <a:t>. Retrieved from: </a:t>
            </a:r>
            <a:r>
              <a:rPr lang="en-CA" sz="2000" dirty="0">
                <a:latin typeface="Arial" panose="020B0604020202020204" pitchFamily="34" charset="0"/>
                <a:hlinkClick r:id="rId2"/>
              </a:rPr>
              <a:t>http://www.afoabc.org/wp-content/uploads/2015/06/financial-literacy-handbook.pdf</a:t>
            </a:r>
            <a:r>
              <a:rPr lang="en-CA" sz="2000" dirty="0">
                <a:latin typeface="Arial" panose="020B0604020202020204" pitchFamily="34" charset="0"/>
              </a:rPr>
              <a:t>.</a:t>
            </a:r>
          </a:p>
          <a:p>
            <a:pPr lvl="0">
              <a:buClr>
                <a:srgbClr val="D84B26"/>
              </a:buClr>
              <a:defRPr/>
            </a:pPr>
            <a:r>
              <a:rPr lang="en-CA" sz="2000" dirty="0">
                <a:latin typeface="Arial" panose="020B0604020202020204" pitchFamily="34" charset="0"/>
              </a:rPr>
              <a:t>Cooper, T. (2016). “Finance and Banking.” In </a:t>
            </a:r>
            <a:r>
              <a:rPr lang="en-CA" sz="2000" i="1" dirty="0">
                <a:latin typeface="Arial" panose="020B0604020202020204" pitchFamily="34" charset="0"/>
              </a:rPr>
              <a:t>Indigenous Business in Canada</a:t>
            </a:r>
            <a:r>
              <a:rPr lang="en-CA" sz="2000" dirty="0">
                <a:latin typeface="Arial" panose="020B0604020202020204" pitchFamily="34" charset="0"/>
              </a:rPr>
              <a:t>, edited by K. Brown, M. Doucette, and J. </a:t>
            </a:r>
            <a:r>
              <a:rPr lang="en-CA" sz="2000" dirty="0" err="1">
                <a:latin typeface="Arial" panose="020B0604020202020204" pitchFamily="34" charset="0"/>
              </a:rPr>
              <a:t>Tulk</a:t>
            </a:r>
            <a:r>
              <a:rPr lang="en-CA" sz="2000" dirty="0">
                <a:latin typeface="Arial" panose="020B0604020202020204" pitchFamily="34" charset="0"/>
              </a:rPr>
              <a:t>, 161–76. Sydney, NS: Cape Breton University Press.</a:t>
            </a: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43</a:t>
            </a:fld>
            <a:endParaRPr lang="en-US" dirty="0"/>
          </a:p>
        </p:txBody>
      </p:sp>
    </p:spTree>
    <p:extLst>
      <p:ext uri="{BB962C8B-B14F-4D97-AF65-F5344CB8AC3E}">
        <p14:creationId xmlns:p14="http://schemas.microsoft.com/office/powerpoint/2010/main" val="1988231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7: Financial Management (continued) </a:t>
            </a:r>
          </a:p>
          <a:p>
            <a:pPr lvl="0">
              <a:buClr>
                <a:srgbClr val="D84B26"/>
              </a:buClr>
              <a:defRPr/>
            </a:pPr>
            <a:r>
              <a:rPr lang="en-CA" sz="2000" dirty="0">
                <a:latin typeface="Arial" panose="020B0604020202020204" pitchFamily="34" charset="0"/>
              </a:rPr>
              <a:t>First Nations </a:t>
            </a:r>
            <a:r>
              <a:rPr lang="en-CA" sz="2000" dirty="0" err="1">
                <a:latin typeface="Arial" panose="020B0604020202020204" pitchFamily="34" charset="0"/>
              </a:rPr>
              <a:t>Oweesta</a:t>
            </a:r>
            <a:r>
              <a:rPr lang="en-CA" sz="2000" dirty="0">
                <a:latin typeface="Arial" panose="020B0604020202020204" pitchFamily="34" charset="0"/>
              </a:rPr>
              <a:t> Corporation and First Nations Development Institute. (2016). </a:t>
            </a:r>
            <a:r>
              <a:rPr lang="en-CA" sz="2000" i="1" dirty="0">
                <a:latin typeface="Arial" panose="020B0604020202020204" pitchFamily="34" charset="0"/>
              </a:rPr>
              <a:t>Building Native Communities</a:t>
            </a:r>
            <a:r>
              <a:rPr lang="en-CA" sz="2000" dirty="0">
                <a:latin typeface="Arial" panose="020B0604020202020204" pitchFamily="34" charset="0"/>
              </a:rPr>
              <a:t> (5th Ed). Retrieved from: </a:t>
            </a:r>
            <a:r>
              <a:rPr lang="en-CA" sz="2000" dirty="0">
                <a:latin typeface="Arial" panose="020B0604020202020204" pitchFamily="34" charset="0"/>
                <a:hlinkClick r:id="rId2"/>
              </a:rPr>
              <a:t>https://firstnations.org/knowledge-center/financial-education/bnc</a:t>
            </a:r>
            <a:r>
              <a:rPr lang="en-CA" sz="2000" dirty="0">
                <a:latin typeface="Arial" panose="020B0604020202020204" pitchFamily="34" charset="0"/>
              </a:rPr>
              <a:t>. </a:t>
            </a:r>
          </a:p>
          <a:p>
            <a:pPr lvl="0">
              <a:buClr>
                <a:srgbClr val="D84B26"/>
              </a:buClr>
              <a:defRPr/>
            </a:pPr>
            <a:r>
              <a:rPr lang="en-CA" sz="2000" dirty="0">
                <a:latin typeface="Arial" panose="020B0604020202020204" pitchFamily="34" charset="0"/>
              </a:rPr>
              <a:t>Freeman, S. (2015). “Borrow $10,000, Owe $25,000: The Face Of Predatory Lending in Canada.” </a:t>
            </a:r>
            <a:r>
              <a:rPr lang="en-CA" sz="2000" i="1" dirty="0">
                <a:latin typeface="Arial" panose="020B0604020202020204" pitchFamily="34" charset="0"/>
              </a:rPr>
              <a:t>Huffington Post</a:t>
            </a:r>
            <a:r>
              <a:rPr lang="en-CA" sz="2000" dirty="0">
                <a:latin typeface="Arial" panose="020B0604020202020204" pitchFamily="34" charset="0"/>
              </a:rPr>
              <a:t>, July 31. Retrieved from: </a:t>
            </a:r>
            <a:r>
              <a:rPr lang="en-CA" sz="2000" dirty="0">
                <a:latin typeface="Arial" panose="020B0604020202020204" pitchFamily="34" charset="0"/>
                <a:hlinkClick r:id="rId3"/>
              </a:rPr>
              <a:t>http://www.huffingtonpost.ca/2015/07/31/predatory-lending-canada_n_7898598.html</a:t>
            </a:r>
            <a:r>
              <a:rPr lang="en-CA" sz="2000" dirty="0">
                <a:latin typeface="Arial" panose="020B0604020202020204" pitchFamily="34" charset="0"/>
              </a:rPr>
              <a:t>. </a:t>
            </a: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44</a:t>
            </a:fld>
            <a:endParaRPr lang="en-US" dirty="0"/>
          </a:p>
        </p:txBody>
      </p:sp>
    </p:spTree>
    <p:extLst>
      <p:ext uri="{BB962C8B-B14F-4D97-AF65-F5344CB8AC3E}">
        <p14:creationId xmlns:p14="http://schemas.microsoft.com/office/powerpoint/2010/main" val="13259887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7: Financial Management (continued) </a:t>
            </a:r>
          </a:p>
          <a:p>
            <a:pPr lvl="0">
              <a:buClr>
                <a:srgbClr val="D84B26"/>
              </a:buClr>
              <a:defRPr/>
            </a:pPr>
            <a:r>
              <a:rPr lang="en-CA" sz="2000" dirty="0">
                <a:latin typeface="Arial" panose="020B0604020202020204" pitchFamily="34" charset="0"/>
              </a:rPr>
              <a:t>Kapoor, J., L. </a:t>
            </a:r>
            <a:r>
              <a:rPr lang="en-CA" sz="2000" dirty="0" err="1">
                <a:latin typeface="Arial" panose="020B0604020202020204" pitchFamily="34" charset="0"/>
              </a:rPr>
              <a:t>Dlabay</a:t>
            </a:r>
            <a:r>
              <a:rPr lang="en-CA" sz="2000" dirty="0">
                <a:latin typeface="Arial" panose="020B0604020202020204" pitchFamily="34" charset="0"/>
              </a:rPr>
              <a:t>, R. Hughes, and F. Ahmad. (2015). </a:t>
            </a:r>
            <a:r>
              <a:rPr lang="en-CA" sz="2000" i="1" dirty="0">
                <a:latin typeface="Arial" panose="020B0604020202020204" pitchFamily="34" charset="0"/>
              </a:rPr>
              <a:t>Personal Finance</a:t>
            </a:r>
            <a:r>
              <a:rPr lang="en-CA" sz="2000" dirty="0">
                <a:latin typeface="Arial" panose="020B0604020202020204" pitchFamily="34" charset="0"/>
              </a:rPr>
              <a:t>. Toronto: McGraw-Hill Ryerson.</a:t>
            </a:r>
          </a:p>
          <a:p>
            <a:pPr lvl="0">
              <a:buClr>
                <a:srgbClr val="D84B26"/>
              </a:buClr>
              <a:defRPr/>
            </a:pPr>
            <a:r>
              <a:rPr lang="en-CA" sz="2000" dirty="0">
                <a:latin typeface="Arial" panose="020B0604020202020204" pitchFamily="34" charset="0"/>
              </a:rPr>
              <a:t>National Aboriginal Capital Corporation Association. (2016). “</a:t>
            </a:r>
            <a:r>
              <a:rPr lang="en-CA" sz="2000" dirty="0" err="1">
                <a:latin typeface="Arial" panose="020B0604020202020204" pitchFamily="34" charset="0"/>
              </a:rPr>
              <a:t>NACCA</a:t>
            </a:r>
            <a:r>
              <a:rPr lang="en-CA" sz="2000" dirty="0">
                <a:latin typeface="Arial" panose="020B0604020202020204" pitchFamily="34" charset="0"/>
              </a:rPr>
              <a:t> Annual Report 2015–16.” Retrieved from: </a:t>
            </a:r>
            <a:r>
              <a:rPr lang="en-CA" sz="2000" dirty="0">
                <a:latin typeface="Arial" panose="020B0604020202020204" pitchFamily="34" charset="0"/>
                <a:hlinkClick r:id="rId2"/>
              </a:rPr>
              <a:t>https://nacca.ca/wp-content/uploads/2017/03/NACCA-2015-2016-Annual-Report-WEB.pdf</a:t>
            </a:r>
            <a:r>
              <a:rPr lang="en-CA" sz="2000" dirty="0">
                <a:latin typeface="Arial" panose="020B0604020202020204" pitchFamily="34" charset="0"/>
              </a:rPr>
              <a:t>.  </a:t>
            </a:r>
          </a:p>
          <a:p>
            <a:pPr lvl="0">
              <a:buClr>
                <a:srgbClr val="D84B26"/>
              </a:buClr>
              <a:defRPr/>
            </a:pPr>
            <a:r>
              <a:rPr lang="en-CA" sz="2000" dirty="0">
                <a:latin typeface="Arial" panose="020B0604020202020204" pitchFamily="34" charset="0"/>
              </a:rPr>
              <a:t>Russell, D. (2006). “Fur Trade Posts.” </a:t>
            </a:r>
            <a:r>
              <a:rPr lang="en-CA" sz="2000" i="1" dirty="0">
                <a:latin typeface="Arial" panose="020B0604020202020204" pitchFamily="34" charset="0"/>
              </a:rPr>
              <a:t>Encyclopedia of Saskatchewan</a:t>
            </a:r>
            <a:r>
              <a:rPr lang="en-CA" sz="2000" dirty="0">
                <a:latin typeface="Arial" panose="020B0604020202020204" pitchFamily="34" charset="0"/>
              </a:rPr>
              <a:t>. Retrieved from: </a:t>
            </a:r>
            <a:r>
              <a:rPr lang="en-CA" sz="2000" dirty="0">
                <a:latin typeface="Arial" panose="020B0604020202020204" pitchFamily="34" charset="0"/>
                <a:hlinkClick r:id="rId3"/>
              </a:rPr>
              <a:t>http://esask.uregina.ca/entry/fur_trade_posts.html</a:t>
            </a:r>
            <a:r>
              <a:rPr lang="en-CA" sz="2000" dirty="0">
                <a:latin typeface="Arial" panose="020B0604020202020204" pitchFamily="34" charset="0"/>
              </a:rPr>
              <a:t>. </a:t>
            </a: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45</a:t>
            </a:fld>
            <a:endParaRPr lang="en-US" dirty="0"/>
          </a:p>
        </p:txBody>
      </p:sp>
    </p:spTree>
    <p:extLst>
      <p:ext uri="{BB962C8B-B14F-4D97-AF65-F5344CB8AC3E}">
        <p14:creationId xmlns:p14="http://schemas.microsoft.com/office/powerpoint/2010/main" val="3194768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7: Financial Management (continued) </a:t>
            </a:r>
          </a:p>
          <a:p>
            <a:pPr lvl="0">
              <a:buClr>
                <a:srgbClr val="D84B26"/>
              </a:buClr>
              <a:defRPr/>
            </a:pPr>
            <a:r>
              <a:rPr lang="en-CA" sz="2000" dirty="0">
                <a:latin typeface="Arial"/>
              </a:rPr>
              <a:t>Putnam, R. (1993). "What Makes Democracy Work</a:t>
            </a:r>
            <a:r>
              <a:rPr lang="en-CA" sz="2000" i="1" dirty="0">
                <a:latin typeface="Arial"/>
              </a:rPr>
              <a:t>?" </a:t>
            </a:r>
            <a:r>
              <a:rPr lang="en-CA" sz="2000" dirty="0">
                <a:latin typeface="Arial"/>
                <a:cs typeface="Arial"/>
              </a:rPr>
              <a:t>In </a:t>
            </a:r>
            <a:r>
              <a:rPr lang="en-CA" sz="2000" i="1" dirty="0">
                <a:latin typeface="Arial"/>
                <a:cs typeface="Arial"/>
              </a:rPr>
              <a:t>National Civic Review, 82</a:t>
            </a:r>
            <a:r>
              <a:rPr lang="en-CA" sz="2000" dirty="0">
                <a:latin typeface="Arial"/>
                <a:cs typeface="Arial"/>
              </a:rPr>
              <a:t>(2), 101–7.</a:t>
            </a:r>
            <a:endParaRPr lang="en-CA" sz="2000" dirty="0">
              <a:latin typeface="Arial" panose="020B0604020202020204" pitchFamily="34" charset="0"/>
            </a:endParaRPr>
          </a:p>
          <a:p>
            <a:pPr lvl="0">
              <a:buClr>
                <a:srgbClr val="D84B26"/>
              </a:buClr>
              <a:defRPr/>
            </a:pPr>
            <a:r>
              <a:rPr lang="en-CA" sz="2000" dirty="0">
                <a:latin typeface="Arial"/>
              </a:rPr>
              <a:t>Russell, D. (2006). “Fur Trade Posts.” </a:t>
            </a:r>
            <a:r>
              <a:rPr lang="en-CA" sz="2000" i="1" dirty="0">
                <a:latin typeface="Arial"/>
              </a:rPr>
              <a:t>Encyclopedia of Saskatchewan</a:t>
            </a:r>
            <a:r>
              <a:rPr lang="en-CA" sz="2000" dirty="0">
                <a:latin typeface="Arial"/>
              </a:rPr>
              <a:t>. Retrieved from: </a:t>
            </a:r>
            <a:r>
              <a:rPr lang="en-CA" sz="2000" dirty="0">
                <a:latin typeface="Arial"/>
                <a:hlinkClick r:id="rId2"/>
              </a:rPr>
              <a:t>http://esask.uregina.ca/entry/fur_trade_posts.html</a:t>
            </a:r>
            <a:r>
              <a:rPr lang="en-CA" sz="2000" dirty="0">
                <a:latin typeface="Arial"/>
              </a:rPr>
              <a:t>. </a:t>
            </a:r>
            <a:endParaRPr lang="en-US" sz="2000" dirty="0">
              <a:latin typeface="Arial" panose="020B0604020202020204" pitchFamily="34" charset="0"/>
            </a:endParaRPr>
          </a:p>
          <a:p>
            <a:pPr marL="0" indent="0">
              <a:buNone/>
            </a:pPr>
            <a:endParaRPr lang="en-CA" b="1" dirty="0">
              <a:solidFill>
                <a:srgbClr val="0A3E28"/>
              </a:solidFill>
              <a:latin typeface="+mj-lt"/>
            </a:endParaRPr>
          </a:p>
          <a:p>
            <a:pPr marL="0" indent="0">
              <a:buNone/>
            </a:pPr>
            <a:endParaRPr lang="en-CA" b="1" dirty="0">
              <a:solidFill>
                <a:srgbClr val="0A3E28"/>
              </a:solidFill>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46</a:t>
            </a:fld>
            <a:endParaRPr lang="en-US" dirty="0"/>
          </a:p>
        </p:txBody>
      </p:sp>
    </p:spTree>
    <p:extLst>
      <p:ext uri="{BB962C8B-B14F-4D97-AF65-F5344CB8AC3E}">
        <p14:creationId xmlns:p14="http://schemas.microsoft.com/office/powerpoint/2010/main" val="40358387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37908"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88"/>
            <a:ext cx="6818514" cy="639762"/>
          </a:xfrm>
        </p:spPr>
        <p:txBody>
          <a:bodyPr/>
          <a:lstStyle/>
          <a:p>
            <a:r>
              <a:rPr lang="en-CA" dirty="0">
                <a:latin typeface="+mj-lt"/>
              </a:rPr>
              <a:t>Financial systems before contact (continued)</a:t>
            </a:r>
          </a:p>
        </p:txBody>
      </p:sp>
      <p:sp>
        <p:nvSpPr>
          <p:cNvPr id="6147" name="Content Placeholder 2">
            <a:extLst>
              <a:ext uri="{FF2B5EF4-FFF2-40B4-BE49-F238E27FC236}">
                <a16:creationId xmlns:a16="http://schemas.microsoft.com/office/drawing/2014/main" id="{DB4F0339-191B-43C4-8577-2B3D439A7DFD}"/>
              </a:ext>
            </a:extLst>
          </p:cNvPr>
          <p:cNvSpPr>
            <a:spLocks noGrp="1" noChangeArrowheads="1"/>
          </p:cNvSpPr>
          <p:nvPr>
            <p:ph sz="half" idx="2"/>
          </p:nvPr>
        </p:nvSpPr>
        <p:spPr>
          <a:xfrm>
            <a:off x="1404572" y="1384664"/>
            <a:ext cx="6825028" cy="3687142"/>
          </a:xfrm>
        </p:spPr>
        <p:txBody>
          <a:bodyPr>
            <a:noAutofit/>
          </a:bodyPr>
          <a:lstStyle/>
          <a:p>
            <a:r>
              <a:rPr lang="en-US" altLang="en-US" dirty="0">
                <a:latin typeface="+mj-lt"/>
              </a:rPr>
              <a:t>The following common goods were traded at the mouth of the Columbia River: ivory, furs, fish, stone, hides, meat, shells, edible seeds, and medicinal plants (FNDI and </a:t>
            </a:r>
            <a:r>
              <a:rPr lang="en-US" altLang="en-US" dirty="0" err="1">
                <a:latin typeface="+mj-lt"/>
              </a:rPr>
              <a:t>Oweesta</a:t>
            </a:r>
            <a:r>
              <a:rPr lang="en-US" altLang="en-US" dirty="0">
                <a:latin typeface="+mj-lt"/>
              </a:rPr>
              <a:t>, 2016).</a:t>
            </a:r>
          </a:p>
          <a:p>
            <a:r>
              <a:rPr lang="en-US" altLang="en-US" dirty="0">
                <a:latin typeface="+mj-lt"/>
              </a:rPr>
              <a:t>“Goods were left with the Chinook and traded with other Native people. Trade was conducted in a common tongue (Chinook Jargon) and used a regulated currency in the form of dentalium shell (harvest of the shell was restricted to prevent inflation). Value of the shells was determined by the size of shells grouped on a six-foot string” (FNDI and </a:t>
            </a:r>
            <a:r>
              <a:rPr lang="en-US" altLang="en-US" dirty="0" err="1">
                <a:latin typeface="+mj-lt"/>
              </a:rPr>
              <a:t>Oweesta</a:t>
            </a:r>
            <a:r>
              <a:rPr lang="en-US" altLang="en-US" dirty="0">
                <a:latin typeface="+mj-lt"/>
              </a:rPr>
              <a:t>, 2016, p. 119).</a:t>
            </a:r>
            <a:endParaRPr lang="en-CA" altLang="en-US" dirty="0">
              <a:latin typeface="+mj-lt"/>
            </a:endParaRPr>
          </a:p>
          <a:p>
            <a:endParaRPr lang="en-CA"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577F6B7-24B1-407E-AC82-63C820D24875}"/>
              </a:ext>
            </a:extLst>
          </p:cNvPr>
          <p:cNvSpPr>
            <a:spLocks noGrp="1" noChangeArrowheads="1"/>
          </p:cNvSpPr>
          <p:nvPr>
            <p:ph type="title"/>
          </p:nvPr>
        </p:nvSpPr>
        <p:spPr/>
        <p:txBody>
          <a:bodyPr>
            <a:normAutofit/>
          </a:bodyPr>
          <a:lstStyle/>
          <a:p>
            <a:r>
              <a:rPr lang="en-CA" altLang="en-US" dirty="0">
                <a:latin typeface="+mj-lt"/>
              </a:rPr>
              <a:t>7.1 Your Own Money: Cash </a:t>
            </a:r>
            <a:endParaRPr lang="en-CA" altLang="en-US" b="1">
              <a:latin typeface="+mj-lt"/>
            </a:endParaRPr>
          </a:p>
        </p:txBody>
      </p:sp>
      <p:sp>
        <p:nvSpPr>
          <p:cNvPr id="7171" name="Content Placeholder 2">
            <a:extLst>
              <a:ext uri="{FF2B5EF4-FFF2-40B4-BE49-F238E27FC236}">
                <a16:creationId xmlns:a16="http://schemas.microsoft.com/office/drawing/2014/main" id="{CC619983-4ED1-4840-98B2-5896DD1ED0CA}"/>
              </a:ext>
            </a:extLst>
          </p:cNvPr>
          <p:cNvSpPr>
            <a:spLocks noGrp="1" noChangeArrowheads="1"/>
          </p:cNvSpPr>
          <p:nvPr>
            <p:ph sz="half" idx="2"/>
          </p:nvPr>
        </p:nvSpPr>
        <p:spPr>
          <a:xfrm>
            <a:off x="1335123" y="1475936"/>
            <a:ext cx="7360606" cy="3879229"/>
          </a:xfrm>
        </p:spPr>
        <p:txBody>
          <a:bodyPr>
            <a:noAutofit/>
          </a:bodyPr>
          <a:lstStyle/>
          <a:p>
            <a:r>
              <a:rPr lang="en-CA" dirty="0">
                <a:latin typeface="Arial"/>
                <a:cs typeface="Times New Roman"/>
              </a:rPr>
              <a:t>Most people use a </a:t>
            </a:r>
            <a:r>
              <a:rPr lang="en-CA" b="1" dirty="0">
                <a:latin typeface="Arial"/>
                <a:cs typeface="Times New Roman"/>
              </a:rPr>
              <a:t>chequing account</a:t>
            </a:r>
            <a:r>
              <a:rPr lang="en-CA" dirty="0">
                <a:latin typeface="Arial"/>
                <a:cs typeface="Times New Roman"/>
              </a:rPr>
              <a:t> as their primary means of managing cash flows for daily living.</a:t>
            </a:r>
            <a:endParaRPr lang="en-US">
              <a:latin typeface="Arial"/>
            </a:endParaRPr>
          </a:p>
          <a:p>
            <a:r>
              <a:rPr lang="en-CA" dirty="0">
                <a:latin typeface="Arial"/>
                <a:cs typeface="Times New Roman"/>
              </a:rPr>
              <a:t>When incoming funds are distributed regularly, such as a paycheque or a government distribution, </a:t>
            </a:r>
            <a:r>
              <a:rPr lang="en-CA" b="1" dirty="0">
                <a:latin typeface="Arial"/>
                <a:cs typeface="Times New Roman"/>
              </a:rPr>
              <a:t>direct deposit</a:t>
            </a:r>
            <a:r>
              <a:rPr lang="en-CA" dirty="0">
                <a:latin typeface="Arial"/>
                <a:cs typeface="Times New Roman"/>
              </a:rPr>
              <a:t> is often preferred.</a:t>
            </a:r>
          </a:p>
          <a:p>
            <a:r>
              <a:rPr lang="en-CA" b="1" dirty="0">
                <a:latin typeface="Arial"/>
                <a:cs typeface="Times New Roman"/>
              </a:rPr>
              <a:t>Automatic payments</a:t>
            </a:r>
            <a:r>
              <a:rPr lang="en-CA" dirty="0">
                <a:latin typeface="Arial"/>
                <a:cs typeface="Times New Roman"/>
              </a:rPr>
              <a:t> may be scheduled to take care of a periodic payment (i.e., same payee, same amount) such as a mortgage or car payment. They may also be used for periodic expenses of different amounts—e.g. utility expenses.</a:t>
            </a:r>
          </a:p>
          <a:p>
            <a:r>
              <a:rPr lang="en-CA" dirty="0">
                <a:latin typeface="Arial"/>
                <a:cs typeface="Times New Roman"/>
              </a:rPr>
              <a:t>When you reconcile your record keeping (i.e., your chequebook or software accounts) with the bank’s statement, you are balancing your chequing account.</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577F6B7-24B1-407E-AC82-63C820D24875}"/>
              </a:ext>
            </a:extLst>
          </p:cNvPr>
          <p:cNvSpPr>
            <a:spLocks noGrp="1" noChangeArrowheads="1"/>
          </p:cNvSpPr>
          <p:nvPr>
            <p:ph type="title"/>
          </p:nvPr>
        </p:nvSpPr>
        <p:spPr/>
        <p:txBody>
          <a:bodyPr>
            <a:normAutofit/>
          </a:bodyPr>
          <a:lstStyle/>
          <a:p>
            <a:r>
              <a:rPr lang="en-CA" altLang="en-US" b="1" dirty="0">
                <a:latin typeface="+mj-lt"/>
              </a:rPr>
              <a:t>7.2 </a:t>
            </a:r>
            <a:r>
              <a:rPr lang="en-CA" altLang="en-US" dirty="0">
                <a:latin typeface="+mj-lt"/>
              </a:rPr>
              <a:t>Your Own Money: Savings</a:t>
            </a:r>
            <a:endParaRPr lang="en-CA" altLang="en-US" b="1" dirty="0">
              <a:latin typeface="+mj-lt"/>
            </a:endParaRPr>
          </a:p>
        </p:txBody>
      </p:sp>
      <p:sp>
        <p:nvSpPr>
          <p:cNvPr id="5" name="Text Placeholder 4"/>
          <p:cNvSpPr>
            <a:spLocks noGrp="1"/>
          </p:cNvSpPr>
          <p:nvPr>
            <p:ph type="body" idx="1"/>
          </p:nvPr>
        </p:nvSpPr>
        <p:spPr>
          <a:xfrm>
            <a:off x="1404572" y="1417546"/>
            <a:ext cx="6746650" cy="639762"/>
          </a:xfrm>
        </p:spPr>
        <p:txBody>
          <a:bodyPr/>
          <a:lstStyle/>
          <a:p>
            <a:r>
              <a:rPr lang="en-CA" dirty="0">
                <a:latin typeface="+mj-lt"/>
              </a:rPr>
              <a:t>Money markets, capital markets</a:t>
            </a:r>
          </a:p>
        </p:txBody>
      </p:sp>
      <p:sp>
        <p:nvSpPr>
          <p:cNvPr id="7171" name="Content Placeholder 2">
            <a:extLst>
              <a:ext uri="{FF2B5EF4-FFF2-40B4-BE49-F238E27FC236}">
                <a16:creationId xmlns:a16="http://schemas.microsoft.com/office/drawing/2014/main" id="{CC619983-4ED1-4840-98B2-5896DD1ED0CA}"/>
              </a:ext>
            </a:extLst>
          </p:cNvPr>
          <p:cNvSpPr>
            <a:spLocks noGrp="1" noChangeArrowheads="1"/>
          </p:cNvSpPr>
          <p:nvPr>
            <p:ph sz="half" idx="2"/>
          </p:nvPr>
        </p:nvSpPr>
        <p:spPr>
          <a:xfrm>
            <a:off x="1404571" y="1881050"/>
            <a:ext cx="7360606" cy="3566713"/>
          </a:xfrm>
        </p:spPr>
        <p:txBody>
          <a:bodyPr>
            <a:noAutofit/>
          </a:bodyPr>
          <a:lstStyle/>
          <a:p>
            <a:r>
              <a:rPr lang="en-CA" altLang="en-US" b="1" dirty="0">
                <a:latin typeface="+mj-lt"/>
              </a:rPr>
              <a:t>Money markets</a:t>
            </a:r>
            <a:r>
              <a:rPr lang="en-CA" altLang="en-US" dirty="0">
                <a:latin typeface="+mj-lt"/>
              </a:rPr>
              <a:t> are used for relatively short-term, low-risk trading of money, whereas </a:t>
            </a:r>
            <a:r>
              <a:rPr lang="en-CA" altLang="en-US" b="1" dirty="0">
                <a:latin typeface="+mj-lt"/>
              </a:rPr>
              <a:t>capital markets</a:t>
            </a:r>
            <a:r>
              <a:rPr lang="en-CA" altLang="en-US" dirty="0">
                <a:latin typeface="+mj-lt"/>
              </a:rPr>
              <a:t> are used for relatively long-term, higher-risk trading of money. </a:t>
            </a:r>
          </a:p>
          <a:p>
            <a:r>
              <a:rPr lang="en-CA" altLang="en-US" dirty="0">
                <a:latin typeface="+mj-lt"/>
              </a:rPr>
              <a:t>Capital markets are utilized when individuals are saving or investing for a long-term goal (e.g., education or retirement) </a:t>
            </a:r>
          </a:p>
          <a:p>
            <a:r>
              <a:rPr lang="en-CA" altLang="en-US" dirty="0">
                <a:latin typeface="+mj-lt"/>
              </a:rPr>
              <a:t>Saving to finance consumption relies more on money markets because there is usually a shorter horizon for the use of the money and the risk one is willing to consume.</a:t>
            </a:r>
          </a:p>
          <a:p>
            <a:r>
              <a:rPr lang="en-CA" altLang="en-US" dirty="0">
                <a:latin typeface="+mj-lt"/>
              </a:rPr>
              <a:t>When you save, you are the seller or lender of liquidity. When you use someone else’s money or when you borrow, you are the buyer of liquidity.</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extLst>
      <p:ext uri="{BB962C8B-B14F-4D97-AF65-F5344CB8AC3E}">
        <p14:creationId xmlns:p14="http://schemas.microsoft.com/office/powerpoint/2010/main" val="3527551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15739"/>
            <a:ext cx="6877278" cy="639762"/>
          </a:xfrm>
        </p:spPr>
        <p:txBody>
          <a:bodyPr/>
          <a:lstStyle/>
          <a:p>
            <a:r>
              <a:rPr lang="en-CA" dirty="0">
                <a:latin typeface="+mj-lt"/>
              </a:rPr>
              <a:t>Financial institutions in Canada</a:t>
            </a:r>
          </a:p>
        </p:txBody>
      </p:sp>
      <p:sp>
        <p:nvSpPr>
          <p:cNvPr id="3" name="Content Placeholder 2">
            <a:extLst>
              <a:ext uri="{FF2B5EF4-FFF2-40B4-BE49-F238E27FC236}">
                <a16:creationId xmlns:a16="http://schemas.microsoft.com/office/drawing/2014/main" id="{120EDCF8-697C-48DE-B37D-5492C5BDE27B}"/>
              </a:ext>
            </a:extLst>
          </p:cNvPr>
          <p:cNvSpPr>
            <a:spLocks noGrp="1"/>
          </p:cNvSpPr>
          <p:nvPr>
            <p:ph sz="half" idx="2"/>
          </p:nvPr>
        </p:nvSpPr>
        <p:spPr>
          <a:xfrm>
            <a:off x="1404570" y="1371600"/>
            <a:ext cx="7373669" cy="3918858"/>
          </a:xfrm>
        </p:spPr>
        <p:txBody>
          <a:bodyPr>
            <a:noAutofit/>
          </a:bodyPr>
          <a:lstStyle/>
          <a:p>
            <a:pPr>
              <a:defRPr/>
            </a:pPr>
            <a:r>
              <a:rPr lang="en-US" dirty="0">
                <a:latin typeface="+mj-lt"/>
              </a:rPr>
              <a:t>Today, banks and credit unions are the two most common types of financial institutions in Canada.</a:t>
            </a:r>
          </a:p>
          <a:p>
            <a:pPr>
              <a:defRPr/>
            </a:pPr>
            <a:r>
              <a:rPr lang="en-US" dirty="0">
                <a:latin typeface="+mj-lt"/>
              </a:rPr>
              <a:t>Both offer services like low-cost bank accounts, chequing accounts, savings accounts, life insurance, mortgages, and loans (AFOA, 2011, p. 35).</a:t>
            </a:r>
          </a:p>
          <a:p>
            <a:pPr>
              <a:defRPr/>
            </a:pPr>
            <a:r>
              <a:rPr lang="en-US" dirty="0">
                <a:latin typeface="+mj-lt"/>
              </a:rPr>
              <a:t>“The main difference between banks and credit unions is ownership. Credit unions are non-profit organizations owned by their customers, who are called members. Another difference is that banks are subject to federal laws while credit unions are subject to provincial laws” (AFOA, 2011, p. 35).</a:t>
            </a:r>
          </a:p>
          <a:p>
            <a:pPr>
              <a:defRPr/>
            </a:pPr>
            <a:r>
              <a:rPr lang="en-US" dirty="0">
                <a:latin typeface="+mj-lt"/>
              </a:rPr>
              <a:t>There are a variety of financial institutions located in Canada. Let’s look at some examples!</a:t>
            </a:r>
          </a:p>
          <a:p>
            <a:pPr>
              <a:defRPr/>
            </a:pPr>
            <a:endParaRPr 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11086" y="889613"/>
            <a:ext cx="3470090" cy="639762"/>
          </a:xfrm>
        </p:spPr>
        <p:txBody>
          <a:bodyPr/>
          <a:lstStyle/>
          <a:p>
            <a:r>
              <a:rPr lang="en-CA" dirty="0">
                <a:latin typeface="+mj-lt"/>
              </a:rPr>
              <a:t>Savings institutions</a:t>
            </a:r>
          </a:p>
        </p:txBody>
      </p:sp>
      <p:sp>
        <p:nvSpPr>
          <p:cNvPr id="10243" name="Content Placeholder 2">
            <a:extLst>
              <a:ext uri="{FF2B5EF4-FFF2-40B4-BE49-F238E27FC236}">
                <a16:creationId xmlns:a16="http://schemas.microsoft.com/office/drawing/2014/main" id="{F3B779AC-71AC-4EDE-8E9A-2F7941F4E088}"/>
              </a:ext>
            </a:extLst>
          </p:cNvPr>
          <p:cNvSpPr>
            <a:spLocks noGrp="1" noChangeArrowheads="1"/>
          </p:cNvSpPr>
          <p:nvPr>
            <p:ph sz="half" idx="2"/>
          </p:nvPr>
        </p:nvSpPr>
        <p:spPr>
          <a:xfrm>
            <a:off x="1404572" y="1345474"/>
            <a:ext cx="6798902" cy="3700205"/>
          </a:xfrm>
        </p:spPr>
        <p:txBody>
          <a:bodyPr>
            <a:noAutofit/>
          </a:bodyPr>
          <a:lstStyle/>
          <a:p>
            <a:r>
              <a:rPr lang="en-CA" altLang="en-US" dirty="0">
                <a:latin typeface="+mj-lt"/>
              </a:rPr>
              <a:t>For most individuals, access to the money markets is done through a bank. A bank functions as an </a:t>
            </a:r>
            <a:r>
              <a:rPr lang="en-CA" altLang="en-US" b="1" dirty="0">
                <a:latin typeface="+mj-lt"/>
              </a:rPr>
              <a:t>intermediary</a:t>
            </a:r>
            <a:r>
              <a:rPr lang="en-CA" altLang="en-US" dirty="0">
                <a:latin typeface="+mj-lt"/>
              </a:rPr>
              <a:t> or “middleman” between the individual lender of money (the saver) and the individual borrower of money.</a:t>
            </a:r>
          </a:p>
          <a:p>
            <a:r>
              <a:rPr lang="en-CA" altLang="en-US" dirty="0">
                <a:latin typeface="+mj-lt"/>
              </a:rPr>
              <a:t>For the saver, the bank can offer the convenience of finding and screening the borrowers, managing the loan repayments, and guaranteeing the lender a return. </a:t>
            </a:r>
          </a:p>
          <a:p>
            <a:r>
              <a:rPr lang="en-CA" altLang="en-US" dirty="0">
                <a:latin typeface="+mj-lt"/>
              </a:rPr>
              <a:t>For the borrowers, the bank can create a steady supply of surplus money for loans (from the lenders), and arrange standard loan terms for the borrowers.</a:t>
            </a:r>
          </a:p>
        </p:txBody>
      </p:sp>
      <p:sp>
        <p:nvSpPr>
          <p:cNvPr id="7" name="Text Placeholder 6"/>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18970</TotalTime>
  <Words>3921</Words>
  <Application>Microsoft Office PowerPoint</Application>
  <PresentationFormat>On-screen Show (4:3)</PresentationFormat>
  <Paragraphs>273</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Naked PowerPoint Template</vt:lpstr>
      <vt:lpstr>PowerPoint Presentation</vt:lpstr>
      <vt:lpstr>Open License</vt:lpstr>
      <vt:lpstr>Introduction</vt:lpstr>
      <vt:lpstr>PowerPoint Presentation</vt:lpstr>
      <vt:lpstr>PowerPoint Presentation</vt:lpstr>
      <vt:lpstr>7.1 Your Own Money: Cash </vt:lpstr>
      <vt:lpstr>7.2 Your Own Money: Savings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7.3 Other People’s Money: Credit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7.4 Other People’s Money: An Introduction to Debt</vt:lpstr>
      <vt:lpstr>PowerPoint Presentation</vt:lpstr>
      <vt:lpstr>PowerPoint Presentation</vt:lpstr>
      <vt:lpstr>PowerPoint Presentation</vt:lpstr>
      <vt:lpstr>PowerPoint Presentation</vt:lpstr>
      <vt:lpstr>PowerPoint Presentation</vt:lpstr>
      <vt:lpstr>PowerPoint Presentation</vt:lpstr>
      <vt:lpstr>References </vt:lpstr>
      <vt:lpstr>References </vt:lpstr>
      <vt:lpstr>References</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235</cp:revision>
  <dcterms:created xsi:type="dcterms:W3CDTF">2019-07-19T18:36:56Z</dcterms:created>
  <dcterms:modified xsi:type="dcterms:W3CDTF">2019-10-21T04:27:29Z</dcterms:modified>
</cp:coreProperties>
</file>