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9"/>
  </p:notesMasterIdLst>
  <p:handoutMasterIdLst>
    <p:handoutMasterId r:id="rId30"/>
  </p:handoutMasterIdLst>
  <p:sldIdLst>
    <p:sldId id="257" r:id="rId2"/>
    <p:sldId id="260" r:id="rId3"/>
    <p:sldId id="318" r:id="rId4"/>
    <p:sldId id="319" r:id="rId5"/>
    <p:sldId id="320" r:id="rId6"/>
    <p:sldId id="352" r:id="rId7"/>
    <p:sldId id="380" r:id="rId8"/>
    <p:sldId id="381" r:id="rId9"/>
    <p:sldId id="382" r:id="rId10"/>
    <p:sldId id="353" r:id="rId11"/>
    <p:sldId id="357" r:id="rId12"/>
    <p:sldId id="354" r:id="rId13"/>
    <p:sldId id="358" r:id="rId14"/>
    <p:sldId id="376" r:id="rId15"/>
    <p:sldId id="383" r:id="rId16"/>
    <p:sldId id="384" r:id="rId17"/>
    <p:sldId id="343" r:id="rId18"/>
    <p:sldId id="388" r:id="rId19"/>
    <p:sldId id="377" r:id="rId20"/>
    <p:sldId id="378" r:id="rId21"/>
    <p:sldId id="359" r:id="rId22"/>
    <p:sldId id="385" r:id="rId23"/>
    <p:sldId id="386" r:id="rId24"/>
    <p:sldId id="387" r:id="rId25"/>
    <p:sldId id="360" r:id="rId26"/>
    <p:sldId id="326" r:id="rId27"/>
    <p:sldId id="264"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2" clrIdx="0"/>
  <p:cmAuthor id="1" name="Bettina Schneider" initials="B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BB34"/>
    <a:srgbClr val="0A3E28"/>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774C61-8EF8-4B13-8043-A473E6E6D7F6}" v="35" dt="2019-09-17T13:15:01.295"/>
    <p1510:client id="{E7B08D67-2A68-4E70-B276-4DEFA62C611C}" v="8" dt="2019-10-16T15:26:58.254"/>
    <p1510:client id="{F928DF4E-92D6-4A22-B7C6-5794950D3471}" v="3" dt="2019-10-11T04:49:07.958"/>
    <p1510:client id="{F9F14FEF-0EBD-4A2B-A934-4221530363E4}" v="6" dt="2019-09-17T20:05:38.9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p:scale>
          <a:sx n="80" d="100"/>
          <a:sy n="80" d="100"/>
        </p:scale>
        <p:origin x="-906" y="1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F928DF4E-92D6-4A22-B7C6-5794950D3471}"/>
    <pc:docChg chg="modSld">
      <pc:chgData name="" userId="" providerId="" clId="Web-{F928DF4E-92D6-4A22-B7C6-5794950D3471}" dt="2019-10-11T04:49:07.958" v="2" actId="20577"/>
      <pc:docMkLst>
        <pc:docMk/>
      </pc:docMkLst>
      <pc:sldChg chg="addCm">
        <pc:chgData name="" userId="" providerId="" clId="Web-{F928DF4E-92D6-4A22-B7C6-5794950D3471}" dt="2019-10-11T04:47:48.161" v="0"/>
        <pc:sldMkLst>
          <pc:docMk/>
          <pc:sldMk cId="0" sldId="353"/>
        </pc:sldMkLst>
      </pc:sldChg>
      <pc:sldChg chg="modSp">
        <pc:chgData name="" userId="" providerId="" clId="Web-{F928DF4E-92D6-4A22-B7C6-5794950D3471}" dt="2019-10-11T04:49:07.958" v="2" actId="20577"/>
        <pc:sldMkLst>
          <pc:docMk/>
          <pc:sldMk cId="0" sldId="354"/>
        </pc:sldMkLst>
        <pc:spChg chg="mod">
          <ac:chgData name="" userId="" providerId="" clId="Web-{F928DF4E-92D6-4A22-B7C6-5794950D3471}" dt="2019-10-11T04:49:07.958" v="2" actId="20577"/>
          <ac:spMkLst>
            <pc:docMk/>
            <pc:sldMk cId="0" sldId="354"/>
            <ac:spMk id="13315" creationId="{9E2FA004-7B4F-42DF-BFA3-B138BC5F6B01}"/>
          </ac:spMkLst>
        </pc:spChg>
      </pc:sldChg>
    </pc:docChg>
  </pc:docChgLst>
  <pc:docChgLst>
    <pc:chgData clId="Web-{E7B08D67-2A68-4E70-B276-4DEFA62C611C}"/>
    <pc:docChg chg="modSld">
      <pc:chgData name="" userId="" providerId="" clId="Web-{E7B08D67-2A68-4E70-B276-4DEFA62C611C}" dt="2019-10-16T15:26:58.254" v="6" actId="1076"/>
      <pc:docMkLst>
        <pc:docMk/>
      </pc:docMkLst>
      <pc:sldChg chg="modSp">
        <pc:chgData name="" userId="" providerId="" clId="Web-{E7B08D67-2A68-4E70-B276-4DEFA62C611C}" dt="2019-10-16T15:26:29.566" v="4" actId="20577"/>
        <pc:sldMkLst>
          <pc:docMk/>
          <pc:sldMk cId="2212586328" sldId="260"/>
        </pc:sldMkLst>
        <pc:spChg chg="mod">
          <ac:chgData name="" userId="" providerId="" clId="Web-{E7B08D67-2A68-4E70-B276-4DEFA62C611C}" dt="2019-10-16T15:26:29.566" v="4" actId="20577"/>
          <ac:spMkLst>
            <pc:docMk/>
            <pc:sldMk cId="2212586328" sldId="260"/>
            <ac:spMk id="3" creationId="{00000000-0000-0000-0000-000000000000}"/>
          </ac:spMkLst>
        </pc:spChg>
      </pc:sldChg>
      <pc:sldChg chg="modSp">
        <pc:chgData name="" userId="" providerId="" clId="Web-{E7B08D67-2A68-4E70-B276-4DEFA62C611C}" dt="2019-10-16T15:26:58.254" v="6" actId="1076"/>
        <pc:sldMkLst>
          <pc:docMk/>
          <pc:sldMk cId="35108662" sldId="264"/>
        </pc:sldMkLst>
        <pc:spChg chg="mod">
          <ac:chgData name="" userId="" providerId="" clId="Web-{E7B08D67-2A68-4E70-B276-4DEFA62C611C}" dt="2019-10-16T15:26:58.254" v="6" actId="1076"/>
          <ac:spMkLst>
            <pc:docMk/>
            <pc:sldMk cId="35108662" sldId="264"/>
            <ac:spMk id="3" creationId="{00000000-0000-0000-0000-000000000000}"/>
          </ac:spMkLst>
        </pc:spChg>
      </pc:sldChg>
    </pc:docChg>
  </pc:docChgLst>
  <pc:docChgLst>
    <pc:chgData clId="Web-{31774C61-8EF8-4B13-8043-A473E6E6D7F6}"/>
    <pc:docChg chg="modSld">
      <pc:chgData name="" userId="" providerId="" clId="Web-{31774C61-8EF8-4B13-8043-A473E6E6D7F6}" dt="2019-09-17T13:15:01.295" v="33" actId="14100"/>
      <pc:docMkLst>
        <pc:docMk/>
      </pc:docMkLst>
      <pc:sldChg chg="modSp">
        <pc:chgData name="" userId="" providerId="" clId="Web-{31774C61-8EF8-4B13-8043-A473E6E6D7F6}" dt="2019-09-17T13:06:17.852" v="8" actId="20577"/>
        <pc:sldMkLst>
          <pc:docMk/>
          <pc:sldMk cId="0" sldId="318"/>
        </pc:sldMkLst>
        <pc:spChg chg="mod">
          <ac:chgData name="" userId="" providerId="" clId="Web-{31774C61-8EF8-4B13-8043-A473E6E6D7F6}" dt="2019-09-17T13:06:17.852" v="8" actId="20577"/>
          <ac:spMkLst>
            <pc:docMk/>
            <pc:sldMk cId="0" sldId="318"/>
            <ac:spMk id="4099" creationId="{B5580AE4-77C1-4EEC-BB54-2C2078AA2076}"/>
          </ac:spMkLst>
        </pc:spChg>
      </pc:sldChg>
      <pc:sldChg chg="modSp">
        <pc:chgData name="" userId="" providerId="" clId="Web-{31774C61-8EF8-4B13-8043-A473E6E6D7F6}" dt="2019-09-17T13:12:25.324" v="17" actId="20577"/>
        <pc:sldMkLst>
          <pc:docMk/>
          <pc:sldMk cId="0" sldId="359"/>
        </pc:sldMkLst>
        <pc:spChg chg="mod">
          <ac:chgData name="" userId="" providerId="" clId="Web-{31774C61-8EF8-4B13-8043-A473E6E6D7F6}" dt="2019-09-17T13:12:25.324" v="17" actId="20577"/>
          <ac:spMkLst>
            <pc:docMk/>
            <pc:sldMk cId="0" sldId="359"/>
            <ac:spMk id="22531" creationId="{C3E0EC79-5308-4FD3-9959-A009961AFD0F}"/>
          </ac:spMkLst>
        </pc:spChg>
      </pc:sldChg>
      <pc:sldChg chg="modSp">
        <pc:chgData name="" userId="" providerId="" clId="Web-{31774C61-8EF8-4B13-8043-A473E6E6D7F6}" dt="2019-09-17T13:11:30.324" v="15" actId="20577"/>
        <pc:sldMkLst>
          <pc:docMk/>
          <pc:sldMk cId="0" sldId="382"/>
        </pc:sldMkLst>
        <pc:spChg chg="mod">
          <ac:chgData name="" userId="" providerId="" clId="Web-{31774C61-8EF8-4B13-8043-A473E6E6D7F6}" dt="2019-09-17T13:11:30.324" v="15" actId="20577"/>
          <ac:spMkLst>
            <pc:docMk/>
            <pc:sldMk cId="0" sldId="382"/>
            <ac:spMk id="10243" creationId="{399066FE-694E-4E41-A6FA-FC551DD595D9}"/>
          </ac:spMkLst>
        </pc:spChg>
      </pc:sldChg>
      <pc:sldChg chg="modSp">
        <pc:chgData name="" userId="" providerId="" clId="Web-{31774C61-8EF8-4B13-8043-A473E6E6D7F6}" dt="2019-09-17T13:15:01.295" v="33" actId="14100"/>
        <pc:sldMkLst>
          <pc:docMk/>
          <pc:sldMk cId="0" sldId="387"/>
        </pc:sldMkLst>
        <pc:spChg chg="mod">
          <ac:chgData name="" userId="" providerId="" clId="Web-{31774C61-8EF8-4B13-8043-A473E6E6D7F6}" dt="2019-09-17T13:12:47.559" v="19" actId="20577"/>
          <ac:spMkLst>
            <pc:docMk/>
            <pc:sldMk cId="0" sldId="387"/>
            <ac:spMk id="5" creationId="{00000000-0000-0000-0000-000000000000}"/>
          </ac:spMkLst>
        </pc:spChg>
        <pc:spChg chg="mod">
          <ac:chgData name="" userId="" providerId="" clId="Web-{31774C61-8EF8-4B13-8043-A473E6E6D7F6}" dt="2019-09-17T13:15:01.295" v="33" actId="14100"/>
          <ac:spMkLst>
            <pc:docMk/>
            <pc:sldMk cId="0" sldId="387"/>
            <ac:spMk id="25603" creationId="{24418BD0-2060-447F-BDCF-2BB633A1BE57}"/>
          </ac:spMkLst>
        </pc:spChg>
      </pc:sldChg>
    </pc:docChg>
  </pc:docChgLst>
  <pc:docChgLst>
    <pc:chgData clId="Web-{F9F14FEF-0EBD-4A2B-A934-4221530363E4}"/>
    <pc:docChg chg="modSld">
      <pc:chgData name="" userId="" providerId="" clId="Web-{F9F14FEF-0EBD-4A2B-A934-4221530363E4}" dt="2019-09-17T20:05:38.916" v="5" actId="20577"/>
      <pc:docMkLst>
        <pc:docMk/>
      </pc:docMkLst>
      <pc:sldChg chg="modSp">
        <pc:chgData name="" userId="" providerId="" clId="Web-{F9F14FEF-0EBD-4A2B-A934-4221530363E4}" dt="2019-09-17T20:05:38.916" v="5" actId="20577"/>
        <pc:sldMkLst>
          <pc:docMk/>
          <pc:sldMk cId="0" sldId="359"/>
        </pc:sldMkLst>
        <pc:spChg chg="mod">
          <ac:chgData name="" userId="" providerId="" clId="Web-{F9F14FEF-0EBD-4A2B-A934-4221530363E4}" dt="2019-09-17T20:05:38.916" v="5" actId="20577"/>
          <ac:spMkLst>
            <pc:docMk/>
            <pc:sldMk cId="0" sldId="359"/>
            <ac:spMk id="22531" creationId="{C3E0EC79-5308-4FD3-9959-A009961AFD0F}"/>
          </ac:spMkLst>
        </pc:spChg>
      </pc:sldChg>
      <pc:sldChg chg="modSp">
        <pc:chgData name="" userId="" providerId="" clId="Web-{F9F14FEF-0EBD-4A2B-A934-4221530363E4}" dt="2019-09-17T20:04:57.916" v="0" actId="20577"/>
        <pc:sldMkLst>
          <pc:docMk/>
          <pc:sldMk cId="0" sldId="376"/>
        </pc:sldMkLst>
        <pc:spChg chg="mod">
          <ac:chgData name="" userId="" providerId="" clId="Web-{F9F14FEF-0EBD-4A2B-A934-4221530363E4}" dt="2019-09-17T20:04:57.916" v="0" actId="20577"/>
          <ac:spMkLst>
            <pc:docMk/>
            <pc:sldMk cId="0" sldId="376"/>
            <ac:spMk id="15363" creationId="{232E76D8-07A9-4653-8066-AD90634A8A80}"/>
          </ac:spMkLst>
        </pc:spChg>
      </pc:sldChg>
      <pc:sldChg chg="modSp">
        <pc:chgData name="" userId="" providerId="" clId="Web-{F9F14FEF-0EBD-4A2B-A934-4221530363E4}" dt="2019-09-17T20:05:11.400" v="1" actId="20577"/>
        <pc:sldMkLst>
          <pc:docMk/>
          <pc:sldMk cId="0" sldId="384"/>
        </pc:sldMkLst>
        <pc:spChg chg="mod">
          <ac:chgData name="" userId="" providerId="" clId="Web-{F9F14FEF-0EBD-4A2B-A934-4221530363E4}" dt="2019-09-17T20:05:11.400" v="1" actId="20577"/>
          <ac:spMkLst>
            <pc:docMk/>
            <pc:sldMk cId="0" sldId="384"/>
            <ac:spMk id="17411" creationId="{1ECC60C8-2EE7-4E2E-9A2B-5383BD176AE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10/16/2019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a16="http://schemas.microsoft.com/office/drawing/2014/main" id="{A1020C01-08C1-4977-9E00-15C677E43DB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C887157-D95E-46D1-8595-7FA2AC0B86A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FD09AFF-A430-4F14-AE06-B36A628C6BD8}"/>
              </a:ext>
            </a:extLst>
          </p:cNvPr>
          <p:cNvSpPr>
            <a:spLocks noGrp="1" noChangeArrowheads="1"/>
          </p:cNvSpPr>
          <p:nvPr>
            <p:ph type="sldNum" sz="quarter" idx="12"/>
          </p:nvPr>
        </p:nvSpPr>
        <p:spPr>
          <a:ln/>
        </p:spPr>
        <p:txBody>
          <a:bodyPr/>
          <a:lstStyle>
            <a:lvl1pPr>
              <a:defRPr/>
            </a:lvl1pPr>
          </a:lstStyle>
          <a:p>
            <a:pPr>
              <a:defRPr/>
            </a:pPr>
            <a:fld id="{8D8014E4-16BF-4857-AE2A-9DD6CC6335A2}" type="slidenum">
              <a:rPr lang="en-US" altLang="en-US"/>
              <a:pPr>
                <a:defRPr/>
              </a:pPr>
              <a:t>‹#›</a:t>
            </a:fld>
            <a:endParaRPr lang="en-US" altLang="en-US" dirty="0"/>
          </a:p>
        </p:txBody>
      </p:sp>
    </p:spTree>
    <p:extLst>
      <p:ext uri="{BB962C8B-B14F-4D97-AF65-F5344CB8AC3E}">
        <p14:creationId xmlns:p14="http://schemas.microsoft.com/office/powerpoint/2010/main" val="1851961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0" r:id="rId14"/>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Insurance</a:t>
            </a:r>
          </a:p>
          <a:p>
            <a:pPr marL="0" marR="0" lvl="0" indent="0" algn="l" defTabSz="457200" rtl="0" eaLnBrk="1" fontAlgn="auto" latinLnBrk="0" hangingPunct="1">
              <a:lnSpc>
                <a:spcPct val="86000"/>
              </a:lnSpc>
              <a:spcBef>
                <a:spcPct val="0"/>
              </a:spcBef>
              <a:spcAft>
                <a:spcPts val="0"/>
              </a:spcAft>
              <a:buClrTx/>
              <a:buSzTx/>
              <a:buFontTx/>
              <a:buNone/>
              <a:tabLst/>
              <a:defRPr/>
            </a:pPr>
            <a:endParaRPr lang="en-US" sz="2400" b="1" dirty="0">
              <a:solidFill>
                <a:srgbClr val="1A0704"/>
              </a:solidFill>
              <a:latin typeface="Arial"/>
              <a:ea typeface="+mj-ea"/>
              <a:cs typeface="Century Gothic"/>
            </a:endParaRPr>
          </a:p>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a:t>
            </a:r>
            <a:r>
              <a:rPr lang="en-US" sz="2400" b="1" dirty="0">
                <a:solidFill>
                  <a:srgbClr val="1A0704"/>
                </a:solidFill>
                <a:latin typeface="Arial"/>
                <a:ea typeface="+mj-ea"/>
                <a:cs typeface="Century Gothic"/>
              </a:rPr>
              <a:t>10</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3470090" cy="639762"/>
          </a:xfrm>
        </p:spPr>
        <p:txBody>
          <a:bodyPr/>
          <a:lstStyle/>
          <a:p>
            <a:r>
              <a:rPr lang="en-CA" dirty="0">
                <a:latin typeface="+mj-lt"/>
              </a:rPr>
              <a:t>Liability</a:t>
            </a:r>
          </a:p>
        </p:txBody>
      </p:sp>
      <p:sp>
        <p:nvSpPr>
          <p:cNvPr id="11267" name="Content Placeholder 2">
            <a:extLst>
              <a:ext uri="{FF2B5EF4-FFF2-40B4-BE49-F238E27FC236}">
                <a16:creationId xmlns:a16="http://schemas.microsoft.com/office/drawing/2014/main" id="{14F35DA7-8B92-4822-82B5-91258A0FE3FF}"/>
              </a:ext>
            </a:extLst>
          </p:cNvPr>
          <p:cNvSpPr>
            <a:spLocks noGrp="1" noChangeArrowheads="1"/>
          </p:cNvSpPr>
          <p:nvPr>
            <p:ph sz="half" idx="2"/>
          </p:nvPr>
        </p:nvSpPr>
        <p:spPr>
          <a:xfrm>
            <a:off x="1404572" y="1349115"/>
            <a:ext cx="7199782" cy="3876028"/>
          </a:xfrm>
        </p:spPr>
        <p:txBody>
          <a:bodyPr>
            <a:noAutofit/>
          </a:bodyPr>
          <a:lstStyle/>
          <a:p>
            <a:pPr>
              <a:buNone/>
            </a:pPr>
            <a:r>
              <a:rPr lang="en-CA" altLang="en-US" dirty="0">
                <a:latin typeface="+mj-lt"/>
              </a:rPr>
              <a:t>Legal responsibility can result from:</a:t>
            </a:r>
          </a:p>
          <a:p>
            <a:pPr lvl="1">
              <a:buFont typeface="Wingdings" panose="05000000000000000000" pitchFamily="2" charset="2"/>
              <a:buChar char="Ø"/>
            </a:pPr>
            <a:r>
              <a:rPr lang="en-CA" altLang="en-US" b="1" dirty="0">
                <a:latin typeface="+mj-lt"/>
              </a:rPr>
              <a:t>negligence</a:t>
            </a:r>
            <a:r>
              <a:rPr lang="en-CA" altLang="en-US" dirty="0">
                <a:latin typeface="+mj-lt"/>
              </a:rPr>
              <a:t>, or the failure to take necessary precautions;</a:t>
            </a:r>
          </a:p>
          <a:p>
            <a:pPr lvl="1">
              <a:buFont typeface="Wingdings" panose="05000000000000000000" pitchFamily="2" charset="2"/>
              <a:buChar char="Ø"/>
            </a:pPr>
            <a:r>
              <a:rPr lang="en-CA" altLang="en-US" b="1" dirty="0">
                <a:latin typeface="+mj-lt"/>
              </a:rPr>
              <a:t>strict liability</a:t>
            </a:r>
            <a:r>
              <a:rPr lang="en-CA" altLang="en-US" dirty="0">
                <a:latin typeface="+mj-lt"/>
              </a:rPr>
              <a:t>, or responsibility for intentional or unintentional events (meaning you are liable by default—that is, the onus has shifted from the plaintiff to the defendant. For example, if you have a wild animal, and it escapes, it is presumed to be your fault unless you can demonstrate some intervening cause that was not caused by your negligence); and</a:t>
            </a:r>
          </a:p>
          <a:p>
            <a:pPr lvl="1">
              <a:buFont typeface="Wingdings" panose="05000000000000000000" pitchFamily="2" charset="2"/>
              <a:buChar char="Ø"/>
            </a:pPr>
            <a:r>
              <a:rPr lang="en-CA" altLang="en-US" b="1" dirty="0">
                <a:latin typeface="+mj-lt"/>
              </a:rPr>
              <a:t>vicarious liability</a:t>
            </a:r>
            <a:r>
              <a:rPr lang="en-CA" altLang="en-US" dirty="0">
                <a:latin typeface="+mj-lt"/>
              </a:rPr>
              <a:t>, or responsibility for someone else’s use of your possessions or someone else’s activity for which you are responsible.</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154606" cy="639762"/>
          </a:xfrm>
        </p:spPr>
        <p:txBody>
          <a:bodyPr/>
          <a:lstStyle/>
          <a:p>
            <a:r>
              <a:rPr lang="en-CA" dirty="0">
                <a:latin typeface="+mj-lt"/>
              </a:rPr>
              <a:t>Home insurance coverage</a:t>
            </a:r>
          </a:p>
        </p:txBody>
      </p:sp>
      <p:sp>
        <p:nvSpPr>
          <p:cNvPr id="12291" name="Content Placeholder 2">
            <a:extLst>
              <a:ext uri="{FF2B5EF4-FFF2-40B4-BE49-F238E27FC236}">
                <a16:creationId xmlns:a16="http://schemas.microsoft.com/office/drawing/2014/main" id="{96EA2973-A6BF-4D68-B6FE-876F57DF9253}"/>
              </a:ext>
            </a:extLst>
          </p:cNvPr>
          <p:cNvSpPr>
            <a:spLocks noGrp="1" noChangeArrowheads="1"/>
          </p:cNvSpPr>
          <p:nvPr>
            <p:ph sz="half" idx="2"/>
          </p:nvPr>
        </p:nvSpPr>
        <p:spPr>
          <a:xfrm>
            <a:off x="1404571" y="1334126"/>
            <a:ext cx="6540215" cy="3711554"/>
          </a:xfrm>
        </p:spPr>
        <p:txBody>
          <a:bodyPr>
            <a:noAutofit/>
          </a:bodyPr>
          <a:lstStyle/>
          <a:p>
            <a:r>
              <a:rPr lang="en-CA" altLang="en-US" b="1" dirty="0">
                <a:latin typeface="+mj-lt"/>
              </a:rPr>
              <a:t>Tenant’s </a:t>
            </a:r>
            <a:r>
              <a:rPr lang="en-CA" altLang="en-US" dirty="0">
                <a:latin typeface="+mj-lt"/>
              </a:rPr>
              <a:t>or</a:t>
            </a:r>
            <a:r>
              <a:rPr lang="en-CA" altLang="en-US" b="1" dirty="0">
                <a:latin typeface="+mj-lt"/>
              </a:rPr>
              <a:t> renter’s insurance</a:t>
            </a:r>
            <a:r>
              <a:rPr lang="en-CA" altLang="en-US" dirty="0">
                <a:latin typeface="+mj-lt"/>
              </a:rPr>
              <a:t> protects your possessions even if you are not the owner of your dwelling. Tenant’s insurance policies will vary depending on the customer.</a:t>
            </a:r>
          </a:p>
          <a:p>
            <a:r>
              <a:rPr lang="en-CA" altLang="en-US" b="1" dirty="0">
                <a:latin typeface="+mj-lt"/>
              </a:rPr>
              <a:t>Riders</a:t>
            </a:r>
            <a:r>
              <a:rPr lang="en-CA" altLang="en-US" dirty="0">
                <a:latin typeface="+mj-lt"/>
              </a:rPr>
              <a:t> are exemptions included in policies that allow you to adapt your renter’s policy to fit your needs. </a:t>
            </a:r>
          </a:p>
          <a:p>
            <a:r>
              <a:rPr lang="en-CA" altLang="en-US" dirty="0">
                <a:latin typeface="+mj-lt"/>
              </a:rPr>
              <a:t>For example, an at-home business endorsement rider could be considered in order to provide additional coverage at a low cost for certain business-related items such as a computer and other electronic items that can surpass your $2,500 liability limit on business items.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Deductible</a:t>
            </a:r>
          </a:p>
        </p:txBody>
      </p:sp>
      <p:sp>
        <p:nvSpPr>
          <p:cNvPr id="13315" name="Content Placeholder 2">
            <a:extLst>
              <a:ext uri="{FF2B5EF4-FFF2-40B4-BE49-F238E27FC236}">
                <a16:creationId xmlns:a16="http://schemas.microsoft.com/office/drawing/2014/main" id="{9E2FA004-7B4F-42DF-BFA3-B138BC5F6B01}"/>
              </a:ext>
            </a:extLst>
          </p:cNvPr>
          <p:cNvSpPr>
            <a:spLocks noGrp="1" noChangeArrowheads="1"/>
          </p:cNvSpPr>
          <p:nvPr>
            <p:ph sz="half" idx="2"/>
          </p:nvPr>
        </p:nvSpPr>
        <p:spPr>
          <a:xfrm>
            <a:off x="1404571" y="1415192"/>
            <a:ext cx="6540215" cy="3477441"/>
          </a:xfrm>
        </p:spPr>
        <p:txBody>
          <a:bodyPr>
            <a:noAutofit/>
          </a:bodyPr>
          <a:lstStyle/>
          <a:p>
            <a:r>
              <a:rPr lang="en-CA" altLang="en-US" dirty="0">
                <a:latin typeface="+mj-lt"/>
              </a:rPr>
              <a:t>A </a:t>
            </a:r>
            <a:r>
              <a:rPr lang="en-CA" altLang="en-US" b="1" dirty="0">
                <a:latin typeface="+mj-lt"/>
              </a:rPr>
              <a:t>deductible</a:t>
            </a:r>
            <a:r>
              <a:rPr lang="en-CA" altLang="en-US" dirty="0">
                <a:latin typeface="+mj-lt"/>
              </a:rPr>
              <a:t>—a fixed sum of money—is required before an insurance company will pay a claim. "The amount of one’s deductible is often $100, $250, $500, or $1,000, which can be subtracted from your claim” (Kapoor, 2015).</a:t>
            </a:r>
          </a:p>
          <a:p>
            <a:r>
              <a:rPr lang="en-CA" altLang="en-US" dirty="0">
                <a:latin typeface="+mj-lt"/>
              </a:rPr>
              <a:t>Policy premiums are often reduced when you agree to pay a higher deductible. A policy costs less when you agree to pay a higher deductible because you are essentially sharing more of the risk with the insurance company. People are often more careful when higher deductibles are to be paid. </a:t>
            </a:r>
            <a:endParaRPr lang="en-CA" altLang="en-US" i="1"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Further considerations</a:t>
            </a:r>
          </a:p>
        </p:txBody>
      </p:sp>
      <p:sp>
        <p:nvSpPr>
          <p:cNvPr id="14339" name="Content Placeholder 2">
            <a:extLst>
              <a:ext uri="{FF2B5EF4-FFF2-40B4-BE49-F238E27FC236}">
                <a16:creationId xmlns:a16="http://schemas.microsoft.com/office/drawing/2014/main" id="{CFDACF3A-1B12-42CF-978B-115DB128CE85}"/>
              </a:ext>
            </a:extLst>
          </p:cNvPr>
          <p:cNvSpPr>
            <a:spLocks noGrp="1" noChangeArrowheads="1"/>
          </p:cNvSpPr>
          <p:nvPr>
            <p:ph sz="half" idx="2"/>
          </p:nvPr>
        </p:nvSpPr>
        <p:spPr>
          <a:xfrm>
            <a:off x="1411086" y="1334125"/>
            <a:ext cx="6630156" cy="3081968"/>
          </a:xfrm>
        </p:spPr>
        <p:txBody>
          <a:bodyPr>
            <a:noAutofit/>
          </a:bodyPr>
          <a:lstStyle/>
          <a:p>
            <a:r>
              <a:rPr lang="en-CA" altLang="en-US" dirty="0">
                <a:latin typeface="+mj-lt"/>
              </a:rPr>
              <a:t>Valuable possessions, such as jewelry or fine musical instruments, may be insured separately to get enough coverage for them. Such items are typically referred to as </a:t>
            </a:r>
            <a:r>
              <a:rPr lang="en-CA" altLang="en-US" b="1" dirty="0">
                <a:latin typeface="+mj-lt"/>
              </a:rPr>
              <a:t>scheduled property</a:t>
            </a:r>
            <a:r>
              <a:rPr lang="en-CA" altLang="en-US" dirty="0">
                <a:latin typeface="+mj-lt"/>
              </a:rPr>
              <a:t> and are insured as </a:t>
            </a:r>
            <a:r>
              <a:rPr lang="en-CA" altLang="en-US" b="1" dirty="0">
                <a:latin typeface="+mj-lt"/>
              </a:rPr>
              <a:t>endorsements</a:t>
            </a:r>
            <a:r>
              <a:rPr lang="en-CA" altLang="en-US" dirty="0">
                <a:latin typeface="+mj-lt"/>
              </a:rPr>
              <a:t> added on to a homeowner’s or renter’s policy. Such items should be appraised by a certified appraiser to determine their replacement or insured value.</a:t>
            </a:r>
          </a:p>
          <a:p>
            <a:r>
              <a:rPr lang="en-CA" altLang="en-US" dirty="0">
                <a:latin typeface="+mj-lt"/>
              </a:rPr>
              <a:t>A good precaution is to have an up-to-date inventory of your possessions along with photographs or video showing these items in your home kept somewhere else.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Homeowner’s policy</a:t>
            </a:r>
          </a:p>
        </p:txBody>
      </p:sp>
      <p:sp>
        <p:nvSpPr>
          <p:cNvPr id="15363" name="Content Placeholder 2">
            <a:extLst>
              <a:ext uri="{FF2B5EF4-FFF2-40B4-BE49-F238E27FC236}">
                <a16:creationId xmlns:a16="http://schemas.microsoft.com/office/drawing/2014/main" id="{232E76D8-07A9-4653-8066-AD90634A8A80}"/>
              </a:ext>
            </a:extLst>
          </p:cNvPr>
          <p:cNvSpPr>
            <a:spLocks noGrp="1" noChangeArrowheads="1"/>
          </p:cNvSpPr>
          <p:nvPr>
            <p:ph sz="half" idx="2"/>
          </p:nvPr>
        </p:nvSpPr>
        <p:spPr>
          <a:xfrm>
            <a:off x="1404571" y="1349116"/>
            <a:ext cx="6585185" cy="3696564"/>
          </a:xfrm>
        </p:spPr>
        <p:txBody>
          <a:bodyPr>
            <a:noAutofit/>
          </a:bodyPr>
          <a:lstStyle/>
          <a:p>
            <a:r>
              <a:rPr lang="en-CA" altLang="en-US" dirty="0">
                <a:latin typeface="+mj-lt"/>
              </a:rPr>
              <a:t>A homeowner’s policy covers damage to the structure, dwelling, contents, and personal liability of the policyholder, as well as his or her spouse or partner and dependents as well as any outbuildings and landscaping.</a:t>
            </a:r>
          </a:p>
          <a:p>
            <a:r>
              <a:rPr lang="en-CA" altLang="en-US" dirty="0">
                <a:latin typeface="+mj-lt"/>
              </a:rPr>
              <a:t>A homeowner’s policy does not cover:</a:t>
            </a:r>
          </a:p>
          <a:p>
            <a:pPr lvl="1">
              <a:buFont typeface="Wingdings"/>
              <a:buChar char="Ø"/>
            </a:pPr>
            <a:r>
              <a:rPr lang="en-CA" altLang="en-US" dirty="0">
                <a:latin typeface="+mj-lt"/>
              </a:rPr>
              <a:t>property of renters, or property kept in an apartment regularly rented;</a:t>
            </a:r>
          </a:p>
          <a:p>
            <a:pPr lvl="1">
              <a:buFont typeface="Wingdings"/>
              <a:buChar char="Ø"/>
            </a:pPr>
            <a:r>
              <a:rPr lang="en-CA" altLang="en-US" dirty="0">
                <a:latin typeface="+mj-lt"/>
              </a:rPr>
              <a:t>business property, even if the business is conducted on the residential premises; and</a:t>
            </a:r>
          </a:p>
          <a:p>
            <a:pPr lvl="1">
              <a:buFont typeface="Wingdings"/>
              <a:buChar char="Ø"/>
            </a:pPr>
            <a:r>
              <a:rPr lang="en-CA" altLang="en-US" dirty="0">
                <a:latin typeface="+mj-lt"/>
              </a:rPr>
              <a:t>most forms of accidental death (e.g., vehicle impact).</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540214" cy="639762"/>
          </a:xfrm>
        </p:spPr>
        <p:txBody>
          <a:bodyPr/>
          <a:lstStyle/>
          <a:p>
            <a:r>
              <a:rPr lang="en-CA" dirty="0">
                <a:latin typeface="+mj-lt"/>
              </a:rPr>
              <a:t>Home insurance coverage: benefit</a:t>
            </a:r>
          </a:p>
        </p:txBody>
      </p:sp>
      <p:sp>
        <p:nvSpPr>
          <p:cNvPr id="16387" name="Content Placeholder 2">
            <a:extLst>
              <a:ext uri="{FF2B5EF4-FFF2-40B4-BE49-F238E27FC236}">
                <a16:creationId xmlns:a16="http://schemas.microsoft.com/office/drawing/2014/main" id="{13A906C2-96CA-43C8-B63F-AF0C406C81FE}"/>
              </a:ext>
            </a:extLst>
          </p:cNvPr>
          <p:cNvSpPr>
            <a:spLocks noGrp="1" noChangeArrowheads="1"/>
          </p:cNvSpPr>
          <p:nvPr>
            <p:ph sz="half" idx="2"/>
          </p:nvPr>
        </p:nvSpPr>
        <p:spPr>
          <a:xfrm>
            <a:off x="1411086" y="1334125"/>
            <a:ext cx="7088337" cy="2734099"/>
          </a:xfrm>
        </p:spPr>
        <p:txBody>
          <a:bodyPr>
            <a:noAutofit/>
          </a:bodyPr>
          <a:lstStyle/>
          <a:p>
            <a:r>
              <a:rPr lang="en-CA" altLang="en-US" dirty="0">
                <a:latin typeface="+mj-lt"/>
              </a:rPr>
              <a:t>Home insurance policies automatically cover your possessions up to a certain percentage of the house’s insured value. You can buy more coverage if you think your possessions are worth more. The benefits are specified as either </a:t>
            </a:r>
            <a:r>
              <a:rPr lang="en-CA" altLang="en-US" b="1" dirty="0">
                <a:latin typeface="+mj-lt"/>
              </a:rPr>
              <a:t>actual cash value</a:t>
            </a:r>
            <a:r>
              <a:rPr lang="en-CA" altLang="en-US" dirty="0">
                <a:latin typeface="+mj-lt"/>
              </a:rPr>
              <a:t> or </a:t>
            </a:r>
            <a:r>
              <a:rPr lang="en-CA" altLang="en-US" b="1" dirty="0">
                <a:latin typeface="+mj-lt"/>
              </a:rPr>
              <a:t>replacement cost</a:t>
            </a:r>
            <a:r>
              <a:rPr lang="en-CA" altLang="en-US" dirty="0">
                <a:latin typeface="+mj-lt"/>
              </a:rPr>
              <a:t>.</a:t>
            </a:r>
          </a:p>
          <a:p>
            <a:r>
              <a:rPr lang="en-CA" altLang="en-US" dirty="0">
                <a:latin typeface="+mj-lt"/>
              </a:rPr>
              <a:t>The actual cash value is almost always less than the replacement value because prices rise and items generally depreciate.</a:t>
            </a:r>
            <a:endParaRPr lang="en-CA" altLang="en-US" b="1" dirty="0">
              <a:latin typeface="+mj-lt"/>
            </a:endParaRPr>
          </a:p>
          <a:p>
            <a:r>
              <a:rPr lang="en-CA" altLang="en-US" b="1" dirty="0">
                <a:latin typeface="+mj-lt"/>
              </a:rPr>
              <a:t>Guaranteed replacement costs</a:t>
            </a:r>
            <a:r>
              <a:rPr lang="en-CA" altLang="en-US" dirty="0">
                <a:latin typeface="+mj-lt"/>
              </a:rPr>
              <a:t> are the full cost of replacing your items, while </a:t>
            </a:r>
            <a:r>
              <a:rPr lang="en-CA" altLang="en-US" b="1" dirty="0">
                <a:latin typeface="+mj-lt"/>
              </a:rPr>
              <a:t>extended replacement costs</a:t>
            </a:r>
            <a:r>
              <a:rPr lang="en-CA" altLang="en-US" dirty="0">
                <a:latin typeface="+mj-lt"/>
              </a:rPr>
              <a:t> are capped at a certain percentage—for example, 125 per cent of actual cash value.</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6240412" cy="639762"/>
          </a:xfrm>
        </p:spPr>
        <p:txBody>
          <a:bodyPr/>
          <a:lstStyle/>
          <a:p>
            <a:r>
              <a:rPr lang="en-CA" dirty="0">
                <a:latin typeface="+mj-lt"/>
              </a:rPr>
              <a:t>Home insurance coverage: cost</a:t>
            </a:r>
          </a:p>
        </p:txBody>
      </p:sp>
      <p:sp>
        <p:nvSpPr>
          <p:cNvPr id="17411" name="Content Placeholder 2">
            <a:extLst>
              <a:ext uri="{FF2B5EF4-FFF2-40B4-BE49-F238E27FC236}">
                <a16:creationId xmlns:a16="http://schemas.microsoft.com/office/drawing/2014/main" id="{1ECC60C8-2EE7-4E2E-9A2B-5383BD176AEA}"/>
              </a:ext>
            </a:extLst>
          </p:cNvPr>
          <p:cNvSpPr>
            <a:spLocks noGrp="1" noChangeArrowheads="1"/>
          </p:cNvSpPr>
          <p:nvPr>
            <p:ph sz="half" idx="2"/>
          </p:nvPr>
        </p:nvSpPr>
        <p:spPr>
          <a:xfrm>
            <a:off x="1404572" y="1334126"/>
            <a:ext cx="6615166" cy="3711554"/>
          </a:xfrm>
        </p:spPr>
        <p:txBody>
          <a:bodyPr>
            <a:normAutofit/>
          </a:bodyPr>
          <a:lstStyle/>
          <a:p>
            <a:r>
              <a:rPr lang="en-CA" altLang="en-US" dirty="0">
                <a:latin typeface="+mj-lt"/>
              </a:rPr>
              <a:t>You buy home insurance by paying a </a:t>
            </a:r>
            <a:r>
              <a:rPr lang="en-CA" altLang="en-US" b="1" dirty="0">
                <a:latin typeface="+mj-lt"/>
              </a:rPr>
              <a:t>premium</a:t>
            </a:r>
            <a:r>
              <a:rPr lang="en-CA" altLang="en-US" dirty="0">
                <a:latin typeface="+mj-lt"/>
              </a:rPr>
              <a:t> to the insurance company which is determined by the insurer’s risk—the more risk, the higher the premium. </a:t>
            </a:r>
          </a:p>
          <a:p>
            <a:r>
              <a:rPr lang="en-CA" altLang="en-US" dirty="0">
                <a:latin typeface="+mj-lt"/>
              </a:rPr>
              <a:t>Please see Table 10.1.1. Risk is determined by:</a:t>
            </a:r>
          </a:p>
          <a:p>
            <a:pPr lvl="1">
              <a:buFont typeface="Wingdings"/>
              <a:buChar char="Ø"/>
            </a:pPr>
            <a:r>
              <a:rPr lang="en-CA" altLang="en-US" dirty="0">
                <a:latin typeface="+mj-lt"/>
              </a:rPr>
              <a:t>the insured (the person buying the policy),</a:t>
            </a:r>
          </a:p>
          <a:p>
            <a:pPr lvl="1">
              <a:buFont typeface="Wingdings"/>
              <a:buChar char="Ø"/>
            </a:pPr>
            <a:r>
              <a:rPr lang="en-CA" altLang="en-US" dirty="0">
                <a:latin typeface="+mj-lt"/>
              </a:rPr>
              <a:t>the property insured, and</a:t>
            </a:r>
          </a:p>
          <a:p>
            <a:pPr lvl="1">
              <a:buFont typeface="Wingdings"/>
              <a:buChar char="Ø"/>
            </a:pPr>
            <a:r>
              <a:rPr lang="en-CA" altLang="en-US" dirty="0">
                <a:latin typeface="+mj-lt"/>
              </a:rPr>
              <a:t>the amount of coverage.</a:t>
            </a:r>
          </a:p>
          <a:p>
            <a:r>
              <a:rPr lang="en-CA" altLang="en-US" dirty="0">
                <a:latin typeface="+mj-lt"/>
              </a:rPr>
              <a:t>Insurers may offer discounts for enhancements that lower risks, such as alarm systems, or to loyal customers.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947220"/>
            <a:ext cx="3470090" cy="639762"/>
          </a:xfrm>
        </p:spPr>
        <p:txBody>
          <a:bodyPr/>
          <a:lstStyle/>
          <a:p>
            <a:r>
              <a:rPr lang="en-CA" dirty="0">
                <a:latin typeface="+mj-lt"/>
              </a:rPr>
              <a:t>Car insurance</a:t>
            </a:r>
          </a:p>
        </p:txBody>
      </p:sp>
      <p:sp>
        <p:nvSpPr>
          <p:cNvPr id="18435" name="Content Placeholder 2">
            <a:extLst>
              <a:ext uri="{FF2B5EF4-FFF2-40B4-BE49-F238E27FC236}">
                <a16:creationId xmlns:a16="http://schemas.microsoft.com/office/drawing/2014/main" id="{A2594FAE-CDE9-49D1-8EC0-CAB2302D8524}"/>
              </a:ext>
            </a:extLst>
          </p:cNvPr>
          <p:cNvSpPr>
            <a:spLocks noGrp="1" noChangeArrowheads="1"/>
          </p:cNvSpPr>
          <p:nvPr>
            <p:ph sz="half" idx="2"/>
          </p:nvPr>
        </p:nvSpPr>
        <p:spPr>
          <a:xfrm>
            <a:off x="1404572" y="1379096"/>
            <a:ext cx="6600176" cy="3666584"/>
          </a:xfrm>
        </p:spPr>
        <p:txBody>
          <a:bodyPr>
            <a:normAutofit/>
          </a:bodyPr>
          <a:lstStyle/>
          <a:p>
            <a:pPr marL="514350" indent="-457200"/>
            <a:r>
              <a:rPr lang="en-CA" altLang="en-US" dirty="0">
                <a:latin typeface="+mj-lt"/>
              </a:rPr>
              <a:t>If you own and drive a car, you must have car insurance. A car accident could affect not only you and your car, but also the health and property of others. </a:t>
            </a:r>
          </a:p>
          <a:p>
            <a:pPr marL="514350" indent="-457200"/>
            <a:r>
              <a:rPr lang="en-CA" altLang="en-US" dirty="0">
                <a:latin typeface="+mj-lt"/>
              </a:rPr>
              <a:t>Manitoba, Ontario, Quebec, and Saskatchewan have adopted variations of </a:t>
            </a:r>
            <a:r>
              <a:rPr lang="en-CA" altLang="en-US" b="1" dirty="0">
                <a:latin typeface="+mj-lt"/>
              </a:rPr>
              <a:t>no-fault insurance</a:t>
            </a:r>
            <a:r>
              <a:rPr lang="en-CA" altLang="en-US" dirty="0">
                <a:latin typeface="+mj-lt"/>
              </a:rPr>
              <a:t>, in which an injured person’s own insurance covers his or her damages and injuries regardless of fault, and a victim’s ability to sue the driver at fault is limited. The person deemed responsible for the accident is responsible for the deductible payment.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992190"/>
            <a:ext cx="4861317" cy="639762"/>
          </a:xfrm>
        </p:spPr>
        <p:txBody>
          <a:bodyPr/>
          <a:lstStyle/>
          <a:p>
            <a:r>
              <a:rPr lang="en-CA" dirty="0">
                <a:latin typeface="+mj-lt"/>
              </a:rPr>
              <a:t>Car insurance (continued)</a:t>
            </a:r>
          </a:p>
        </p:txBody>
      </p:sp>
      <p:sp>
        <p:nvSpPr>
          <p:cNvPr id="19459" name="Content Placeholder 2">
            <a:extLst>
              <a:ext uri="{FF2B5EF4-FFF2-40B4-BE49-F238E27FC236}">
                <a16:creationId xmlns:a16="http://schemas.microsoft.com/office/drawing/2014/main" id="{0373F63C-36B3-45DE-A6FE-9BF4B7BAB8B0}"/>
              </a:ext>
            </a:extLst>
          </p:cNvPr>
          <p:cNvSpPr>
            <a:spLocks noGrp="1" noChangeArrowheads="1"/>
          </p:cNvSpPr>
          <p:nvPr>
            <p:ph sz="half" idx="2"/>
          </p:nvPr>
        </p:nvSpPr>
        <p:spPr>
          <a:xfrm>
            <a:off x="1404571" y="1439056"/>
            <a:ext cx="6555205" cy="3606623"/>
          </a:xfrm>
        </p:spPr>
        <p:txBody>
          <a:bodyPr>
            <a:noAutofit/>
          </a:bodyPr>
          <a:lstStyle/>
          <a:p>
            <a:pPr marL="514350" indent="-457200"/>
            <a:r>
              <a:rPr lang="en-CA" altLang="en-US" dirty="0">
                <a:latin typeface="+mj-lt"/>
              </a:rPr>
              <a:t>In Alberta and other provinces, auto insurance coverage is divided into two categories, mandatory coverage and optional coverage: </a:t>
            </a:r>
            <a:r>
              <a:rPr lang="en-CA" altLang="en-US" b="1" dirty="0">
                <a:latin typeface="+mj-lt"/>
              </a:rPr>
              <a:t>mandatory coverage (</a:t>
            </a:r>
            <a:r>
              <a:rPr lang="en-CA" altLang="en-US" dirty="0">
                <a:latin typeface="+mj-lt"/>
              </a:rPr>
              <a:t>personal liability and property damage and accident benefits) and </a:t>
            </a:r>
            <a:r>
              <a:rPr lang="en-CA" altLang="en-US" b="1" dirty="0">
                <a:latin typeface="+mj-lt"/>
              </a:rPr>
              <a:t>optional coverage </a:t>
            </a:r>
            <a:r>
              <a:rPr lang="en-CA" altLang="en-US" dirty="0">
                <a:latin typeface="+mj-lt"/>
              </a:rPr>
              <a:t> (collision, comprehensive, specified perils, and endorsements). Alberta has a tort-based system. </a:t>
            </a:r>
          </a:p>
          <a:p>
            <a:pPr marL="514350" indent="-457200"/>
            <a:r>
              <a:rPr lang="en-CA" altLang="en-US" dirty="0">
                <a:latin typeface="+mj-lt"/>
              </a:rPr>
              <a:t>Most provinces in Canada have some form of no-fault accident benefits that are paid to all collision victims. The difference with regard to each province/territory is whether tort (the right to sue) or no-fault is emphasized.</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101159" cy="639762"/>
          </a:xfrm>
        </p:spPr>
        <p:txBody>
          <a:bodyPr/>
          <a:lstStyle/>
          <a:p>
            <a:r>
              <a:rPr lang="en-CA" dirty="0">
                <a:latin typeface="+mj-lt"/>
              </a:rPr>
              <a:t>Car insurance (continued)</a:t>
            </a:r>
          </a:p>
        </p:txBody>
      </p:sp>
      <p:sp>
        <p:nvSpPr>
          <p:cNvPr id="20483" name="Content Placeholder 2">
            <a:extLst>
              <a:ext uri="{FF2B5EF4-FFF2-40B4-BE49-F238E27FC236}">
                <a16:creationId xmlns:a16="http://schemas.microsoft.com/office/drawing/2014/main" id="{56222541-DF1B-4EC5-A238-6F1FAD1D91E7}"/>
              </a:ext>
            </a:extLst>
          </p:cNvPr>
          <p:cNvSpPr>
            <a:spLocks noGrp="1" noChangeArrowheads="1"/>
          </p:cNvSpPr>
          <p:nvPr>
            <p:ph sz="half" idx="2"/>
          </p:nvPr>
        </p:nvSpPr>
        <p:spPr>
          <a:xfrm>
            <a:off x="1404571" y="1349116"/>
            <a:ext cx="6525225" cy="3696564"/>
          </a:xfrm>
        </p:spPr>
        <p:txBody>
          <a:bodyPr>
            <a:normAutofit/>
          </a:bodyPr>
          <a:lstStyle/>
          <a:p>
            <a:pPr marL="514350" indent="-457200"/>
            <a:r>
              <a:rPr lang="en-CA" altLang="en-US" dirty="0">
                <a:latin typeface="+mj-lt"/>
              </a:rPr>
              <a:t>Auto insurance policies cover two types of consequences: bodily injury and property damage. </a:t>
            </a:r>
          </a:p>
          <a:p>
            <a:pPr marL="514350" indent="-457200"/>
            <a:r>
              <a:rPr lang="en-CA" altLang="en-US" b="1" dirty="0">
                <a:latin typeface="+mj-lt"/>
              </a:rPr>
              <a:t>Bodily injury liability</a:t>
            </a:r>
            <a:r>
              <a:rPr lang="en-CA" altLang="en-US" dirty="0">
                <a:latin typeface="+mj-lt"/>
              </a:rPr>
              <a:t> refers to the financial losses of people in the other car that are injured in an accident you cause, including their medical expenses, loss of income, your legal fees, and other expenses associated with the automobile accident. </a:t>
            </a:r>
          </a:p>
          <a:p>
            <a:pPr marL="514350" indent="-457200"/>
            <a:r>
              <a:rPr lang="en-CA" altLang="en-US" b="1" dirty="0">
                <a:latin typeface="+mj-lt"/>
              </a:rPr>
              <a:t>Accident Benefits </a:t>
            </a:r>
            <a:r>
              <a:rPr lang="en-CA" altLang="en-US" dirty="0">
                <a:latin typeface="+mj-lt"/>
              </a:rPr>
              <a:t>cover income replacement, medical, rehabilitation, car expenses, and death and funeral costs for those injured in your automobile.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Attribution-NonCommercial-ShareAlike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593662" cy="639762"/>
          </a:xfrm>
        </p:spPr>
        <p:txBody>
          <a:bodyPr/>
          <a:lstStyle/>
          <a:p>
            <a:r>
              <a:rPr lang="en-CA" dirty="0">
                <a:latin typeface="+mj-lt"/>
              </a:rPr>
              <a:t>Car insurance (continued)</a:t>
            </a:r>
          </a:p>
        </p:txBody>
      </p:sp>
      <p:sp>
        <p:nvSpPr>
          <p:cNvPr id="21507" name="Content Placeholder 2">
            <a:extLst>
              <a:ext uri="{FF2B5EF4-FFF2-40B4-BE49-F238E27FC236}">
                <a16:creationId xmlns:a16="http://schemas.microsoft.com/office/drawing/2014/main" id="{F1BBD3EC-396B-46A3-8AA9-5D1A80BD3D56}"/>
              </a:ext>
            </a:extLst>
          </p:cNvPr>
          <p:cNvSpPr>
            <a:spLocks noGrp="1" noChangeArrowheads="1"/>
          </p:cNvSpPr>
          <p:nvPr>
            <p:ph sz="half" idx="2"/>
          </p:nvPr>
        </p:nvSpPr>
        <p:spPr>
          <a:xfrm>
            <a:off x="1411086" y="1325253"/>
            <a:ext cx="6600176" cy="3741535"/>
          </a:xfrm>
        </p:spPr>
        <p:txBody>
          <a:bodyPr>
            <a:noAutofit/>
          </a:bodyPr>
          <a:lstStyle/>
          <a:p>
            <a:r>
              <a:rPr lang="en-CA" altLang="en-US" b="1" dirty="0">
                <a:latin typeface="+mj-lt"/>
              </a:rPr>
              <a:t>Uninsured motorist protection</a:t>
            </a:r>
            <a:r>
              <a:rPr lang="en-CA" altLang="en-US" dirty="0">
                <a:latin typeface="+mj-lt"/>
              </a:rPr>
              <a:t> covers your injuries if the accident is caused by someone with insufficient insurance or by an unidentified driver.</a:t>
            </a:r>
          </a:p>
          <a:p>
            <a:r>
              <a:rPr lang="en-CA" altLang="en-US" b="1" dirty="0">
                <a:latin typeface="+mj-lt"/>
              </a:rPr>
              <a:t>Property damage liability</a:t>
            </a:r>
            <a:r>
              <a:rPr lang="en-CA" altLang="en-US" dirty="0">
                <a:latin typeface="+mj-lt"/>
              </a:rPr>
              <a:t> covers the costs to other people’s property from damage that you cause, while </a:t>
            </a:r>
            <a:r>
              <a:rPr lang="en-CA" altLang="en-US" b="1" dirty="0">
                <a:latin typeface="+mj-lt"/>
              </a:rPr>
              <a:t>collision</a:t>
            </a:r>
            <a:r>
              <a:rPr lang="en-CA" altLang="en-US" dirty="0">
                <a:latin typeface="+mj-lt"/>
              </a:rPr>
              <a:t> covers the costs of damage to your own property. Collision coverage is limited to the market value of the car at the time. To reduce their risk, the lenders financing your car loan will require that you carry adequate collision coverage. </a:t>
            </a:r>
          </a:p>
          <a:p>
            <a:r>
              <a:rPr lang="en-CA" altLang="en-US" b="1" dirty="0">
                <a:latin typeface="+mj-lt"/>
              </a:rPr>
              <a:t>Comprehensive physical damage</a:t>
            </a:r>
            <a:r>
              <a:rPr lang="en-CA" altLang="en-US" dirty="0">
                <a:latin typeface="+mj-lt"/>
              </a:rPr>
              <a:t> covers your losses from anything other than a collision, such as theft, weather damage, acts of nature, or hitting an animal.</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C5C6C04C-A758-4497-A8E7-C6F91EE745CF}"/>
              </a:ext>
            </a:extLst>
          </p:cNvPr>
          <p:cNvSpPr>
            <a:spLocks noGrp="1" noChangeArrowheads="1"/>
          </p:cNvSpPr>
          <p:nvPr>
            <p:ph type="title"/>
          </p:nvPr>
        </p:nvSpPr>
        <p:spPr>
          <a:xfrm>
            <a:off x="1411086" y="838048"/>
            <a:ext cx="7493072" cy="489013"/>
          </a:xfrm>
        </p:spPr>
        <p:txBody>
          <a:bodyPr>
            <a:normAutofit/>
          </a:bodyPr>
          <a:lstStyle/>
          <a:p>
            <a:r>
              <a:rPr lang="en-US" altLang="en-US" dirty="0">
                <a:latin typeface="+mj-lt"/>
              </a:rPr>
              <a:t>10.2 Insuring Your Health and Income</a:t>
            </a:r>
          </a:p>
        </p:txBody>
      </p:sp>
      <p:sp>
        <p:nvSpPr>
          <p:cNvPr id="5" name="Text Placeholder 4"/>
          <p:cNvSpPr>
            <a:spLocks noGrp="1"/>
          </p:cNvSpPr>
          <p:nvPr>
            <p:ph type="body" idx="1"/>
          </p:nvPr>
        </p:nvSpPr>
        <p:spPr>
          <a:xfrm>
            <a:off x="1404572" y="1400203"/>
            <a:ext cx="3470090" cy="639762"/>
          </a:xfrm>
        </p:spPr>
        <p:txBody>
          <a:bodyPr/>
          <a:lstStyle/>
          <a:p>
            <a:r>
              <a:rPr lang="en-CA" dirty="0">
                <a:latin typeface="+mj-lt"/>
              </a:rPr>
              <a:t>Health insurance</a:t>
            </a:r>
          </a:p>
        </p:txBody>
      </p:sp>
      <p:sp>
        <p:nvSpPr>
          <p:cNvPr id="22531" name="Content Placeholder 2">
            <a:extLst>
              <a:ext uri="{FF2B5EF4-FFF2-40B4-BE49-F238E27FC236}">
                <a16:creationId xmlns:a16="http://schemas.microsoft.com/office/drawing/2014/main" id="{C3E0EC79-5308-4FD3-9959-A009961AFD0F}"/>
              </a:ext>
            </a:extLst>
          </p:cNvPr>
          <p:cNvSpPr>
            <a:spLocks noGrp="1" noChangeArrowheads="1"/>
          </p:cNvSpPr>
          <p:nvPr>
            <p:ph sz="half" idx="2"/>
          </p:nvPr>
        </p:nvSpPr>
        <p:spPr>
          <a:xfrm>
            <a:off x="1404572" y="1801920"/>
            <a:ext cx="6974930" cy="3393895"/>
          </a:xfrm>
        </p:spPr>
        <p:txBody>
          <a:bodyPr>
            <a:noAutofit/>
          </a:bodyPr>
          <a:lstStyle/>
          <a:p>
            <a:r>
              <a:rPr lang="en-CA" altLang="en-US" dirty="0">
                <a:latin typeface="+mj-lt"/>
              </a:rPr>
              <a:t>In Canada, provincial government health plans cover most basic medical procedures under the Medical Care Act. </a:t>
            </a:r>
            <a:endParaRPr lang="en-US"/>
          </a:p>
          <a:p>
            <a:r>
              <a:rPr lang="en-CA" altLang="en-US" dirty="0">
                <a:latin typeface="+mj-lt"/>
              </a:rPr>
              <a:t>The following are examples of items either not covered or only partially covered by provincial health insurance plans:</a:t>
            </a:r>
          </a:p>
          <a:p>
            <a:pPr lvl="1">
              <a:buFont typeface="Wingdings"/>
              <a:buChar char="Ø"/>
            </a:pPr>
            <a:r>
              <a:rPr lang="en-CA" altLang="en-US" dirty="0">
                <a:latin typeface="+mj-lt"/>
              </a:rPr>
              <a:t>Semi-private or private hospital rooms</a:t>
            </a:r>
          </a:p>
          <a:p>
            <a:pPr lvl="1">
              <a:buFont typeface="Wingdings"/>
              <a:buChar char="Ø"/>
            </a:pPr>
            <a:r>
              <a:rPr lang="en-CA" altLang="en-US" dirty="0">
                <a:latin typeface="+mj-lt"/>
              </a:rPr>
              <a:t>Prescription drugs</a:t>
            </a:r>
          </a:p>
          <a:p>
            <a:pPr lvl="1">
              <a:buFont typeface="Wingdings"/>
              <a:buChar char="Ø"/>
            </a:pPr>
            <a:r>
              <a:rPr lang="en-CA" altLang="en-US" dirty="0">
                <a:latin typeface="+mj-lt"/>
              </a:rPr>
              <a:t>Eyeglasses </a:t>
            </a:r>
            <a:endParaRPr lang="en-CA" altLang="en-US" dirty="0">
              <a:solidFill>
                <a:srgbClr val="FF0000"/>
              </a:solidFill>
              <a:latin typeface="+mj-lt"/>
            </a:endParaRPr>
          </a:p>
          <a:p>
            <a:pPr lvl="1">
              <a:buFont typeface="Wingdings"/>
              <a:buChar char="Ø"/>
            </a:pPr>
            <a:r>
              <a:rPr lang="en-CA" altLang="en-US" dirty="0">
                <a:latin typeface="+mj-lt"/>
              </a:rPr>
              <a:t>Dental care</a:t>
            </a:r>
          </a:p>
          <a:p>
            <a:pPr lvl="1">
              <a:buFont typeface="Wingdings"/>
              <a:buChar char="Ø"/>
            </a:pPr>
            <a:r>
              <a:rPr lang="en-CA" altLang="en-US" dirty="0">
                <a:latin typeface="+mj-lt"/>
              </a:rPr>
              <a:t>Private nursing care</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3470090" cy="639762"/>
          </a:xfrm>
        </p:spPr>
        <p:txBody>
          <a:bodyPr/>
          <a:lstStyle/>
          <a:p>
            <a:r>
              <a:rPr lang="en-CA" dirty="0">
                <a:latin typeface="+mj-lt"/>
              </a:rPr>
              <a:t>Disability insurance</a:t>
            </a:r>
          </a:p>
        </p:txBody>
      </p:sp>
      <p:sp>
        <p:nvSpPr>
          <p:cNvPr id="23555" name="Content Placeholder 2">
            <a:extLst>
              <a:ext uri="{FF2B5EF4-FFF2-40B4-BE49-F238E27FC236}">
                <a16:creationId xmlns:a16="http://schemas.microsoft.com/office/drawing/2014/main" id="{B2A2F75B-82B1-4B87-804C-3EB376F464C2}"/>
              </a:ext>
            </a:extLst>
          </p:cNvPr>
          <p:cNvSpPr>
            <a:spLocks noGrp="1" noChangeArrowheads="1"/>
          </p:cNvSpPr>
          <p:nvPr>
            <p:ph sz="half" idx="2"/>
          </p:nvPr>
        </p:nvSpPr>
        <p:spPr>
          <a:xfrm>
            <a:off x="1404572" y="1535114"/>
            <a:ext cx="6465264" cy="3510566"/>
          </a:xfrm>
        </p:spPr>
        <p:txBody>
          <a:bodyPr>
            <a:normAutofit/>
          </a:bodyPr>
          <a:lstStyle/>
          <a:p>
            <a:r>
              <a:rPr lang="en-CA" altLang="en-US" dirty="0">
                <a:latin typeface="+mj-lt"/>
              </a:rPr>
              <a:t>Disability insurance and life insurance are ways of insuring your income against some limitations.</a:t>
            </a:r>
          </a:p>
          <a:p>
            <a:r>
              <a:rPr lang="en-CA" altLang="en-US" b="1" dirty="0">
                <a:latin typeface="+mj-lt"/>
              </a:rPr>
              <a:t>Disability insurance</a:t>
            </a:r>
            <a:r>
              <a:rPr lang="en-CA" altLang="en-US" dirty="0">
                <a:latin typeface="+mj-lt"/>
              </a:rPr>
              <a:t> is designed to insure your income should you survive an injury or illness impaired. </a:t>
            </a:r>
          </a:p>
          <a:p>
            <a:r>
              <a:rPr lang="en-CA" altLang="en-US" dirty="0">
                <a:latin typeface="+mj-lt"/>
              </a:rPr>
              <a:t>The definition of “disability” is a variable feature of most policies. Some define it as being unable to pursue your regular work, while others define it more narrowly as being unable to pursue any work. </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375323" cy="639762"/>
          </a:xfrm>
        </p:spPr>
        <p:txBody>
          <a:bodyPr/>
          <a:lstStyle/>
          <a:p>
            <a:r>
              <a:rPr lang="en-CA" dirty="0">
                <a:latin typeface="+mj-lt"/>
              </a:rPr>
              <a:t>Disability insurance (continued)</a:t>
            </a:r>
          </a:p>
        </p:txBody>
      </p:sp>
      <p:sp>
        <p:nvSpPr>
          <p:cNvPr id="24579" name="Content Placeholder 2">
            <a:extLst>
              <a:ext uri="{FF2B5EF4-FFF2-40B4-BE49-F238E27FC236}">
                <a16:creationId xmlns:a16="http://schemas.microsoft.com/office/drawing/2014/main" id="{A05DFCA1-BC8D-4F7B-8EAD-2A0503714BBA}"/>
              </a:ext>
            </a:extLst>
          </p:cNvPr>
          <p:cNvSpPr>
            <a:spLocks noGrp="1" noChangeArrowheads="1"/>
          </p:cNvSpPr>
          <p:nvPr>
            <p:ph sz="half" idx="2"/>
          </p:nvPr>
        </p:nvSpPr>
        <p:spPr>
          <a:xfrm>
            <a:off x="1404571" y="1415194"/>
            <a:ext cx="7172692" cy="3510566"/>
          </a:xfrm>
        </p:spPr>
        <p:txBody>
          <a:bodyPr>
            <a:noAutofit/>
          </a:bodyPr>
          <a:lstStyle/>
          <a:p>
            <a:pPr marL="0" indent="0">
              <a:buNone/>
            </a:pPr>
            <a:r>
              <a:rPr lang="en-CA" altLang="en-US" dirty="0">
                <a:latin typeface="+mj-lt"/>
              </a:rPr>
              <a:t>The costs of disability insurance are determined by the features and/or conditions of the plan, including the following:</a:t>
            </a:r>
          </a:p>
          <a:p>
            <a:pPr lvl="1"/>
            <a:r>
              <a:rPr lang="en-CA" altLang="en-US" dirty="0">
                <a:latin typeface="+mj-lt"/>
              </a:rPr>
              <a:t>Waiting period</a:t>
            </a:r>
          </a:p>
          <a:p>
            <a:pPr lvl="1"/>
            <a:r>
              <a:rPr lang="en-CA" altLang="en-US" dirty="0">
                <a:latin typeface="+mj-lt"/>
              </a:rPr>
              <a:t>Amount of benefits</a:t>
            </a:r>
          </a:p>
          <a:p>
            <a:pPr lvl="1"/>
            <a:r>
              <a:rPr lang="en-CA" altLang="en-US" dirty="0">
                <a:latin typeface="+mj-lt"/>
              </a:rPr>
              <a:t>Duration of benefits</a:t>
            </a:r>
          </a:p>
          <a:p>
            <a:pPr lvl="1"/>
            <a:r>
              <a:rPr lang="en-CA" altLang="en-US" dirty="0">
                <a:latin typeface="+mj-lt"/>
              </a:rPr>
              <a:t>Cause of disability</a:t>
            </a:r>
          </a:p>
          <a:p>
            <a:pPr lvl="1"/>
            <a:r>
              <a:rPr lang="en-CA" altLang="en-US" dirty="0">
                <a:latin typeface="+mj-lt"/>
              </a:rPr>
              <a:t>Payments for loss of vision, hearing, speech, or use of limbs</a:t>
            </a:r>
          </a:p>
          <a:p>
            <a:pPr lvl="1"/>
            <a:r>
              <a:rPr lang="en-CA" altLang="en-US" dirty="0">
                <a:latin typeface="+mj-lt"/>
              </a:rPr>
              <a:t>Inflation-adjusted benefits</a:t>
            </a:r>
          </a:p>
          <a:p>
            <a:pPr lvl="1"/>
            <a:r>
              <a:rPr lang="en-CA" altLang="en-US" dirty="0">
                <a:latin typeface="+mj-lt"/>
              </a:rPr>
              <a:t>Guaranteed renewal or non-cancelable clause</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6705106" cy="639762"/>
          </a:xfrm>
        </p:spPr>
        <p:txBody>
          <a:bodyPr/>
          <a:lstStyle/>
          <a:p>
            <a:r>
              <a:rPr lang="en-CA" dirty="0">
                <a:latin typeface="+mj-lt"/>
              </a:rPr>
              <a:t>Disability insurance (continued) </a:t>
            </a:r>
            <a:endParaRPr lang="en-CA">
              <a:solidFill>
                <a:srgbClr val="FF0000"/>
              </a:solidFill>
              <a:latin typeface="+mj-lt"/>
            </a:endParaRPr>
          </a:p>
        </p:txBody>
      </p:sp>
      <p:sp>
        <p:nvSpPr>
          <p:cNvPr id="25603" name="Content Placeholder 2">
            <a:extLst>
              <a:ext uri="{FF2B5EF4-FFF2-40B4-BE49-F238E27FC236}">
                <a16:creationId xmlns:a16="http://schemas.microsoft.com/office/drawing/2014/main" id="{24418BD0-2060-447F-BDCF-2BB633A1BE57}"/>
              </a:ext>
            </a:extLst>
          </p:cNvPr>
          <p:cNvSpPr>
            <a:spLocks noGrp="1" noChangeArrowheads="1"/>
          </p:cNvSpPr>
          <p:nvPr>
            <p:ph sz="half" idx="2"/>
          </p:nvPr>
        </p:nvSpPr>
        <p:spPr>
          <a:xfrm>
            <a:off x="1404571" y="1337230"/>
            <a:ext cx="6705107" cy="3746546"/>
          </a:xfrm>
        </p:spPr>
        <p:txBody>
          <a:bodyPr>
            <a:noAutofit/>
          </a:bodyPr>
          <a:lstStyle/>
          <a:p>
            <a:r>
              <a:rPr lang="en-CA" altLang="en-US" dirty="0">
                <a:latin typeface="+mj-lt"/>
              </a:rPr>
              <a:t>Disability insurance can be provided by one’s employer, although in many cases the coverage is minimal.</a:t>
            </a:r>
          </a:p>
          <a:p>
            <a:r>
              <a:rPr lang="en-CA" altLang="en-US" dirty="0">
                <a:latin typeface="+mj-lt"/>
              </a:rPr>
              <a:t>Employment insurance is a federal program that provides short-term payments for those who have contributed in the past. </a:t>
            </a:r>
          </a:p>
          <a:p>
            <a:r>
              <a:rPr lang="en-CA" altLang="en-US" dirty="0">
                <a:latin typeface="+mj-lt"/>
              </a:rPr>
              <a:t>Both the Canada and Quebec Pension Plans also include a disability pension for those contributors with a severe or prolonged disability. </a:t>
            </a:r>
          </a:p>
          <a:p>
            <a:r>
              <a:rPr lang="en-CA" altLang="en-US" dirty="0">
                <a:latin typeface="+mj-lt"/>
              </a:rPr>
              <a:t>You may also be eligible for workers’ compensation benefits from your province or territory, if the disability is due to an on-the-job accident.</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Life insurance</a:t>
            </a:r>
          </a:p>
        </p:txBody>
      </p:sp>
      <p:sp>
        <p:nvSpPr>
          <p:cNvPr id="26627" name="Content Placeholder 2">
            <a:extLst>
              <a:ext uri="{FF2B5EF4-FFF2-40B4-BE49-F238E27FC236}">
                <a16:creationId xmlns:a16="http://schemas.microsoft.com/office/drawing/2014/main" id="{FBCA925D-D0B0-466B-8B5D-A1A454C444F4}"/>
              </a:ext>
            </a:extLst>
          </p:cNvPr>
          <p:cNvSpPr>
            <a:spLocks noGrp="1" noChangeArrowheads="1"/>
          </p:cNvSpPr>
          <p:nvPr>
            <p:ph sz="half" idx="2"/>
          </p:nvPr>
        </p:nvSpPr>
        <p:spPr>
          <a:xfrm>
            <a:off x="1404571" y="1334126"/>
            <a:ext cx="6899980" cy="3711554"/>
          </a:xfrm>
        </p:spPr>
        <p:txBody>
          <a:bodyPr>
            <a:noAutofit/>
          </a:bodyPr>
          <a:lstStyle/>
          <a:p>
            <a:r>
              <a:rPr lang="en-CA" altLang="en-US" b="1" dirty="0">
                <a:latin typeface="+mj-lt"/>
              </a:rPr>
              <a:t>Life insurance</a:t>
            </a:r>
            <a:r>
              <a:rPr lang="en-CA" altLang="en-US" dirty="0">
                <a:latin typeface="+mj-lt"/>
              </a:rPr>
              <a:t> is a way of insuring that your income will continue after your death. If you have a spouse, children, parents, or siblings who are dependent on your income or care, your death would create new financial burdens for them. To avoid that, you can insure your dependents against your loss, at least financially.</a:t>
            </a:r>
          </a:p>
          <a:p>
            <a:r>
              <a:rPr lang="en-CA" altLang="en-US" dirty="0">
                <a:latin typeface="+mj-lt"/>
              </a:rPr>
              <a:t>There are many kinds of life insurance policies. </a:t>
            </a:r>
          </a:p>
          <a:p>
            <a:r>
              <a:rPr lang="en-CA" altLang="en-US" dirty="0">
                <a:latin typeface="+mj-lt"/>
              </a:rPr>
              <a:t>Your goals for your life insurance will determine how much benefit you need and what kind of policy you need. </a:t>
            </a:r>
          </a:p>
          <a:p>
            <a:r>
              <a:rPr lang="en-CA" altLang="en-US" dirty="0">
                <a:latin typeface="+mj-lt"/>
              </a:rPr>
              <a:t>Let’s look at Sam and </a:t>
            </a:r>
            <a:r>
              <a:rPr lang="en-CA" altLang="en-US" dirty="0" err="1">
                <a:latin typeface="+mj-lt"/>
              </a:rPr>
              <a:t>Saifina</a:t>
            </a:r>
            <a:r>
              <a:rPr lang="en-CA" altLang="en-US" dirty="0">
                <a:latin typeface="+mj-lt"/>
              </a:rPr>
              <a:t>!</a:t>
            </a:r>
          </a:p>
          <a:p>
            <a:pPr marL="457200" lvl="1" indent="0">
              <a:buFontTx/>
              <a:buNone/>
            </a:pP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Term insurance</a:t>
            </a:r>
          </a:p>
        </p:txBody>
      </p:sp>
      <p:sp>
        <p:nvSpPr>
          <p:cNvPr id="27651" name="Content Placeholder 2">
            <a:extLst>
              <a:ext uri="{FF2B5EF4-FFF2-40B4-BE49-F238E27FC236}">
                <a16:creationId xmlns:a16="http://schemas.microsoft.com/office/drawing/2014/main" id="{B1CE889F-9CC3-4EF6-8BB0-5EA3374F362B}"/>
              </a:ext>
            </a:extLst>
          </p:cNvPr>
          <p:cNvSpPr>
            <a:spLocks noGrp="1" noChangeArrowheads="1"/>
          </p:cNvSpPr>
          <p:nvPr>
            <p:ph sz="half" idx="2"/>
          </p:nvPr>
        </p:nvSpPr>
        <p:spPr>
          <a:xfrm>
            <a:off x="1404572" y="1535113"/>
            <a:ext cx="6630156" cy="3510567"/>
          </a:xfrm>
        </p:spPr>
        <p:txBody>
          <a:bodyPr>
            <a:noAutofit/>
          </a:bodyPr>
          <a:lstStyle/>
          <a:p>
            <a:r>
              <a:rPr lang="en-CA" altLang="en-US" b="1" dirty="0">
                <a:latin typeface="+mj-lt"/>
              </a:rPr>
              <a:t>Whole life </a:t>
            </a:r>
            <a:r>
              <a:rPr lang="en-CA" altLang="en-US" dirty="0">
                <a:latin typeface="+mj-lt"/>
              </a:rPr>
              <a:t>is permanent insurance—that is, you pay a specified premium until you die, at which time your specified benefit is paid to your beneficiary. </a:t>
            </a:r>
          </a:p>
          <a:p>
            <a:r>
              <a:rPr lang="en-CA" altLang="en-US" b="1" dirty="0">
                <a:latin typeface="+mj-lt"/>
              </a:rPr>
              <a:t>Term insurance</a:t>
            </a:r>
            <a:r>
              <a:rPr lang="en-CA" altLang="en-US" dirty="0">
                <a:latin typeface="+mj-lt"/>
              </a:rPr>
              <a:t> is insurance for a limited time period, usually one, five, ten, or twenty years. </a:t>
            </a:r>
          </a:p>
          <a:p>
            <a:r>
              <a:rPr lang="en-CA" altLang="en-US" dirty="0">
                <a:latin typeface="+mj-lt"/>
              </a:rPr>
              <a:t>A </a:t>
            </a:r>
            <a:r>
              <a:rPr lang="en-CA" altLang="en-US" b="1" dirty="0">
                <a:latin typeface="+mj-lt"/>
              </a:rPr>
              <a:t>variable life</a:t>
            </a:r>
            <a:r>
              <a:rPr lang="en-CA" altLang="en-US" dirty="0">
                <a:latin typeface="+mj-lt"/>
              </a:rPr>
              <a:t> insurance policy has a minimum death benefit guaranteed, but the actual death benefit can be higher depending on the investment returns that the policy has earned.</a:t>
            </a:r>
          </a:p>
          <a:p>
            <a:r>
              <a:rPr lang="en-CA" altLang="en-US" dirty="0">
                <a:latin typeface="+mj-lt"/>
              </a:rPr>
              <a:t>A </a:t>
            </a:r>
            <a:r>
              <a:rPr lang="en-CA" altLang="en-US" b="1" dirty="0">
                <a:latin typeface="+mj-lt"/>
              </a:rPr>
              <a:t>universal life</a:t>
            </a:r>
            <a:r>
              <a:rPr lang="en-CA" altLang="en-US" dirty="0">
                <a:latin typeface="+mj-lt"/>
              </a:rPr>
              <a:t> policy offers flexible premiums and benefits.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a:xfrm>
            <a:off x="652196" y="1638499"/>
            <a:ext cx="4855420" cy="332936"/>
          </a:xfrm>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7" y="2594287"/>
            <a:ext cx="6189687" cy="4037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4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442C68A9-5E35-4EBD-B8B0-B37F6B3D8FBD}"/>
              </a:ext>
            </a:extLst>
          </p:cNvPr>
          <p:cNvSpPr>
            <a:spLocks noGrp="1" noChangeArrowheads="1"/>
          </p:cNvSpPr>
          <p:nvPr>
            <p:ph type="title"/>
          </p:nvPr>
        </p:nvSpPr>
        <p:spPr/>
        <p:txBody>
          <a:bodyPr/>
          <a:lstStyle/>
          <a:p>
            <a:r>
              <a:rPr lang="en-US" altLang="en-US" dirty="0">
                <a:latin typeface="+mj-lt"/>
              </a:rPr>
              <a:t>Introduction</a:t>
            </a:r>
          </a:p>
        </p:txBody>
      </p:sp>
      <p:sp>
        <p:nvSpPr>
          <p:cNvPr id="5" name="Text Placeholder 4"/>
          <p:cNvSpPr>
            <a:spLocks noGrp="1"/>
          </p:cNvSpPr>
          <p:nvPr>
            <p:ph type="body" idx="1"/>
          </p:nvPr>
        </p:nvSpPr>
        <p:spPr/>
        <p:txBody>
          <a:bodyPr/>
          <a:lstStyle/>
          <a:p>
            <a:r>
              <a:rPr lang="en-CA" dirty="0">
                <a:latin typeface="+mj-lt"/>
              </a:rPr>
              <a:t>Insurance</a:t>
            </a:r>
          </a:p>
        </p:txBody>
      </p:sp>
      <p:sp>
        <p:nvSpPr>
          <p:cNvPr id="4099" name="Content Placeholder 2">
            <a:extLst>
              <a:ext uri="{FF2B5EF4-FFF2-40B4-BE49-F238E27FC236}">
                <a16:creationId xmlns:a16="http://schemas.microsoft.com/office/drawing/2014/main" id="{B5580AE4-77C1-4EEC-BB54-2C2078AA2076}"/>
              </a:ext>
            </a:extLst>
          </p:cNvPr>
          <p:cNvSpPr>
            <a:spLocks noGrp="1" noChangeArrowheads="1"/>
          </p:cNvSpPr>
          <p:nvPr>
            <p:ph sz="half" idx="2"/>
          </p:nvPr>
        </p:nvSpPr>
        <p:spPr>
          <a:xfrm>
            <a:off x="1404571" y="1948722"/>
            <a:ext cx="6795049" cy="3323922"/>
          </a:xfrm>
        </p:spPr>
        <p:txBody>
          <a:bodyPr>
            <a:noAutofit/>
          </a:bodyPr>
          <a:lstStyle/>
          <a:p>
            <a:r>
              <a:rPr lang="en-CA" altLang="en-US" dirty="0">
                <a:latin typeface="+mj-lt"/>
              </a:rPr>
              <a:t>Life is full of risks. You can try to avoid them or reduce their likelihood and consequences, but you cannot eliminate them. You can, however, pay someone to share them. That is the idea behind insurance.</a:t>
            </a:r>
            <a:endParaRPr lang="en-CA" altLang="en-US" dirty="0">
              <a:solidFill>
                <a:srgbClr val="FF0000"/>
              </a:solidFill>
              <a:latin typeface="+mj-lt"/>
            </a:endParaRPr>
          </a:p>
          <a:p>
            <a:r>
              <a:rPr lang="en-US" altLang="en-US" dirty="0">
                <a:latin typeface="+mj-lt"/>
              </a:rPr>
              <a:t>There are a number of different types of risks:</a:t>
            </a:r>
          </a:p>
          <a:p>
            <a:pPr lvl="1">
              <a:buFont typeface="Wingdings"/>
              <a:buChar char="Ø"/>
            </a:pPr>
            <a:r>
              <a:rPr lang="en-CA" altLang="en-US" b="1" dirty="0">
                <a:latin typeface="+mj-lt"/>
              </a:rPr>
              <a:t>Speculative risks</a:t>
            </a:r>
            <a:r>
              <a:rPr lang="en-CA" altLang="en-US" dirty="0">
                <a:latin typeface="+mj-lt"/>
              </a:rPr>
              <a:t>, which offer a chance of loss or gain, such as developing a business idea that may or may not sell.</a:t>
            </a:r>
          </a:p>
          <a:p>
            <a:pPr lvl="1">
              <a:buFont typeface="Wingdings"/>
              <a:buChar char="Ø"/>
            </a:pPr>
            <a:r>
              <a:rPr lang="en-CA" altLang="en-US" b="1" dirty="0">
                <a:latin typeface="+mj-lt"/>
              </a:rPr>
              <a:t>Pure risks</a:t>
            </a:r>
            <a:r>
              <a:rPr lang="en-CA" altLang="en-US" dirty="0">
                <a:latin typeface="+mj-lt"/>
              </a:rPr>
              <a:t>, which are accidental or unintentional events such as a car accident or an illness.</a:t>
            </a:r>
            <a:endParaRPr lang="en-US" altLang="en-US" dirty="0">
              <a:latin typeface="+mj-lt"/>
            </a:endParaRPr>
          </a:p>
          <a:p>
            <a:pPr lvl="1"/>
            <a:endParaRPr lang="en-US" altLang="en-US" dirty="0">
              <a:latin typeface="+mj-lt"/>
            </a:endParaRPr>
          </a:p>
          <a:p>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3470090" cy="639762"/>
          </a:xfrm>
        </p:spPr>
        <p:txBody>
          <a:bodyPr/>
          <a:lstStyle/>
          <a:p>
            <a:r>
              <a:rPr lang="en-CA" dirty="0">
                <a:latin typeface="+mj-lt"/>
              </a:rPr>
              <a:t>Risk shifting</a:t>
            </a:r>
          </a:p>
        </p:txBody>
      </p:sp>
      <p:sp>
        <p:nvSpPr>
          <p:cNvPr id="5123" name="Content Placeholder 2">
            <a:extLst>
              <a:ext uri="{FF2B5EF4-FFF2-40B4-BE49-F238E27FC236}">
                <a16:creationId xmlns:a16="http://schemas.microsoft.com/office/drawing/2014/main" id="{853275D4-1B7D-4365-841E-502FFE6CD075}"/>
              </a:ext>
            </a:extLst>
          </p:cNvPr>
          <p:cNvSpPr>
            <a:spLocks noGrp="1" noChangeArrowheads="1"/>
          </p:cNvSpPr>
          <p:nvPr>
            <p:ph sz="half" idx="2"/>
          </p:nvPr>
        </p:nvSpPr>
        <p:spPr>
          <a:xfrm>
            <a:off x="1404572" y="1364105"/>
            <a:ext cx="6615166" cy="3711555"/>
          </a:xfrm>
        </p:spPr>
        <p:txBody>
          <a:bodyPr>
            <a:normAutofit/>
          </a:bodyPr>
          <a:lstStyle/>
          <a:p>
            <a:r>
              <a:rPr lang="en-CA" altLang="en-US" b="1" dirty="0">
                <a:latin typeface="+mj-lt"/>
              </a:rPr>
              <a:t>Risk shifting</a:t>
            </a:r>
            <a:r>
              <a:rPr lang="en-CA" altLang="en-US" dirty="0">
                <a:latin typeface="+mj-lt"/>
              </a:rPr>
              <a:t> is the process of selling risk to someone who then assumes the risk and its consequences.</a:t>
            </a:r>
          </a:p>
          <a:p>
            <a:r>
              <a:rPr lang="en-CA" altLang="en-US" dirty="0">
                <a:latin typeface="+mj-lt"/>
              </a:rPr>
              <a:t>In a large-enough market, your risk can be diversified, which minimizes its cost.</a:t>
            </a:r>
          </a:p>
          <a:p>
            <a:r>
              <a:rPr lang="en-CA" altLang="en-US" dirty="0">
                <a:latin typeface="+mj-lt"/>
              </a:rPr>
              <a:t>Insurance can be purchased for your property and your home, your health, your employment, and your life. </a:t>
            </a:r>
          </a:p>
          <a:p>
            <a:r>
              <a:rPr lang="en-CA" altLang="en-US" dirty="0">
                <a:latin typeface="+mj-lt"/>
              </a:rPr>
              <a:t>When considering whether to buy insurance, you must weigh the cost of the consequence of a risk that may never actually happen against the cost of insuring against it.</a:t>
            </a:r>
          </a:p>
          <a:p>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3470090" cy="639762"/>
          </a:xfrm>
        </p:spPr>
        <p:txBody>
          <a:bodyPr/>
          <a:lstStyle/>
          <a:p>
            <a:r>
              <a:rPr lang="en-CA" dirty="0">
                <a:latin typeface="+mj-lt"/>
              </a:rPr>
              <a:t>Risk management</a:t>
            </a:r>
          </a:p>
        </p:txBody>
      </p:sp>
      <p:sp>
        <p:nvSpPr>
          <p:cNvPr id="6147" name="Content Placeholder 2">
            <a:extLst>
              <a:ext uri="{FF2B5EF4-FFF2-40B4-BE49-F238E27FC236}">
                <a16:creationId xmlns:a16="http://schemas.microsoft.com/office/drawing/2014/main" id="{55D52BC3-1875-4343-8CE8-B782DB2A2840}"/>
              </a:ext>
            </a:extLst>
          </p:cNvPr>
          <p:cNvSpPr>
            <a:spLocks noGrp="1" noChangeArrowheads="1"/>
          </p:cNvSpPr>
          <p:nvPr>
            <p:ph sz="half" idx="2"/>
          </p:nvPr>
        </p:nvSpPr>
        <p:spPr>
          <a:xfrm>
            <a:off x="1404571" y="1442160"/>
            <a:ext cx="6570195" cy="3877985"/>
          </a:xfrm>
        </p:spPr>
        <p:txBody>
          <a:bodyPr>
            <a:noAutofit/>
          </a:bodyPr>
          <a:lstStyle/>
          <a:p>
            <a:r>
              <a:rPr lang="en-CA" altLang="en-US" b="1" dirty="0">
                <a:latin typeface="+mj-lt"/>
              </a:rPr>
              <a:t>Risk management</a:t>
            </a:r>
            <a:r>
              <a:rPr lang="en-CA" altLang="en-US" dirty="0">
                <a:latin typeface="+mj-lt"/>
              </a:rPr>
              <a:t> is the strategic trade-off of the costs of reducing, assuming, and shifting risks. </a:t>
            </a:r>
          </a:p>
          <a:p>
            <a:r>
              <a:rPr lang="en-CA" altLang="en-US" b="1" dirty="0">
                <a:latin typeface="+mj-lt"/>
              </a:rPr>
              <a:t>Risk avoidance</a:t>
            </a:r>
            <a:r>
              <a:rPr lang="en-CA" altLang="en-US" dirty="0">
                <a:latin typeface="+mj-lt"/>
              </a:rPr>
              <a:t> is accomplished by completely avoiding the risk through such measures as choosing not to smoke or avoiding an activity that might cause injury. </a:t>
            </a:r>
          </a:p>
          <a:p>
            <a:r>
              <a:rPr lang="en-CA" altLang="en-US" b="1" dirty="0">
                <a:latin typeface="+mj-lt"/>
              </a:rPr>
              <a:t>Risk reduction</a:t>
            </a:r>
            <a:r>
              <a:rPr lang="en-CA" altLang="en-US" dirty="0">
                <a:latin typeface="+mj-lt"/>
              </a:rPr>
              <a:t> reduces the risk of injury, loss, or illness. For example, installing an alarm system may reduce homeowner’s insurance premiums because that reduces the risk of theft. </a:t>
            </a:r>
          </a:p>
          <a:p>
            <a:r>
              <a:rPr lang="en-CA" altLang="en-US" b="1" dirty="0">
                <a:latin typeface="+mj-lt"/>
              </a:rPr>
              <a:t>Risk assumption </a:t>
            </a:r>
            <a:r>
              <a:rPr lang="en-CA" altLang="en-US" dirty="0">
                <a:latin typeface="+mj-lt"/>
              </a:rPr>
              <a:t>is when one assumes responsibility for a loss or injury instead of pursuing insurance. </a:t>
            </a:r>
          </a:p>
          <a:p>
            <a:endParaRPr lang="en-US" altLang="en-US" dirty="0">
              <a:latin typeface="+mj-lt"/>
            </a:endParaRPr>
          </a:p>
          <a:p>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6240412" cy="639762"/>
          </a:xfrm>
        </p:spPr>
        <p:txBody>
          <a:bodyPr/>
          <a:lstStyle/>
          <a:p>
            <a:r>
              <a:rPr lang="en-CA" dirty="0">
                <a:latin typeface="+mj-lt"/>
              </a:rPr>
              <a:t>Insurance for Indigenous communities</a:t>
            </a:r>
          </a:p>
        </p:txBody>
      </p:sp>
      <p:sp>
        <p:nvSpPr>
          <p:cNvPr id="7171" name="Content Placeholder 2">
            <a:extLst>
              <a:ext uri="{FF2B5EF4-FFF2-40B4-BE49-F238E27FC236}">
                <a16:creationId xmlns:a16="http://schemas.microsoft.com/office/drawing/2014/main" id="{8275F64E-8B4A-40FB-9D3C-E39D469DD166}"/>
              </a:ext>
            </a:extLst>
          </p:cNvPr>
          <p:cNvSpPr>
            <a:spLocks noGrp="1" noChangeArrowheads="1"/>
          </p:cNvSpPr>
          <p:nvPr>
            <p:ph sz="half" idx="2"/>
          </p:nvPr>
        </p:nvSpPr>
        <p:spPr>
          <a:xfrm>
            <a:off x="1404572" y="1334125"/>
            <a:ext cx="6795048" cy="3938519"/>
          </a:xfrm>
        </p:spPr>
        <p:txBody>
          <a:bodyPr>
            <a:noAutofit/>
          </a:bodyPr>
          <a:lstStyle/>
          <a:p>
            <a:r>
              <a:rPr lang="en-CA" altLang="en-US" dirty="0">
                <a:latin typeface="+mj-lt"/>
              </a:rPr>
              <a:t>First Nations people on-reserve can be sued and can sue for personal injury or property damage. </a:t>
            </a:r>
          </a:p>
          <a:p>
            <a:r>
              <a:rPr lang="en-CA" altLang="en-US" dirty="0">
                <a:latin typeface="+mj-lt"/>
              </a:rPr>
              <a:t>Indigenous governments need to protect their assets and their operations from risk. </a:t>
            </a:r>
          </a:p>
          <a:p>
            <a:r>
              <a:rPr lang="en-CA" altLang="en-US" dirty="0">
                <a:latin typeface="+mj-lt"/>
              </a:rPr>
              <a:t>There are a number of insurance companies in Canada that serve primarily First Nations clients. </a:t>
            </a:r>
          </a:p>
          <a:p>
            <a:r>
              <a:rPr lang="en-CA" altLang="en-US" b="1" dirty="0">
                <a:latin typeface="+mj-lt"/>
              </a:rPr>
              <a:t>First Nations Insurance Services Limited Partnership (FNISLP) </a:t>
            </a:r>
            <a:r>
              <a:rPr lang="en-CA" altLang="en-US" dirty="0">
                <a:latin typeface="+mj-lt"/>
              </a:rPr>
              <a:t>was established in 1987 by </a:t>
            </a:r>
            <a:r>
              <a:rPr lang="en-CA" altLang="en-US" dirty="0" err="1">
                <a:latin typeface="+mj-lt"/>
              </a:rPr>
              <a:t>Kitsaki</a:t>
            </a:r>
            <a:r>
              <a:rPr lang="en-CA" altLang="en-US" dirty="0">
                <a:latin typeface="+mj-lt"/>
              </a:rPr>
              <a:t> Management Limited Corporation, which is owned by the Lac La Ronge Indian Band, to meet the needs of First Nations (including the nearly ten thousand band members), their institutions, and businesses serves. </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7238239" cy="639762"/>
          </a:xfrm>
        </p:spPr>
        <p:txBody>
          <a:bodyPr/>
          <a:lstStyle/>
          <a:p>
            <a:r>
              <a:rPr lang="en-CA" dirty="0">
                <a:latin typeface="+mj-lt"/>
              </a:rPr>
              <a:t>Insurance for Indigenous communities (continued)</a:t>
            </a:r>
          </a:p>
        </p:txBody>
      </p:sp>
      <p:sp>
        <p:nvSpPr>
          <p:cNvPr id="8195" name="Content Placeholder 2">
            <a:extLst>
              <a:ext uri="{FF2B5EF4-FFF2-40B4-BE49-F238E27FC236}">
                <a16:creationId xmlns:a16="http://schemas.microsoft.com/office/drawing/2014/main" id="{46C71884-1D9F-47C6-8CFA-09FAF88EFF1C}"/>
              </a:ext>
            </a:extLst>
          </p:cNvPr>
          <p:cNvSpPr>
            <a:spLocks noGrp="1" noChangeArrowheads="1"/>
          </p:cNvSpPr>
          <p:nvPr>
            <p:ph sz="half" idx="2"/>
          </p:nvPr>
        </p:nvSpPr>
        <p:spPr>
          <a:xfrm>
            <a:off x="1404572" y="1349116"/>
            <a:ext cx="6615166" cy="3696564"/>
          </a:xfrm>
        </p:spPr>
        <p:txBody>
          <a:bodyPr>
            <a:noAutofit/>
          </a:bodyPr>
          <a:lstStyle/>
          <a:p>
            <a:r>
              <a:rPr lang="en-CA" altLang="en-US" dirty="0">
                <a:latin typeface="+mj-lt"/>
              </a:rPr>
              <a:t>FNILSP provides its clients with the choice of: life insurance, dependent life coverage, accidental death and dismemberment, short- and long-term disability, extended health, dental, vision, and an employee and family assistance program, pension services, and other benefits that can be passed on to their employees. </a:t>
            </a:r>
          </a:p>
          <a:p>
            <a:r>
              <a:rPr lang="en-CA" altLang="en-US" dirty="0" err="1">
                <a:latin typeface="+mj-lt"/>
              </a:rPr>
              <a:t>Kitsaki</a:t>
            </a:r>
            <a:r>
              <a:rPr lang="en-CA" altLang="en-US" dirty="0">
                <a:latin typeface="+mj-lt"/>
              </a:rPr>
              <a:t> will “never replace or duplicate Treaty Health Rights for any employee who has Treaty Status” (</a:t>
            </a:r>
            <a:r>
              <a:rPr lang="en-CA" altLang="en-US" dirty="0" err="1">
                <a:latin typeface="+mj-lt"/>
              </a:rPr>
              <a:t>Kitsaki</a:t>
            </a:r>
            <a:r>
              <a:rPr lang="en-CA" altLang="en-US" dirty="0">
                <a:latin typeface="+mj-lt"/>
              </a:rPr>
              <a:t> Management Limited Corporation, 2017).</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68028"/>
            <a:ext cx="7166177" cy="639762"/>
          </a:xfrm>
        </p:spPr>
        <p:txBody>
          <a:bodyPr/>
          <a:lstStyle/>
          <a:p>
            <a:r>
              <a:rPr lang="en-CA" dirty="0">
                <a:latin typeface="+mj-lt"/>
              </a:rPr>
              <a:t>Insurance for Indigenous communities (continued)</a:t>
            </a:r>
          </a:p>
        </p:txBody>
      </p:sp>
      <p:sp>
        <p:nvSpPr>
          <p:cNvPr id="9219" name="Content Placeholder 2">
            <a:extLst>
              <a:ext uri="{FF2B5EF4-FFF2-40B4-BE49-F238E27FC236}">
                <a16:creationId xmlns:a16="http://schemas.microsoft.com/office/drawing/2014/main" id="{6330F3F6-4CCC-400D-BE89-49F7C5E49295}"/>
              </a:ext>
            </a:extLst>
          </p:cNvPr>
          <p:cNvSpPr>
            <a:spLocks noGrp="1" noChangeArrowheads="1"/>
          </p:cNvSpPr>
          <p:nvPr>
            <p:ph sz="half" idx="2"/>
          </p:nvPr>
        </p:nvSpPr>
        <p:spPr>
          <a:xfrm>
            <a:off x="1411085" y="1319134"/>
            <a:ext cx="6735087" cy="3537874"/>
          </a:xfrm>
        </p:spPr>
        <p:txBody>
          <a:bodyPr>
            <a:noAutofit/>
          </a:bodyPr>
          <a:lstStyle/>
          <a:p>
            <a:r>
              <a:rPr lang="en-CA" altLang="en-US" dirty="0">
                <a:latin typeface="+mj-lt"/>
              </a:rPr>
              <a:t>Many Nations Financial Services’ (MNFS) coordinates its clients’ group life and health insurance coverage with the benefits their clients receive from the Department of Indigenous Services Canada and Non-Insured Health Benefits (NIHB). </a:t>
            </a:r>
          </a:p>
          <a:p>
            <a:r>
              <a:rPr lang="en-CA" altLang="en-US" dirty="0">
                <a:latin typeface="+mj-lt"/>
              </a:rPr>
              <a:t>The NIHB is a national program that provides eligible First Nations and Inuit people with prescription drugs, over-the-counter medication, medical supplies and equipment, mental health counselling, dental care, vision care, and medical transportation (Government of Canada, 2018).</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64F659CB-57A8-45F2-B792-FBB3276A2C1B}"/>
              </a:ext>
            </a:extLst>
          </p:cNvPr>
          <p:cNvSpPr>
            <a:spLocks noGrp="1" noChangeArrowheads="1"/>
          </p:cNvSpPr>
          <p:nvPr>
            <p:ph type="title"/>
          </p:nvPr>
        </p:nvSpPr>
        <p:spPr/>
        <p:txBody>
          <a:bodyPr>
            <a:normAutofit/>
          </a:bodyPr>
          <a:lstStyle/>
          <a:p>
            <a:r>
              <a:rPr lang="en-CA" altLang="en-US" dirty="0">
                <a:latin typeface="+mj-lt"/>
              </a:rPr>
              <a:t>10.1  Insuring Your Property</a:t>
            </a:r>
          </a:p>
        </p:txBody>
      </p:sp>
      <p:sp>
        <p:nvSpPr>
          <p:cNvPr id="5" name="Text Placeholder 4"/>
          <p:cNvSpPr>
            <a:spLocks noGrp="1"/>
          </p:cNvSpPr>
          <p:nvPr>
            <p:ph type="body" idx="1"/>
          </p:nvPr>
        </p:nvSpPr>
        <p:spPr/>
        <p:txBody>
          <a:bodyPr/>
          <a:lstStyle/>
          <a:p>
            <a:r>
              <a:rPr lang="en-CA" dirty="0">
                <a:latin typeface="+mj-lt"/>
              </a:rPr>
              <a:t>Property insurance</a:t>
            </a:r>
          </a:p>
        </p:txBody>
      </p:sp>
      <p:sp>
        <p:nvSpPr>
          <p:cNvPr id="10243" name="Content Placeholder 2">
            <a:extLst>
              <a:ext uri="{FF2B5EF4-FFF2-40B4-BE49-F238E27FC236}">
                <a16:creationId xmlns:a16="http://schemas.microsoft.com/office/drawing/2014/main" id="{399066FE-694E-4E41-A6FA-FC551DD595D9}"/>
              </a:ext>
            </a:extLst>
          </p:cNvPr>
          <p:cNvSpPr>
            <a:spLocks noGrp="1" noChangeArrowheads="1"/>
          </p:cNvSpPr>
          <p:nvPr>
            <p:ph sz="half" idx="2"/>
          </p:nvPr>
        </p:nvSpPr>
        <p:spPr>
          <a:xfrm>
            <a:off x="1404571" y="1994996"/>
            <a:ext cx="7138915" cy="3170770"/>
          </a:xfrm>
        </p:spPr>
        <p:txBody>
          <a:bodyPr>
            <a:noAutofit/>
          </a:bodyPr>
          <a:lstStyle/>
          <a:p>
            <a:r>
              <a:rPr lang="en-CA" altLang="en-US" sz="1900" b="1" dirty="0">
                <a:latin typeface="+mj-lt"/>
              </a:rPr>
              <a:t>Property insurance</a:t>
            </a:r>
            <a:r>
              <a:rPr lang="en-CA" altLang="en-US" sz="1900" dirty="0">
                <a:latin typeface="+mj-lt"/>
              </a:rPr>
              <a:t> covers loss of use from either damage or theft; loss of value, or the cost of replacement; and liability for any use of the property that causes damage to others or others’ property.</a:t>
            </a:r>
          </a:p>
          <a:p>
            <a:r>
              <a:rPr lang="en-CA" altLang="en-US" sz="1900" dirty="0">
                <a:latin typeface="+mj-lt"/>
              </a:rPr>
              <a:t>For most people, insurable property risks are covered by insuring two kinds of property: car and home.</a:t>
            </a:r>
          </a:p>
          <a:p>
            <a:r>
              <a:rPr lang="en-CA" altLang="en-US" sz="1900" b="1" dirty="0">
                <a:latin typeface="+mj-lt"/>
              </a:rPr>
              <a:t>Hazards</a:t>
            </a:r>
            <a:r>
              <a:rPr lang="en-CA" altLang="en-US" sz="1900" dirty="0">
                <a:latin typeface="+mj-lt"/>
              </a:rPr>
              <a:t> can increase the likelihood of loss due to </a:t>
            </a:r>
            <a:r>
              <a:rPr lang="en-CA" altLang="en-US" sz="1900" b="1" dirty="0">
                <a:latin typeface="+mj-lt"/>
              </a:rPr>
              <a:t>peril</a:t>
            </a:r>
            <a:r>
              <a:rPr lang="en-CA" altLang="en-US" sz="1900" dirty="0">
                <a:latin typeface="+mj-lt"/>
              </a:rPr>
              <a:t> (cause of possible loss). Examples of perils are fires, weather disasters, accidents, vandalism, and theft. </a:t>
            </a:r>
          </a:p>
          <a:p>
            <a:r>
              <a:rPr lang="en-CA" altLang="en-US" sz="1900" dirty="0">
                <a:latin typeface="+mj-lt"/>
              </a:rPr>
              <a:t>One can choose named perils coverage or all risks coverage. </a:t>
            </a:r>
            <a:endParaRPr lang="en-CA" altLang="en-US" dirty="0">
              <a:solidFill>
                <a:srgbClr val="FF0000"/>
              </a:solidFill>
              <a:latin typeface="Arial"/>
            </a:endParaRP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18730</TotalTime>
  <Words>1665</Words>
  <Application>Microsoft Office PowerPoint</Application>
  <PresentationFormat>On-screen Show (4:3)</PresentationFormat>
  <Paragraphs>159</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Naked PowerPoint Template</vt:lpstr>
      <vt:lpstr>PowerPoint Presentation</vt:lpstr>
      <vt:lpstr>Open License</vt:lpstr>
      <vt:lpstr>Introduction</vt:lpstr>
      <vt:lpstr>PowerPoint Presentation</vt:lpstr>
      <vt:lpstr>PowerPoint Presentation</vt:lpstr>
      <vt:lpstr>PowerPoint Presentation</vt:lpstr>
      <vt:lpstr>PowerPoint Presentation</vt:lpstr>
      <vt:lpstr>PowerPoint Presentation</vt:lpstr>
      <vt:lpstr>10.1  Insuring Your Property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10.2 Insuring Your Health and Income</vt:lpstr>
      <vt:lpstr>PowerPoint Presentation</vt:lpstr>
      <vt:lpstr>PowerPoint Presentation</vt:lpstr>
      <vt:lpstr>PowerPoint Presentation</vt:lpstr>
      <vt:lpstr>PowerPoint Presentation</vt:lpstr>
      <vt:lpstr>PowerPoint Presentation</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78</cp:revision>
  <dcterms:created xsi:type="dcterms:W3CDTF">2019-07-19T18:36:56Z</dcterms:created>
  <dcterms:modified xsi:type="dcterms:W3CDTF">2019-10-16T15:27:01Z</dcterms:modified>
</cp:coreProperties>
</file>