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handoutMasterIdLst>
    <p:handoutMasterId r:id="rId24"/>
  </p:handoutMasterIdLst>
  <p:sldIdLst>
    <p:sldId id="257" r:id="rId2"/>
    <p:sldId id="260" r:id="rId3"/>
    <p:sldId id="278" r:id="rId4"/>
    <p:sldId id="285" r:id="rId5"/>
    <p:sldId id="280" r:id="rId6"/>
    <p:sldId id="291" r:id="rId7"/>
    <p:sldId id="323" r:id="rId8"/>
    <p:sldId id="333" r:id="rId9"/>
    <p:sldId id="322" r:id="rId10"/>
    <p:sldId id="335" r:id="rId11"/>
    <p:sldId id="336" r:id="rId12"/>
    <p:sldId id="334" r:id="rId13"/>
    <p:sldId id="338" r:id="rId14"/>
    <p:sldId id="340" r:id="rId15"/>
    <p:sldId id="342" r:id="rId16"/>
    <p:sldId id="343" r:id="rId17"/>
    <p:sldId id="344" r:id="rId18"/>
    <p:sldId id="345" r:id="rId19"/>
    <p:sldId id="339" r:id="rId20"/>
    <p:sldId id="354" r:id="rId21"/>
    <p:sldId id="264"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yan" initials="R" lastIdx="4" clrIdx="0"/>
  <p:cmAuthor id="1" name="Bettina Schneider" initials="BS"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BB34"/>
    <a:srgbClr val="0A3E28"/>
    <a:srgbClr val="00261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2719DD-082B-48C0-9E9D-C6642F296549}" v="121" dt="2019-09-17T18:19:20.440"/>
    <p1510:client id="{4869A3B5-F756-4453-B23D-8A53DE1D5601}" v="12" dt="2019-10-06T23:30:22.239"/>
    <p1510:client id="{6B3712D6-9FB2-498C-A4A1-F596C8FF2FD1}" v="1" dt="2019-10-11T14:01:06.691"/>
    <p1510:client id="{B13F44A0-6B18-448F-A3F3-E80B092E2168}" v="7" dt="2019-10-16T15:11:38.557"/>
    <p1510:client id="{B4418ABE-E60A-49E0-9C6F-99154EC9E44F}" v="57" dt="2019-10-11T16:11:00.019"/>
    <p1510:client id="{BC9F052D-4CAD-4B7F-A47F-F44B7AD4FFE0}" v="86" dt="2019-09-17T19:23:53.8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p:scale>
          <a:sx n="90" d="100"/>
          <a:sy n="90" d="100"/>
        </p:scale>
        <p:origin x="-63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99494A69-DE0C-4CC8-8D1D-3E4C478C4458}"/>
    <pc:docChg chg="modSld">
      <pc:chgData name="" userId="" providerId="" clId="Web-{99494A69-DE0C-4CC8-8D1D-3E4C478C4458}" dt="2019-09-17T18:19:20.440" v="38"/>
      <pc:docMkLst>
        <pc:docMk/>
      </pc:docMkLst>
      <pc:sldChg chg="modSp">
        <pc:chgData name="" userId="" providerId="" clId="Web-{99494A69-DE0C-4CC8-8D1D-3E4C478C4458}" dt="2019-09-17T18:15:17.001" v="30"/>
        <pc:sldMkLst>
          <pc:docMk/>
          <pc:sldMk cId="0" sldId="335"/>
        </pc:sldMkLst>
        <pc:spChg chg="mod">
          <ac:chgData name="" userId="" providerId="" clId="Web-{99494A69-DE0C-4CC8-8D1D-3E4C478C4458}" dt="2019-09-17T18:15:17.001" v="30"/>
          <ac:spMkLst>
            <pc:docMk/>
            <pc:sldMk cId="0" sldId="335"/>
            <ac:spMk id="5" creationId="{00000000-0000-0000-0000-000000000000}"/>
          </ac:spMkLst>
        </pc:spChg>
      </pc:sldChg>
      <pc:sldChg chg="modSp">
        <pc:chgData name="" userId="" providerId="" clId="Web-{99494A69-DE0C-4CC8-8D1D-3E4C478C4458}" dt="2019-09-17T18:16:05.111" v="33" actId="1076"/>
        <pc:sldMkLst>
          <pc:docMk/>
          <pc:sldMk cId="0" sldId="336"/>
        </pc:sldMkLst>
        <pc:spChg chg="mod">
          <ac:chgData name="" userId="" providerId="" clId="Web-{99494A69-DE0C-4CC8-8D1D-3E4C478C4458}" dt="2019-09-17T18:16:05.111" v="33" actId="1076"/>
          <ac:spMkLst>
            <pc:docMk/>
            <pc:sldMk cId="0" sldId="336"/>
            <ac:spMk id="5" creationId="{00000000-0000-0000-0000-000000000000}"/>
          </ac:spMkLst>
        </pc:spChg>
        <pc:spChg chg="mod">
          <ac:chgData name="" userId="" providerId="" clId="Web-{99494A69-DE0C-4CC8-8D1D-3E4C478C4458}" dt="2019-09-17T18:14:13.110" v="22" actId="20577"/>
          <ac:spMkLst>
            <pc:docMk/>
            <pc:sldMk cId="0" sldId="336"/>
            <ac:spMk id="6" creationId="{00000000-0000-0000-0000-000000000000}"/>
          </ac:spMkLst>
        </pc:spChg>
      </pc:sldChg>
      <pc:sldChg chg="modSp">
        <pc:chgData name="" userId="" providerId="" clId="Web-{99494A69-DE0C-4CC8-8D1D-3E4C478C4458}" dt="2019-09-17T18:19:20.440" v="38"/>
        <pc:sldMkLst>
          <pc:docMk/>
          <pc:sldMk cId="0" sldId="354"/>
        </pc:sldMkLst>
        <pc:spChg chg="mod">
          <ac:chgData name="" userId="" providerId="" clId="Web-{99494A69-DE0C-4CC8-8D1D-3E4C478C4458}" dt="2019-09-17T18:19:20.440" v="38"/>
          <ac:spMkLst>
            <pc:docMk/>
            <pc:sldMk cId="0" sldId="354"/>
            <ac:spMk id="4" creationId="{00000000-0000-0000-0000-000000000000}"/>
          </ac:spMkLst>
        </pc:spChg>
      </pc:sldChg>
    </pc:docChg>
  </pc:docChgLst>
  <pc:docChgLst>
    <pc:chgData clId="Web-{B4418ABE-E60A-49E0-9C6F-99154EC9E44F}"/>
    <pc:docChg chg="modSld">
      <pc:chgData name="" userId="" providerId="" clId="Web-{B4418ABE-E60A-49E0-9C6F-99154EC9E44F}" dt="2019-10-11T16:11:00.019" v="55" actId="20577"/>
      <pc:docMkLst>
        <pc:docMk/>
      </pc:docMkLst>
      <pc:sldChg chg="addSp delSp modSp addCm">
        <pc:chgData name="" userId="" providerId="" clId="Web-{B4418ABE-E60A-49E0-9C6F-99154EC9E44F}" dt="2019-10-11T16:11:00.019" v="54" actId="20577"/>
        <pc:sldMkLst>
          <pc:docMk/>
          <pc:sldMk cId="0" sldId="339"/>
        </pc:sldMkLst>
        <pc:spChg chg="mod">
          <ac:chgData name="" userId="" providerId="" clId="Web-{B4418ABE-E60A-49E0-9C6F-99154EC9E44F}" dt="2019-10-11T16:11:00.019" v="54" actId="20577"/>
          <ac:spMkLst>
            <pc:docMk/>
            <pc:sldMk cId="0" sldId="339"/>
            <ac:spMk id="6" creationId="{00000000-0000-0000-0000-000000000000}"/>
          </ac:spMkLst>
        </pc:spChg>
        <pc:picChg chg="add del mod">
          <ac:chgData name="" userId="" providerId="" clId="Web-{B4418ABE-E60A-49E0-9C6F-99154EC9E44F}" dt="2019-10-11T16:05:19.081" v="5"/>
          <ac:picMkLst>
            <pc:docMk/>
            <pc:sldMk cId="0" sldId="339"/>
            <ac:picMk id="2" creationId="{1CC6FF78-0104-4BD0-AB14-9D0DA3B5640C}"/>
          </ac:picMkLst>
        </pc:picChg>
      </pc:sldChg>
      <pc:sldChg chg="addCm">
        <pc:chgData name="" userId="" providerId="" clId="Web-{B4418ABE-E60A-49E0-9C6F-99154EC9E44F}" dt="2019-10-11T15:44:20.827" v="0"/>
        <pc:sldMkLst>
          <pc:docMk/>
          <pc:sldMk cId="0" sldId="345"/>
        </pc:sldMkLst>
      </pc:sldChg>
    </pc:docChg>
  </pc:docChgLst>
  <pc:docChgLst>
    <pc:chgData clId="Web-{6B3712D6-9FB2-498C-A4A1-F596C8FF2FD1}"/>
    <pc:docChg chg="">
      <pc:chgData name="" userId="" providerId="" clId="Web-{6B3712D6-9FB2-498C-A4A1-F596C8FF2FD1}" dt="2019-10-11T14:01:06.691" v="0"/>
      <pc:docMkLst>
        <pc:docMk/>
      </pc:docMkLst>
      <pc:sldChg chg="modCm">
        <pc:chgData name="" userId="" providerId="" clId="Web-{6B3712D6-9FB2-498C-A4A1-F596C8FF2FD1}" dt="2019-10-11T14:01:06.691" v="0"/>
        <pc:sldMkLst>
          <pc:docMk/>
          <pc:sldMk cId="0" sldId="278"/>
        </pc:sldMkLst>
      </pc:sldChg>
    </pc:docChg>
  </pc:docChgLst>
  <pc:docChgLst>
    <pc:chgData clId="Web-{452719DD-082B-48C0-9E9D-C6642F296549}"/>
    <pc:docChg chg="modSld">
      <pc:chgData name="" userId="" providerId="" clId="Web-{452719DD-082B-48C0-9E9D-C6642F296549}" dt="2019-09-17T17:37:57.969" v="79" actId="20577"/>
      <pc:docMkLst>
        <pc:docMk/>
      </pc:docMkLst>
      <pc:sldChg chg="modSp">
        <pc:chgData name="" userId="" providerId="" clId="Web-{452719DD-082B-48C0-9E9D-C6642F296549}" dt="2019-09-17T17:29:43.245" v="0" actId="20577"/>
        <pc:sldMkLst>
          <pc:docMk/>
          <pc:sldMk cId="0" sldId="323"/>
        </pc:sldMkLst>
        <pc:spChg chg="mod">
          <ac:chgData name="" userId="" providerId="" clId="Web-{452719DD-082B-48C0-9E9D-C6642F296549}" dt="2019-09-17T17:29:43.245" v="0" actId="20577"/>
          <ac:spMkLst>
            <pc:docMk/>
            <pc:sldMk cId="0" sldId="323"/>
            <ac:spMk id="5" creationId="{00000000-0000-0000-0000-000000000000}"/>
          </ac:spMkLst>
        </pc:spChg>
      </pc:sldChg>
      <pc:sldChg chg="modSp">
        <pc:chgData name="" userId="" providerId="" clId="Web-{452719DD-082B-48C0-9E9D-C6642F296549}" dt="2019-09-17T17:37:05.500" v="76" actId="20577"/>
        <pc:sldMkLst>
          <pc:docMk/>
          <pc:sldMk cId="0" sldId="333"/>
        </pc:sldMkLst>
        <pc:spChg chg="mod">
          <ac:chgData name="" userId="" providerId="" clId="Web-{452719DD-082B-48C0-9E9D-C6642F296549}" dt="2019-09-17T17:33:08.761" v="5" actId="20577"/>
          <ac:spMkLst>
            <pc:docMk/>
            <pc:sldMk cId="0" sldId="333"/>
            <ac:spMk id="5" creationId="{00000000-0000-0000-0000-000000000000}"/>
          </ac:spMkLst>
        </pc:spChg>
        <pc:spChg chg="mod">
          <ac:chgData name="" userId="" providerId="" clId="Web-{452719DD-082B-48C0-9E9D-C6642F296549}" dt="2019-09-17T17:37:05.500" v="76" actId="20577"/>
          <ac:spMkLst>
            <pc:docMk/>
            <pc:sldMk cId="0" sldId="333"/>
            <ac:spMk id="6" creationId="{00000000-0000-0000-0000-000000000000}"/>
          </ac:spMkLst>
        </pc:spChg>
      </pc:sldChg>
      <pc:sldChg chg="modSp">
        <pc:chgData name="" userId="" providerId="" clId="Web-{452719DD-082B-48C0-9E9D-C6642F296549}" dt="2019-09-17T17:37:57.969" v="79" actId="20577"/>
        <pc:sldMkLst>
          <pc:docMk/>
          <pc:sldMk cId="0" sldId="335"/>
        </pc:sldMkLst>
        <pc:spChg chg="mod">
          <ac:chgData name="" userId="" providerId="" clId="Web-{452719DD-082B-48C0-9E9D-C6642F296549}" dt="2019-09-17T17:37:57.969" v="79" actId="20577"/>
          <ac:spMkLst>
            <pc:docMk/>
            <pc:sldMk cId="0" sldId="335"/>
            <ac:spMk id="5" creationId="{00000000-0000-0000-0000-000000000000}"/>
          </ac:spMkLst>
        </pc:spChg>
      </pc:sldChg>
    </pc:docChg>
  </pc:docChgLst>
  <pc:docChgLst>
    <pc:chgData clId="Web-{4869A3B5-F756-4453-B23D-8A53DE1D5601}"/>
    <pc:docChg chg="modSld sldOrd">
      <pc:chgData name="" userId="" providerId="" clId="Web-{4869A3B5-F756-4453-B23D-8A53DE1D5601}" dt="2019-10-06T23:30:22.239" v="11"/>
      <pc:docMkLst>
        <pc:docMk/>
      </pc:docMkLst>
      <pc:sldChg chg="addCm">
        <pc:chgData name="" userId="" providerId="" clId="Web-{4869A3B5-F756-4453-B23D-8A53DE1D5601}" dt="2019-10-06T23:26:17.972" v="0"/>
        <pc:sldMkLst>
          <pc:docMk/>
          <pc:sldMk cId="0" sldId="278"/>
        </pc:sldMkLst>
      </pc:sldChg>
      <pc:sldChg chg="modSp ord addCm modCm">
        <pc:chgData name="" userId="" providerId="" clId="Web-{4869A3B5-F756-4453-B23D-8A53DE1D5601}" dt="2019-10-06T23:30:22.239" v="11"/>
        <pc:sldMkLst>
          <pc:docMk/>
          <pc:sldMk cId="0" sldId="291"/>
        </pc:sldMkLst>
        <pc:spChg chg="mod">
          <ac:chgData name="" userId="" providerId="" clId="Web-{4869A3B5-F756-4453-B23D-8A53DE1D5601}" dt="2019-10-06T23:27:22.488" v="1" actId="20577"/>
          <ac:spMkLst>
            <pc:docMk/>
            <pc:sldMk cId="0" sldId="291"/>
            <ac:spMk id="6" creationId="{00000000-0000-0000-0000-000000000000}"/>
          </ac:spMkLst>
        </pc:spChg>
      </pc:sldChg>
      <pc:sldChg chg="modSp ord addCm">
        <pc:chgData name="" userId="" providerId="" clId="Web-{4869A3B5-F756-4453-B23D-8A53DE1D5601}" dt="2019-10-06T23:29:11.785" v="9"/>
        <pc:sldMkLst>
          <pc:docMk/>
          <pc:sldMk cId="0" sldId="323"/>
        </pc:sldMkLst>
        <pc:spChg chg="mod">
          <ac:chgData name="" userId="" providerId="" clId="Web-{4869A3B5-F756-4453-B23D-8A53DE1D5601}" dt="2019-10-06T23:28:30.317" v="5" actId="20577"/>
          <ac:spMkLst>
            <pc:docMk/>
            <pc:sldMk cId="0" sldId="323"/>
            <ac:spMk id="6" creationId="{00000000-0000-0000-0000-000000000000}"/>
          </ac:spMkLst>
        </pc:spChg>
      </pc:sldChg>
    </pc:docChg>
  </pc:docChgLst>
  <pc:docChgLst>
    <pc:chgData clId="Web-{BC9F052D-4CAD-4B7F-A47F-F44B7AD4FFE0}"/>
    <pc:docChg chg="modSld">
      <pc:chgData name="" userId="" providerId="" clId="Web-{BC9F052D-4CAD-4B7F-A47F-F44B7AD4FFE0}" dt="2019-09-17T19:23:53.479" v="75" actId="20577"/>
      <pc:docMkLst>
        <pc:docMk/>
      </pc:docMkLst>
      <pc:sldChg chg="modSp">
        <pc:chgData name="" userId="" providerId="" clId="Web-{BC9F052D-4CAD-4B7F-A47F-F44B7AD4FFE0}" dt="2019-09-17T19:17:43.119" v="0" actId="20577"/>
        <pc:sldMkLst>
          <pc:docMk/>
          <pc:sldMk cId="0" sldId="278"/>
        </pc:sldMkLst>
        <pc:spChg chg="mod">
          <ac:chgData name="" userId="" providerId="" clId="Web-{BC9F052D-4CAD-4B7F-A47F-F44B7AD4FFE0}" dt="2019-09-17T19:17:43.119" v="0" actId="20577"/>
          <ac:spMkLst>
            <pc:docMk/>
            <pc:sldMk cId="0" sldId="278"/>
            <ac:spMk id="6" creationId="{00000000-0000-0000-0000-000000000000}"/>
          </ac:spMkLst>
        </pc:spChg>
      </pc:sldChg>
      <pc:sldChg chg="modSp">
        <pc:chgData name="" userId="" providerId="" clId="Web-{BC9F052D-4CAD-4B7F-A47F-F44B7AD4FFE0}" dt="2019-09-17T19:18:18.088" v="5" actId="20577"/>
        <pc:sldMkLst>
          <pc:docMk/>
          <pc:sldMk cId="0" sldId="280"/>
        </pc:sldMkLst>
        <pc:spChg chg="mod">
          <ac:chgData name="" userId="" providerId="" clId="Web-{BC9F052D-4CAD-4B7F-A47F-F44B7AD4FFE0}" dt="2019-09-17T19:18:18.088" v="5" actId="20577"/>
          <ac:spMkLst>
            <pc:docMk/>
            <pc:sldMk cId="0" sldId="280"/>
            <ac:spMk id="6" creationId="{00000000-0000-0000-0000-000000000000}"/>
          </ac:spMkLst>
        </pc:spChg>
      </pc:sldChg>
      <pc:sldChg chg="modSp">
        <pc:chgData name="" userId="" providerId="" clId="Web-{BC9F052D-4CAD-4B7F-A47F-F44B7AD4FFE0}" dt="2019-09-17T19:19:13.932" v="18" actId="20577"/>
        <pc:sldMkLst>
          <pc:docMk/>
          <pc:sldMk cId="0" sldId="291"/>
        </pc:sldMkLst>
        <pc:spChg chg="mod">
          <ac:chgData name="" userId="" providerId="" clId="Web-{BC9F052D-4CAD-4B7F-A47F-F44B7AD4FFE0}" dt="2019-09-17T19:19:13.932" v="18" actId="20577"/>
          <ac:spMkLst>
            <pc:docMk/>
            <pc:sldMk cId="0" sldId="291"/>
            <ac:spMk id="6" creationId="{00000000-0000-0000-0000-000000000000}"/>
          </ac:spMkLst>
        </pc:spChg>
      </pc:sldChg>
      <pc:sldChg chg="modSp">
        <pc:chgData name="" userId="" providerId="" clId="Web-{BC9F052D-4CAD-4B7F-A47F-F44B7AD4FFE0}" dt="2019-09-17T19:21:38.948" v="40" actId="20577"/>
        <pc:sldMkLst>
          <pc:docMk/>
          <pc:sldMk cId="0" sldId="322"/>
        </pc:sldMkLst>
        <pc:spChg chg="mod">
          <ac:chgData name="" userId="" providerId="" clId="Web-{BC9F052D-4CAD-4B7F-A47F-F44B7AD4FFE0}" dt="2019-09-17T19:21:38.948" v="40" actId="20577"/>
          <ac:spMkLst>
            <pc:docMk/>
            <pc:sldMk cId="0" sldId="322"/>
            <ac:spMk id="5" creationId="{00000000-0000-0000-0000-000000000000}"/>
          </ac:spMkLst>
        </pc:spChg>
      </pc:sldChg>
      <pc:sldChg chg="modSp">
        <pc:chgData name="" userId="" providerId="" clId="Web-{BC9F052D-4CAD-4B7F-A47F-F44B7AD4FFE0}" dt="2019-09-17T19:20:37.838" v="38" actId="14100"/>
        <pc:sldMkLst>
          <pc:docMk/>
          <pc:sldMk cId="0" sldId="333"/>
        </pc:sldMkLst>
        <pc:spChg chg="mod">
          <ac:chgData name="" userId="" providerId="" clId="Web-{BC9F052D-4CAD-4B7F-A47F-F44B7AD4FFE0}" dt="2019-09-17T19:20:31.901" v="37" actId="20577"/>
          <ac:spMkLst>
            <pc:docMk/>
            <pc:sldMk cId="0" sldId="333"/>
            <ac:spMk id="5" creationId="{00000000-0000-0000-0000-000000000000}"/>
          </ac:spMkLst>
        </pc:spChg>
        <pc:spChg chg="mod">
          <ac:chgData name="" userId="" providerId="" clId="Web-{BC9F052D-4CAD-4B7F-A47F-F44B7AD4FFE0}" dt="2019-09-17T19:20:37.838" v="38" actId="14100"/>
          <ac:spMkLst>
            <pc:docMk/>
            <pc:sldMk cId="0" sldId="333"/>
            <ac:spMk id="6" creationId="{00000000-0000-0000-0000-000000000000}"/>
          </ac:spMkLst>
        </pc:spChg>
      </pc:sldChg>
      <pc:sldChg chg="modSp">
        <pc:chgData name="" userId="" providerId="" clId="Web-{BC9F052D-4CAD-4B7F-A47F-F44B7AD4FFE0}" dt="2019-09-17T19:22:23.448" v="50" actId="20577"/>
        <pc:sldMkLst>
          <pc:docMk/>
          <pc:sldMk cId="0" sldId="334"/>
        </pc:sldMkLst>
        <pc:spChg chg="mod">
          <ac:chgData name="" userId="" providerId="" clId="Web-{BC9F052D-4CAD-4B7F-A47F-F44B7AD4FFE0}" dt="2019-09-17T19:22:23.448" v="50" actId="20577"/>
          <ac:spMkLst>
            <pc:docMk/>
            <pc:sldMk cId="0" sldId="334"/>
            <ac:spMk id="5" creationId="{00000000-0000-0000-0000-000000000000}"/>
          </ac:spMkLst>
        </pc:spChg>
      </pc:sldChg>
      <pc:sldChg chg="modSp">
        <pc:chgData name="" userId="" providerId="" clId="Web-{BC9F052D-4CAD-4B7F-A47F-F44B7AD4FFE0}" dt="2019-09-17T19:21:53.682" v="43" actId="20577"/>
        <pc:sldMkLst>
          <pc:docMk/>
          <pc:sldMk cId="0" sldId="335"/>
        </pc:sldMkLst>
        <pc:spChg chg="mod">
          <ac:chgData name="" userId="" providerId="" clId="Web-{BC9F052D-4CAD-4B7F-A47F-F44B7AD4FFE0}" dt="2019-09-17T19:21:53.682" v="43" actId="20577"/>
          <ac:spMkLst>
            <pc:docMk/>
            <pc:sldMk cId="0" sldId="335"/>
            <ac:spMk id="5" creationId="{00000000-0000-0000-0000-000000000000}"/>
          </ac:spMkLst>
        </pc:spChg>
      </pc:sldChg>
      <pc:sldChg chg="modSp">
        <pc:chgData name="" userId="" providerId="" clId="Web-{BC9F052D-4CAD-4B7F-A47F-F44B7AD4FFE0}" dt="2019-09-17T19:22:13.229" v="48" actId="20577"/>
        <pc:sldMkLst>
          <pc:docMk/>
          <pc:sldMk cId="0" sldId="336"/>
        </pc:sldMkLst>
        <pc:spChg chg="mod">
          <ac:chgData name="" userId="" providerId="" clId="Web-{BC9F052D-4CAD-4B7F-A47F-F44B7AD4FFE0}" dt="2019-09-17T19:22:13.229" v="48" actId="20577"/>
          <ac:spMkLst>
            <pc:docMk/>
            <pc:sldMk cId="0" sldId="336"/>
            <ac:spMk id="5" creationId="{00000000-0000-0000-0000-000000000000}"/>
          </ac:spMkLst>
        </pc:spChg>
      </pc:sldChg>
      <pc:sldChg chg="modSp">
        <pc:chgData name="" userId="" providerId="" clId="Web-{BC9F052D-4CAD-4B7F-A47F-F44B7AD4FFE0}" dt="2019-09-17T19:22:52.448" v="52" actId="20577"/>
        <pc:sldMkLst>
          <pc:docMk/>
          <pc:sldMk cId="0" sldId="342"/>
        </pc:sldMkLst>
        <pc:spChg chg="mod">
          <ac:chgData name="" userId="" providerId="" clId="Web-{BC9F052D-4CAD-4B7F-A47F-F44B7AD4FFE0}" dt="2019-09-17T19:22:52.448" v="52" actId="20577"/>
          <ac:spMkLst>
            <pc:docMk/>
            <pc:sldMk cId="0" sldId="342"/>
            <ac:spMk id="5" creationId="{00000000-0000-0000-0000-000000000000}"/>
          </ac:spMkLst>
        </pc:spChg>
      </pc:sldChg>
      <pc:sldChg chg="modSp">
        <pc:chgData name="" userId="" providerId="" clId="Web-{BC9F052D-4CAD-4B7F-A47F-F44B7AD4FFE0}" dt="2019-09-17T19:23:09.401" v="59" actId="14100"/>
        <pc:sldMkLst>
          <pc:docMk/>
          <pc:sldMk cId="0" sldId="343"/>
        </pc:sldMkLst>
        <pc:spChg chg="mod">
          <ac:chgData name="" userId="" providerId="" clId="Web-{BC9F052D-4CAD-4B7F-A47F-F44B7AD4FFE0}" dt="2019-09-17T19:23:09.401" v="59" actId="14100"/>
          <ac:spMkLst>
            <pc:docMk/>
            <pc:sldMk cId="0" sldId="343"/>
            <ac:spMk id="5" creationId="{00000000-0000-0000-0000-000000000000}"/>
          </ac:spMkLst>
        </pc:spChg>
      </pc:sldChg>
      <pc:sldChg chg="modSp">
        <pc:chgData name="" userId="" providerId="" clId="Web-{BC9F052D-4CAD-4B7F-A47F-F44B7AD4FFE0}" dt="2019-09-17T19:23:24.651" v="62" actId="20577"/>
        <pc:sldMkLst>
          <pc:docMk/>
          <pc:sldMk cId="0" sldId="344"/>
        </pc:sldMkLst>
        <pc:spChg chg="mod">
          <ac:chgData name="" userId="" providerId="" clId="Web-{BC9F052D-4CAD-4B7F-A47F-F44B7AD4FFE0}" dt="2019-09-17T19:23:24.651" v="62" actId="20577"/>
          <ac:spMkLst>
            <pc:docMk/>
            <pc:sldMk cId="0" sldId="344"/>
            <ac:spMk id="5" creationId="{00000000-0000-0000-0000-000000000000}"/>
          </ac:spMkLst>
        </pc:spChg>
      </pc:sldChg>
      <pc:sldChg chg="modSp">
        <pc:chgData name="" userId="" providerId="" clId="Web-{BC9F052D-4CAD-4B7F-A47F-F44B7AD4FFE0}" dt="2019-09-17T19:23:50.276" v="73" actId="20577"/>
        <pc:sldMkLst>
          <pc:docMk/>
          <pc:sldMk cId="0" sldId="345"/>
        </pc:sldMkLst>
        <pc:spChg chg="mod">
          <ac:chgData name="" userId="" providerId="" clId="Web-{BC9F052D-4CAD-4B7F-A47F-F44B7AD4FFE0}" dt="2019-09-17T19:23:39.808" v="68" actId="14100"/>
          <ac:spMkLst>
            <pc:docMk/>
            <pc:sldMk cId="0" sldId="345"/>
            <ac:spMk id="5" creationId="{00000000-0000-0000-0000-000000000000}"/>
          </ac:spMkLst>
        </pc:spChg>
        <pc:spChg chg="mod">
          <ac:chgData name="" userId="" providerId="" clId="Web-{BC9F052D-4CAD-4B7F-A47F-F44B7AD4FFE0}" dt="2019-09-17T19:23:50.276" v="73" actId="20577"/>
          <ac:spMkLst>
            <pc:docMk/>
            <pc:sldMk cId="0" sldId="345"/>
            <ac:spMk id="6" creationId="{00000000-0000-0000-0000-000000000000}"/>
          </ac:spMkLst>
        </pc:spChg>
      </pc:sldChg>
    </pc:docChg>
  </pc:docChgLst>
  <pc:docChgLst>
    <pc:chgData clId="Web-{B13F44A0-6B18-448F-A3F3-E80B092E2168}"/>
    <pc:docChg chg="modSld">
      <pc:chgData name="" userId="" providerId="" clId="Web-{B13F44A0-6B18-448F-A3F3-E80B092E2168}" dt="2019-10-16T15:11:38.260" v="5" actId="20577"/>
      <pc:docMkLst>
        <pc:docMk/>
      </pc:docMkLst>
      <pc:sldChg chg="modSp">
        <pc:chgData name="" userId="" providerId="" clId="Web-{B13F44A0-6B18-448F-A3F3-E80B092E2168}" dt="2019-10-16T15:11:38.260" v="4" actId="20577"/>
        <pc:sldMkLst>
          <pc:docMk/>
          <pc:sldMk cId="2212586328" sldId="260"/>
        </pc:sldMkLst>
        <pc:spChg chg="mod">
          <ac:chgData name="" userId="" providerId="" clId="Web-{B13F44A0-6B18-448F-A3F3-E80B092E2168}" dt="2019-10-16T15:11:38.260" v="4" actId="20577"/>
          <ac:spMkLst>
            <pc:docMk/>
            <pc:sldMk cId="2212586328" sldId="260"/>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10/16/2019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10/16/2019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5CE279C5-4FEC-482F-B01A-985FACB99FD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29525A83-4CD8-4182-BB54-66BE25848E3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--Include some quotes from BNC curriculum. </a:t>
            </a:r>
          </a:p>
          <a:p>
            <a:r>
              <a:rPr lang="en-US" altLang="en-US"/>
              <a:t>--Kim</a:t>
            </a:r>
          </a:p>
        </p:txBody>
      </p:sp>
      <p:sp>
        <p:nvSpPr>
          <p:cNvPr id="7172" name="Slide Number Placeholder 3">
            <a:extLst>
              <a:ext uri="{FF2B5EF4-FFF2-40B4-BE49-F238E27FC236}">
                <a16:creationId xmlns:a16="http://schemas.microsoft.com/office/drawing/2014/main" id="{A57FEBE6-D7AA-4932-9EAE-93C537C05D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7A307AE-57EA-45EC-85FF-0758E4B13D14}" type="slidenum">
              <a:rPr lang="en-US" altLang="en-US" smtClean="0">
                <a:latin typeface="Times New Roman" panose="02020603050405020304" pitchFamily="18" charset="0"/>
              </a:rPr>
              <a:pPr>
                <a:spcBef>
                  <a:spcPct val="0"/>
                </a:spcBef>
              </a:pPr>
              <a:t>5</a:t>
            </a:fld>
            <a:endParaRPr lang="en-US"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vl1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vl1pPr>
            <a:lvl2pPr>
              <a:defRPr sz="2000"/>
            </a:lvl2pPr>
            <a:lvl3pPr>
              <a:defRPr sz="2000"/>
            </a:lvl3pPr>
            <a:lvl4pPr>
              <a:defRPr sz="2000"/>
            </a:lvl4pPr>
            <a:lvl5pPr>
              <a:defRPr sz="2000"/>
            </a:lvl5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val="1649907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90227E7-5B9F-44A7-AC78-0A371DF98FFD}"/>
              </a:ext>
            </a:extLst>
          </p:cNvPr>
          <p:cNvSpPr>
            <a:spLocks noGrp="1" noChangeArrowheads="1"/>
          </p:cNvSpPr>
          <p:nvPr>
            <p:ph type="dt" sz="half" idx="10"/>
          </p:nvPr>
        </p:nvSpPr>
        <p:spPr>
          <a:ln/>
        </p:spPr>
        <p:txBody>
          <a:bodyPr/>
          <a:lstStyle>
            <a:lvl1pPr>
              <a:defRPr/>
            </a:lvl1pPr>
          </a:lstStyle>
          <a:p>
            <a:pPr>
              <a:defRPr/>
            </a:pPr>
            <a:fld id="{8E073EC4-0F43-49E7-A512-9FD5F0D99A3D}" type="datetimeFigureOut">
              <a:rPr lang="en-CA"/>
              <a:pPr>
                <a:defRPr/>
              </a:pPr>
              <a:t>2019-10-16</a:t>
            </a:fld>
            <a:endParaRPr lang="en-CA" dirty="0"/>
          </a:p>
        </p:txBody>
      </p:sp>
      <p:sp>
        <p:nvSpPr>
          <p:cNvPr id="3" name="Rectangle 5">
            <a:extLst>
              <a:ext uri="{FF2B5EF4-FFF2-40B4-BE49-F238E27FC236}">
                <a16:creationId xmlns:a16="http://schemas.microsoft.com/office/drawing/2014/main" id="{1F41B5FA-1BDB-44BD-A0E8-43566DE0CF4C}"/>
              </a:ext>
            </a:extLst>
          </p:cNvPr>
          <p:cNvSpPr>
            <a:spLocks noGrp="1" noChangeArrowheads="1"/>
          </p:cNvSpPr>
          <p:nvPr>
            <p:ph type="ftr" sz="quarter" idx="11"/>
          </p:nvPr>
        </p:nvSpPr>
        <p:spPr>
          <a:ln/>
        </p:spPr>
        <p:txBody>
          <a:bodyPr/>
          <a:lstStyle>
            <a:lvl1pPr>
              <a:defRPr/>
            </a:lvl1pPr>
          </a:lstStyle>
          <a:p>
            <a:pPr>
              <a:defRPr/>
            </a:pPr>
            <a:endParaRPr lang="en-CA"/>
          </a:p>
        </p:txBody>
      </p:sp>
      <p:sp>
        <p:nvSpPr>
          <p:cNvPr id="4" name="Rectangle 6">
            <a:extLst>
              <a:ext uri="{FF2B5EF4-FFF2-40B4-BE49-F238E27FC236}">
                <a16:creationId xmlns:a16="http://schemas.microsoft.com/office/drawing/2014/main" id="{A539593E-E4DC-42AA-8CA7-120C1B7F41A8}"/>
              </a:ext>
            </a:extLst>
          </p:cNvPr>
          <p:cNvSpPr>
            <a:spLocks noGrp="1" noChangeArrowheads="1"/>
          </p:cNvSpPr>
          <p:nvPr>
            <p:ph type="sldNum" sz="quarter" idx="12"/>
          </p:nvPr>
        </p:nvSpPr>
        <p:spPr>
          <a:ln/>
        </p:spPr>
        <p:txBody>
          <a:bodyPr/>
          <a:lstStyle>
            <a:lvl1pPr>
              <a:defRPr/>
            </a:lvl1pPr>
          </a:lstStyle>
          <a:p>
            <a:pPr>
              <a:defRPr/>
            </a:pPr>
            <a:fld id="{5B28FED8-80DF-4616-84D4-5DAB1ECA4F93}" type="slidenum">
              <a:rPr lang="en-US" altLang="en-US"/>
              <a:pPr>
                <a:defRPr/>
              </a:pPr>
              <a:t>‹#›</a:t>
            </a:fld>
            <a:endParaRPr lang="en-US" altLang="en-US" dirty="0"/>
          </a:p>
        </p:txBody>
      </p:sp>
    </p:spTree>
    <p:extLst>
      <p:ext uri="{BB962C8B-B14F-4D97-AF65-F5344CB8AC3E}">
        <p14:creationId xmlns:p14="http://schemas.microsoft.com/office/powerpoint/2010/main" val="2882134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A033B05-C626-4758-B86F-4FF8F74D62C2}"/>
              </a:ext>
            </a:extLst>
          </p:cNvPr>
          <p:cNvSpPr>
            <a:spLocks noGrp="1" noChangeArrowheads="1"/>
          </p:cNvSpPr>
          <p:nvPr>
            <p:ph type="dt" sz="half" idx="10"/>
          </p:nvPr>
        </p:nvSpPr>
        <p:spPr>
          <a:ln/>
        </p:spPr>
        <p:txBody>
          <a:bodyPr/>
          <a:lstStyle>
            <a:lvl1pPr>
              <a:defRPr/>
            </a:lvl1pPr>
          </a:lstStyle>
          <a:p>
            <a:pPr>
              <a:defRPr/>
            </a:pPr>
            <a:fld id="{7E80092A-4EC1-46E7-9388-2AD63CDB1E4F}" type="datetimeFigureOut">
              <a:rPr lang="en-CA"/>
              <a:pPr>
                <a:defRPr/>
              </a:pPr>
              <a:t>2019-10-16</a:t>
            </a:fld>
            <a:endParaRPr lang="en-CA" dirty="0"/>
          </a:p>
        </p:txBody>
      </p:sp>
      <p:sp>
        <p:nvSpPr>
          <p:cNvPr id="5" name="Rectangle 5">
            <a:extLst>
              <a:ext uri="{FF2B5EF4-FFF2-40B4-BE49-F238E27FC236}">
                <a16:creationId xmlns:a16="http://schemas.microsoft.com/office/drawing/2014/main" id="{B889004B-80A6-4B6E-AB0B-76DD5D6B9D84}"/>
              </a:ext>
            </a:extLst>
          </p:cNvPr>
          <p:cNvSpPr>
            <a:spLocks noGrp="1" noChangeArrowheads="1"/>
          </p:cNvSpPr>
          <p:nvPr>
            <p:ph type="ftr" sz="quarter" idx="11"/>
          </p:nvPr>
        </p:nvSpPr>
        <p:spPr>
          <a:ln/>
        </p:spPr>
        <p:txBody>
          <a:bodyPr/>
          <a:lstStyle>
            <a:lvl1pPr>
              <a:defRPr/>
            </a:lvl1pPr>
          </a:lstStyle>
          <a:p>
            <a:pPr>
              <a:defRPr/>
            </a:pPr>
            <a:endParaRPr lang="en-CA"/>
          </a:p>
        </p:txBody>
      </p:sp>
      <p:sp>
        <p:nvSpPr>
          <p:cNvPr id="6" name="Rectangle 6">
            <a:extLst>
              <a:ext uri="{FF2B5EF4-FFF2-40B4-BE49-F238E27FC236}">
                <a16:creationId xmlns:a16="http://schemas.microsoft.com/office/drawing/2014/main" id="{CF5A28B0-4866-4CF0-81CB-9ADC80107BF9}"/>
              </a:ext>
            </a:extLst>
          </p:cNvPr>
          <p:cNvSpPr>
            <a:spLocks noGrp="1" noChangeArrowheads="1"/>
          </p:cNvSpPr>
          <p:nvPr>
            <p:ph type="sldNum" sz="quarter" idx="12"/>
          </p:nvPr>
        </p:nvSpPr>
        <p:spPr>
          <a:ln/>
        </p:spPr>
        <p:txBody>
          <a:bodyPr/>
          <a:lstStyle>
            <a:lvl1pPr>
              <a:defRPr/>
            </a:lvl1pPr>
          </a:lstStyle>
          <a:p>
            <a:pPr>
              <a:defRPr/>
            </a:pPr>
            <a:fld id="{17EFECE2-B775-4A86-90C4-5F8221591205}" type="slidenum">
              <a:rPr lang="en-US" altLang="en-US"/>
              <a:pPr>
                <a:defRPr/>
              </a:pPr>
              <a:t>‹#›</a:t>
            </a:fld>
            <a:endParaRPr lang="en-US" altLang="en-US" dirty="0"/>
          </a:p>
        </p:txBody>
      </p:sp>
    </p:spTree>
    <p:extLst>
      <p:ext uri="{BB962C8B-B14F-4D97-AF65-F5344CB8AC3E}">
        <p14:creationId xmlns:p14="http://schemas.microsoft.com/office/powerpoint/2010/main" val="3813942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vl1pPr>
            <a:lvl2pPr>
              <a:defRPr sz="2200"/>
            </a:lvl2pPr>
            <a:lvl3pPr>
              <a:defRPr sz="2200"/>
            </a:lvl3pPr>
            <a:lvl4pPr>
              <a:defRPr sz="2200"/>
            </a:lvl4pPr>
            <a:lvl5pPr>
              <a:defRPr sz="2200"/>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pPr/>
              <a:t>‹#›</a:t>
            </a:fld>
            <a:endParaRPr lang="en-US" dirty="0"/>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7"/>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Arial"/>
                <a:cs typeface="Arial"/>
              </a:defRPr>
            </a:lvl1pPr>
          </a:lstStyle>
          <a:p>
            <a:fld id="{53708381-048D-D742-9678-285B0AD95280}" type="slidenum">
              <a:rPr lang="en-US" smtClean="0"/>
              <a:pPr/>
              <a:t>‹#›</a:t>
            </a:fld>
            <a:endParaRPr lang="en-US" dirty="0"/>
          </a:p>
        </p:txBody>
      </p:sp>
      <p:sp>
        <p:nvSpPr>
          <p:cNvPr id="8" name="TextBox 7"/>
          <p:cNvSpPr txBox="1"/>
          <p:nvPr/>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 id="2147483710" r:id="rId14"/>
    <p:sldLayoutId id="2147483711" r:id="rId15"/>
  </p:sldLayoutIdLst>
  <p:hf hdr="0" ftr="0" dt="0"/>
  <p:txStyles>
    <p:titleStyle>
      <a:lvl1pPr algn="l" defTabSz="457200" rtl="0" eaLnBrk="1" latinLnBrk="0" hangingPunct="1">
        <a:spcBef>
          <a:spcPct val="0"/>
        </a:spcBef>
        <a:buNone/>
        <a:defRPr sz="3200" b="1" i="0" kern="1200">
          <a:solidFill>
            <a:srgbClr val="1A0704"/>
          </a:solidFill>
          <a:latin typeface="Arial"/>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t>Creative commons attribution non-commercial </a:t>
            </a:r>
            <a:r>
              <a:rPr lang="en-US" dirty="0" err="1"/>
              <a:t>sharealike</a:t>
            </a:r>
            <a:r>
              <a:rPr lang="en-US" dirty="0"/>
              <a:t> 4.0 international license</a:t>
            </a:r>
          </a:p>
        </p:txBody>
      </p:sp>
      <p:sp>
        <p:nvSpPr>
          <p:cNvPr id="9" name="Text Placeholder 2"/>
          <p:cNvSpPr txBox="1">
            <a:spLocks/>
          </p:cNvSpPr>
          <p:nvPr/>
        </p:nvSpPr>
        <p:spPr>
          <a:xfrm>
            <a:off x="609600" y="5823417"/>
            <a:ext cx="4855420" cy="285057"/>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t>September 2019</a:t>
            </a:r>
            <a:endParaRPr lang="en-US" dirty="0"/>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969773"/>
            <a:ext cx="515566" cy="1156409"/>
          </a:xfrm>
          <a:prstGeom prst="rect">
            <a:avLst/>
          </a:prstGeom>
        </p:spPr>
      </p:pic>
      <p:sp>
        <p:nvSpPr>
          <p:cNvPr id="10" name="Title 1"/>
          <p:cNvSpPr txBox="1">
            <a:spLocks/>
          </p:cNvSpPr>
          <p:nvPr/>
        </p:nvSpPr>
        <p:spPr>
          <a:xfrm>
            <a:off x="609600" y="776909"/>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Basic</a:t>
            </a:r>
            <a:r>
              <a:rPr kumimoji="0" lang="en-US" sz="4000" b="1" i="0" u="none" strike="noStrike" kern="1200" cap="none" spc="0" normalizeH="0" noProof="0" dirty="0">
                <a:ln>
                  <a:noFill/>
                </a:ln>
                <a:solidFill>
                  <a:srgbClr val="1A0704"/>
                </a:solidFill>
                <a:effectLst/>
                <a:uLnTx/>
                <a:uFillTx/>
                <a:latin typeface="Arial"/>
                <a:ea typeface="+mj-ea"/>
                <a:cs typeface="Century Gothic"/>
              </a:rPr>
              <a:t> Ideas of Finance</a:t>
            </a: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br>
              <a:rPr kumimoji="0" lang="en-US" sz="1200" b="1" i="0" u="none" strike="noStrike" kern="1200" cap="none" spc="0" normalizeH="0" baseline="0" noProof="0" dirty="0">
                <a:ln>
                  <a:noFill/>
                </a:ln>
                <a:solidFill>
                  <a:srgbClr val="1A0704"/>
                </a:solidFill>
                <a:effectLst/>
                <a:uLnTx/>
                <a:uFillTx/>
                <a:latin typeface="Arial"/>
                <a:ea typeface="+mj-ea"/>
                <a:cs typeface="Century Gothic"/>
              </a:rPr>
            </a:b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2</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29711"/>
            <a:ext cx="7112410" cy="639762"/>
          </a:xfrm>
          <a:solidFill>
            <a:schemeClr val="bg1"/>
          </a:solidFill>
        </p:spPr>
        <p:txBody>
          <a:bodyPr/>
          <a:lstStyle/>
          <a:p>
            <a:r>
              <a:rPr lang="en-CA" dirty="0"/>
              <a:t>Assets increase income</a:t>
            </a:r>
          </a:p>
        </p:txBody>
      </p:sp>
      <p:sp>
        <p:nvSpPr>
          <p:cNvPr id="6" name="Content Placeholder 5"/>
          <p:cNvSpPr>
            <a:spLocks noGrp="1"/>
          </p:cNvSpPr>
          <p:nvPr>
            <p:ph sz="half" idx="2"/>
          </p:nvPr>
        </p:nvSpPr>
        <p:spPr>
          <a:xfrm>
            <a:off x="1404571" y="1469473"/>
            <a:ext cx="7112411" cy="3576207"/>
          </a:xfrm>
        </p:spPr>
        <p:txBody>
          <a:bodyPr>
            <a:normAutofit/>
          </a:bodyPr>
          <a:lstStyle/>
          <a:p>
            <a:pPr>
              <a:spcBef>
                <a:spcPct val="0"/>
              </a:spcBef>
            </a:pPr>
            <a:r>
              <a:rPr lang="en-CA" altLang="en-US" dirty="0"/>
              <a:t>In addition to storing wealth, assets can also create income. </a:t>
            </a:r>
          </a:p>
          <a:p>
            <a:pPr>
              <a:spcBef>
                <a:spcPct val="0"/>
              </a:spcBef>
            </a:pPr>
            <a:r>
              <a:rPr lang="en-CA" altLang="en-US" dirty="0"/>
              <a:t>For example, if you invest in an apartment complex, you are not only storing wealth, but also creating rental income. </a:t>
            </a:r>
          </a:p>
          <a:p>
            <a:pPr>
              <a:spcBef>
                <a:spcPct val="0"/>
              </a:spcBef>
            </a:pPr>
            <a:r>
              <a:rPr lang="en-CA" altLang="en-US" dirty="0"/>
              <a:t>A savings account deposit stores wealth and creates interest income.</a:t>
            </a:r>
          </a:p>
          <a:p>
            <a:pPr>
              <a:spcBef>
                <a:spcPct val="0"/>
              </a:spcBef>
            </a:pPr>
            <a:r>
              <a:rPr lang="en-CA" altLang="en-US" dirty="0"/>
              <a:t>Some investors care more about increasing asset value than about income. </a:t>
            </a:r>
          </a:p>
          <a:p>
            <a:pPr>
              <a:spcBef>
                <a:spcPct val="0"/>
              </a:spcBef>
            </a:pPr>
            <a:r>
              <a:rPr lang="en-CA" altLang="en-US" dirty="0"/>
              <a:t>For example, if you invest your excess capital in stock shares, which is a share of the corporation’s profit, you may receive a dividend or the company may keep all its profit rather than pay dividends to shareholders. </a:t>
            </a:r>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949348"/>
            <a:ext cx="7151598" cy="639762"/>
          </a:xfrm>
          <a:solidFill>
            <a:schemeClr val="bg1"/>
          </a:solidFill>
        </p:spPr>
        <p:txBody>
          <a:bodyPr/>
          <a:lstStyle/>
          <a:p>
            <a:r>
              <a:rPr lang="en-CA" dirty="0"/>
              <a:t>Assets increase income (continued)</a:t>
            </a:r>
          </a:p>
        </p:txBody>
      </p:sp>
      <p:sp>
        <p:nvSpPr>
          <p:cNvPr id="6" name="Content Placeholder 5"/>
          <p:cNvSpPr>
            <a:spLocks noGrp="1"/>
          </p:cNvSpPr>
          <p:nvPr>
            <p:ph sz="half" idx="2"/>
          </p:nvPr>
        </p:nvSpPr>
        <p:spPr>
          <a:xfrm>
            <a:off x="1404571" y="1482536"/>
            <a:ext cx="7151599" cy="4043053"/>
          </a:xfrm>
        </p:spPr>
        <p:txBody>
          <a:bodyPr>
            <a:normAutofit lnSpcReduction="10000"/>
          </a:bodyPr>
          <a:lstStyle/>
          <a:p>
            <a:pPr marL="342900" indent="-342900">
              <a:buFont typeface="Arial" panose="020B0604020202020204" pitchFamily="34" charset="0"/>
              <a:buChar char="•"/>
              <a:defRPr/>
            </a:pPr>
            <a:r>
              <a:rPr lang="en-CA" dirty="0"/>
              <a:t>If the company decides to reinvest its profit in the company instead of paying dividends, it may help the company to increase in value. </a:t>
            </a:r>
          </a:p>
          <a:p>
            <a:pPr marL="342900" indent="-342900">
              <a:buFont typeface="Arial" panose="020B0604020202020204" pitchFamily="34" charset="0"/>
              <a:buChar char="•"/>
              <a:defRPr/>
            </a:pPr>
            <a:r>
              <a:rPr lang="en-CA" dirty="0"/>
              <a:t>If the company increases in value, the stock increases in value, increasing investors’ wealth. </a:t>
            </a:r>
          </a:p>
          <a:p>
            <a:pPr marL="342900" indent="-342900">
              <a:buFont typeface="Arial" panose="020B0604020202020204" pitchFamily="34" charset="0"/>
              <a:buChar char="•"/>
              <a:defRPr/>
            </a:pPr>
            <a:r>
              <a:rPr lang="en-CA" dirty="0"/>
              <a:t>Because capital gains are taxed differently than income, an investor might prefer to see an increase in value of an </a:t>
            </a:r>
            <a:br>
              <a:rPr lang="en-CA" dirty="0"/>
            </a:br>
            <a:r>
              <a:rPr lang="en-CA" dirty="0"/>
              <a:t>asset rather an increase in income.</a:t>
            </a:r>
          </a:p>
          <a:p>
            <a:pPr marL="342900" indent="-342900">
              <a:buFont typeface="Arial" panose="020B0604020202020204" pitchFamily="34" charset="0"/>
              <a:buChar char="•"/>
              <a:defRPr/>
            </a:pPr>
            <a:r>
              <a:rPr lang="en-CA" dirty="0"/>
              <a:t>However, other investors care more about receiving income from their investments. For example, retirees who no longer have employment income may rely on investment income because they are older and are not as concerned about growing wealth.</a:t>
            </a:r>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42774"/>
            <a:ext cx="7060158" cy="639762"/>
          </a:xfrm>
        </p:spPr>
        <p:txBody>
          <a:bodyPr/>
          <a:lstStyle/>
          <a:p>
            <a:r>
              <a:rPr lang="en-CA" dirty="0"/>
              <a:t>Assets reduce expenses</a:t>
            </a:r>
          </a:p>
        </p:txBody>
      </p:sp>
      <p:sp>
        <p:nvSpPr>
          <p:cNvPr id="6" name="Content Placeholder 5"/>
          <p:cNvSpPr>
            <a:spLocks noGrp="1"/>
          </p:cNvSpPr>
          <p:nvPr>
            <p:ph sz="half" idx="2"/>
          </p:nvPr>
        </p:nvSpPr>
        <p:spPr>
          <a:xfrm>
            <a:off x="1404571" y="1482536"/>
            <a:ext cx="7060159" cy="3899361"/>
          </a:xfrm>
        </p:spPr>
        <p:txBody>
          <a:bodyPr>
            <a:normAutofit lnSpcReduction="10000"/>
          </a:bodyPr>
          <a:lstStyle/>
          <a:p>
            <a:pPr>
              <a:spcBef>
                <a:spcPct val="0"/>
              </a:spcBef>
            </a:pPr>
            <a:r>
              <a:rPr lang="en-CA" altLang="en-US" dirty="0"/>
              <a:t>Purchasing an asset and using it may be cheaper than the alternative.</a:t>
            </a:r>
          </a:p>
          <a:p>
            <a:pPr>
              <a:spcBef>
                <a:spcPct val="0"/>
              </a:spcBef>
            </a:pPr>
            <a:r>
              <a:rPr lang="en-CA" altLang="en-US" dirty="0"/>
              <a:t>For example, buying a car to drive to work may be cheaper, in the long run, than renting one or using public transportation. </a:t>
            </a:r>
          </a:p>
          <a:p>
            <a:pPr>
              <a:spcBef>
                <a:spcPct val="0"/>
              </a:spcBef>
            </a:pPr>
            <a:r>
              <a:rPr lang="en-CA" altLang="en-US" dirty="0"/>
              <a:t>A car typically will not increase in value, so it won’t store wealth; it simply helps to reduce future expenses.</a:t>
            </a:r>
          </a:p>
          <a:p>
            <a:pPr>
              <a:spcBef>
                <a:spcPct val="0"/>
              </a:spcBef>
            </a:pPr>
            <a:r>
              <a:rPr lang="en-CA" altLang="en-US" dirty="0"/>
              <a:t>Sometimes an asset stores wealth </a:t>
            </a:r>
            <a:r>
              <a:rPr lang="en-CA" altLang="en-US" i="1" dirty="0"/>
              <a:t>and</a:t>
            </a:r>
            <a:r>
              <a:rPr lang="en-CA" altLang="en-US" dirty="0"/>
              <a:t> reduces expenses. </a:t>
            </a:r>
          </a:p>
          <a:p>
            <a:pPr>
              <a:spcBef>
                <a:spcPct val="0"/>
              </a:spcBef>
            </a:pPr>
            <a:r>
              <a:rPr lang="en-CA" altLang="en-US" dirty="0"/>
              <a:t>For example, buying a house to live in may help to reduce expenses, in the long run, more than renting one.</a:t>
            </a:r>
          </a:p>
          <a:p>
            <a:pPr>
              <a:spcBef>
                <a:spcPct val="0"/>
              </a:spcBef>
            </a:pPr>
            <a:r>
              <a:rPr lang="en-CA" altLang="en-US" dirty="0"/>
              <a:t>Your home may also grow in value, allowing you to realize an increase in wealth when you sell the asset. </a:t>
            </a:r>
          </a:p>
          <a:p>
            <a:pPr>
              <a:spcBef>
                <a:spcPct val="0"/>
              </a:spcBef>
            </a:pPr>
            <a:r>
              <a:rPr lang="en-CA" altLang="en-US" dirty="0"/>
              <a:t>In this case, the house has effectively stored wealth. </a:t>
            </a:r>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2.3 Debt and Equity</a:t>
            </a:r>
          </a:p>
        </p:txBody>
      </p:sp>
      <p:sp>
        <p:nvSpPr>
          <p:cNvPr id="5" name="Text Placeholder 4"/>
          <p:cNvSpPr>
            <a:spLocks noGrp="1"/>
          </p:cNvSpPr>
          <p:nvPr>
            <p:ph type="body" idx="1"/>
          </p:nvPr>
        </p:nvSpPr>
        <p:spPr>
          <a:xfrm>
            <a:off x="1404572" y="1443672"/>
            <a:ext cx="3470090" cy="639762"/>
          </a:xfrm>
        </p:spPr>
        <p:txBody>
          <a:bodyPr/>
          <a:lstStyle/>
          <a:p>
            <a:r>
              <a:rPr lang="en-CA" dirty="0"/>
              <a:t>Debt</a:t>
            </a:r>
          </a:p>
        </p:txBody>
      </p:sp>
      <p:sp>
        <p:nvSpPr>
          <p:cNvPr id="6" name="Content Placeholder 5"/>
          <p:cNvSpPr>
            <a:spLocks noGrp="1"/>
          </p:cNvSpPr>
          <p:nvPr>
            <p:ph sz="half" idx="2"/>
          </p:nvPr>
        </p:nvSpPr>
        <p:spPr>
          <a:xfrm>
            <a:off x="1404572" y="1854925"/>
            <a:ext cx="7088732" cy="3722914"/>
          </a:xfrm>
        </p:spPr>
        <p:txBody>
          <a:bodyPr>
            <a:normAutofit lnSpcReduction="10000"/>
          </a:bodyPr>
          <a:lstStyle/>
          <a:p>
            <a:pPr>
              <a:spcBef>
                <a:spcPct val="0"/>
              </a:spcBef>
            </a:pPr>
            <a:r>
              <a:rPr lang="en-CA" altLang="en-US" dirty="0"/>
              <a:t>Renting (borrowing) capital enables you to invest in something without first owning capital. </a:t>
            </a:r>
          </a:p>
          <a:p>
            <a:pPr>
              <a:spcBef>
                <a:spcPct val="0"/>
              </a:spcBef>
            </a:pPr>
            <a:r>
              <a:rPr lang="en-CA" altLang="en-US" dirty="0"/>
              <a:t>Debt allows you to use other people’s money to finance an investment. </a:t>
            </a:r>
          </a:p>
          <a:p>
            <a:pPr>
              <a:spcBef>
                <a:spcPct val="0"/>
              </a:spcBef>
            </a:pPr>
            <a:r>
              <a:rPr lang="en-CA" altLang="en-US" dirty="0"/>
              <a:t>It allows you to use an asset before actually owning it. </a:t>
            </a:r>
          </a:p>
          <a:p>
            <a:pPr>
              <a:spcBef>
                <a:spcPct val="0"/>
              </a:spcBef>
            </a:pPr>
            <a:r>
              <a:rPr lang="en-CA" altLang="en-US" dirty="0"/>
              <a:t>There is an assumption you will repay out of future earnings.</a:t>
            </a:r>
          </a:p>
          <a:p>
            <a:pPr>
              <a:spcBef>
                <a:spcPct val="0"/>
              </a:spcBef>
            </a:pPr>
            <a:r>
              <a:rPr lang="en-CA" altLang="en-US" dirty="0"/>
              <a:t>Borrowing capital has costs. Borrowing capital = debt.</a:t>
            </a:r>
          </a:p>
          <a:p>
            <a:pPr>
              <a:spcBef>
                <a:spcPct val="0"/>
              </a:spcBef>
            </a:pPr>
            <a:r>
              <a:rPr lang="en-CA" altLang="en-US" dirty="0"/>
              <a:t>So you will need to determine if the asset is productive enough (increases wealth, increases earnings, or decreases expenses) to compensate for its financing costs—borrowing capital or using your own savings to purchase the asset.</a:t>
            </a:r>
          </a:p>
          <a:p>
            <a:endParaRPr lang="en-CA" dirty="0"/>
          </a:p>
        </p:txBody>
      </p:sp>
      <p:sp>
        <p:nvSpPr>
          <p:cNvPr id="9" name="Text Placeholder 8"/>
          <p:cNvSpPr>
            <a:spLocks noGrp="1"/>
          </p:cNvSpPr>
          <p:nvPr>
            <p:ph type="body" idx="12"/>
          </p:nvPr>
        </p:nvSpPr>
        <p:spPr/>
        <p:txBody>
          <a:bodyPr/>
          <a:lstStyle/>
          <a:p>
            <a:pPr lvl="0">
              <a:buClr>
                <a:srgbClr val="D84B26"/>
              </a:buClr>
            </a:pPr>
            <a:r>
              <a:rPr lang="en-US" dirty="0"/>
              <a:t>CC-BY-NC-SA 4.0 INTERNATIONAL LICENSE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29711"/>
            <a:ext cx="3470090" cy="639762"/>
          </a:xfrm>
        </p:spPr>
        <p:txBody>
          <a:bodyPr/>
          <a:lstStyle/>
          <a:p>
            <a:r>
              <a:rPr lang="en-CA" dirty="0"/>
              <a:t>Debt</a:t>
            </a:r>
          </a:p>
        </p:txBody>
      </p:sp>
      <p:sp>
        <p:nvSpPr>
          <p:cNvPr id="6" name="Content Placeholder 5"/>
          <p:cNvSpPr>
            <a:spLocks noGrp="1"/>
          </p:cNvSpPr>
          <p:nvPr>
            <p:ph sz="half" idx="2"/>
          </p:nvPr>
        </p:nvSpPr>
        <p:spPr>
          <a:xfrm>
            <a:off x="1404572" y="1469474"/>
            <a:ext cx="7007908" cy="3576206"/>
          </a:xfrm>
        </p:spPr>
        <p:txBody>
          <a:bodyPr/>
          <a:lstStyle/>
          <a:p>
            <a:pPr>
              <a:spcBef>
                <a:spcPct val="0"/>
              </a:spcBef>
            </a:pPr>
            <a:r>
              <a:rPr lang="en-CA" altLang="en-US" dirty="0"/>
              <a:t>Debt is when you borrow (rent) someone else’s money (capital) for a period of time. </a:t>
            </a:r>
          </a:p>
          <a:p>
            <a:pPr>
              <a:spcBef>
                <a:spcPct val="0"/>
              </a:spcBef>
            </a:pPr>
            <a:r>
              <a:rPr lang="en-CA" altLang="en-US" dirty="0"/>
              <a:t>The </a:t>
            </a:r>
            <a:r>
              <a:rPr lang="en-CA" altLang="en-US" b="1" dirty="0"/>
              <a:t>principal </a:t>
            </a:r>
            <a:r>
              <a:rPr lang="en-CA" altLang="en-US" dirty="0"/>
              <a:t>amount borrowed must be given back when that period of time comes to an end.</a:t>
            </a:r>
            <a:endParaRPr lang="en-CA" altLang="en-US" b="1" dirty="0"/>
          </a:p>
          <a:p>
            <a:pPr>
              <a:spcBef>
                <a:spcPct val="0"/>
              </a:spcBef>
            </a:pPr>
            <a:r>
              <a:rPr lang="en-CA" altLang="en-US" dirty="0"/>
              <a:t>During that period, rent (interest) must be paid for the money you have borrowed, which is a cost of debt. </a:t>
            </a:r>
          </a:p>
          <a:p>
            <a:pPr>
              <a:spcBef>
                <a:spcPct val="0"/>
              </a:spcBef>
            </a:pPr>
            <a:r>
              <a:rPr lang="en-CA" altLang="en-US" dirty="0"/>
              <a:t>Debt is a liability—an obligation you are responsible for. </a:t>
            </a:r>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29711"/>
            <a:ext cx="3470090" cy="639762"/>
          </a:xfrm>
        </p:spPr>
        <p:txBody>
          <a:bodyPr/>
          <a:lstStyle/>
          <a:p>
            <a:r>
              <a:rPr lang="en-CA" dirty="0"/>
              <a:t>The uses of debt</a:t>
            </a:r>
          </a:p>
        </p:txBody>
      </p:sp>
      <p:sp>
        <p:nvSpPr>
          <p:cNvPr id="6" name="Content Placeholder 5"/>
          <p:cNvSpPr>
            <a:spLocks noGrp="1"/>
          </p:cNvSpPr>
          <p:nvPr>
            <p:ph sz="half" idx="2"/>
          </p:nvPr>
        </p:nvSpPr>
        <p:spPr>
          <a:xfrm>
            <a:off x="1404571" y="1444470"/>
            <a:ext cx="7138537" cy="3601210"/>
          </a:xfrm>
        </p:spPr>
        <p:txBody>
          <a:bodyPr>
            <a:normAutofit/>
          </a:bodyPr>
          <a:lstStyle/>
          <a:p>
            <a:pPr>
              <a:spcBef>
                <a:spcPct val="0"/>
              </a:spcBef>
            </a:pPr>
            <a:r>
              <a:rPr lang="en-CA" altLang="en-US" dirty="0"/>
              <a:t>Debt allows one to make an investment (e.g., to buy an asset such as a house, car, corporate stock) that otherwise could not be made without borrowing. </a:t>
            </a:r>
          </a:p>
          <a:p>
            <a:pPr>
              <a:spcBef>
                <a:spcPct val="0"/>
              </a:spcBef>
            </a:pPr>
            <a:r>
              <a:rPr lang="en-CA" altLang="en-US" dirty="0"/>
              <a:t>The debt is worth it if the asset creates additional benefit—that is, increases value, creates income, or reduces expenses. </a:t>
            </a:r>
          </a:p>
          <a:p>
            <a:pPr>
              <a:spcBef>
                <a:spcPct val="0"/>
              </a:spcBef>
            </a:pPr>
            <a:r>
              <a:rPr lang="en-CA" altLang="en-US" dirty="0"/>
              <a:t>However, if debt creates additional expenses and no additional benefit, it is not worth it. </a:t>
            </a:r>
          </a:p>
          <a:p>
            <a:pPr>
              <a:spcBef>
                <a:spcPct val="0"/>
              </a:spcBef>
            </a:pPr>
            <a:r>
              <a:rPr lang="en-CA" altLang="en-US" dirty="0"/>
              <a:t>There is a dimension of risk to debt because the benefits are not known upfront. </a:t>
            </a:r>
          </a:p>
          <a:p>
            <a:pPr>
              <a:spcBef>
                <a:spcPct val="0"/>
              </a:spcBef>
            </a:pPr>
            <a:r>
              <a:rPr lang="en-CA" altLang="en-US" dirty="0"/>
              <a:t>The degree of risk is a factor in decision-making. </a:t>
            </a:r>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42774"/>
            <a:ext cx="5170302" cy="639762"/>
          </a:xfrm>
        </p:spPr>
        <p:txBody>
          <a:bodyPr/>
          <a:lstStyle/>
          <a:p>
            <a:r>
              <a:rPr lang="en-CA" dirty="0"/>
              <a:t>The uses of debt (continued)</a:t>
            </a:r>
          </a:p>
        </p:txBody>
      </p:sp>
      <p:sp>
        <p:nvSpPr>
          <p:cNvPr id="6" name="Content Placeholder 5"/>
          <p:cNvSpPr>
            <a:spLocks noGrp="1"/>
          </p:cNvSpPr>
          <p:nvPr>
            <p:ph sz="half" idx="2"/>
          </p:nvPr>
        </p:nvSpPr>
        <p:spPr>
          <a:xfrm>
            <a:off x="1404571" y="1319350"/>
            <a:ext cx="7138915" cy="3726330"/>
          </a:xfrm>
        </p:spPr>
        <p:txBody>
          <a:bodyPr>
            <a:normAutofit/>
          </a:bodyPr>
          <a:lstStyle/>
          <a:p>
            <a:pPr>
              <a:spcBef>
                <a:spcPct val="0"/>
              </a:spcBef>
            </a:pPr>
            <a:r>
              <a:rPr lang="en-CA" altLang="en-US" dirty="0"/>
              <a:t>Let’s look at the US housing boom that began to go bust in 2008. </a:t>
            </a:r>
          </a:p>
          <a:p>
            <a:pPr>
              <a:spcBef>
                <a:spcPct val="0"/>
              </a:spcBef>
            </a:pPr>
            <a:r>
              <a:rPr lang="en-CA" altLang="en-US" dirty="0"/>
              <a:t>Homeowners began losing value in their homes as housing prices dropped and many owed more on their mortgage than their house was worth. </a:t>
            </a:r>
          </a:p>
          <a:p>
            <a:pPr>
              <a:spcBef>
                <a:spcPct val="0"/>
              </a:spcBef>
            </a:pPr>
            <a:r>
              <a:rPr lang="en-CA" altLang="en-US" dirty="0"/>
              <a:t>Their debt was known when they purchased their homes, but the house’s loss of value was not known. Eventually, many homes became worth less than the debt owed. </a:t>
            </a:r>
          </a:p>
          <a:p>
            <a:pPr>
              <a:spcBef>
                <a:spcPct val="0"/>
              </a:spcBef>
            </a:pPr>
            <a:r>
              <a:rPr lang="en-CA" altLang="en-US" dirty="0"/>
              <a:t>Debt may also be used to cover a budget deficit. However, in the long run, this will only lead to more expenses unless income can also be increased.</a:t>
            </a:r>
          </a:p>
          <a:p>
            <a:pPr>
              <a:spcBef>
                <a:spcPct val="0"/>
              </a:spcBef>
            </a:pPr>
            <a:endParaRPr lang="en-CA" altLang="en-US" dirty="0"/>
          </a:p>
          <a:p>
            <a:pPr>
              <a:spcBef>
                <a:spcPct val="0"/>
              </a:spcBef>
            </a:pPr>
            <a:endParaRPr lang="en-CA" altLang="en-US"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29711"/>
            <a:ext cx="3470090" cy="639762"/>
          </a:xfrm>
        </p:spPr>
        <p:txBody>
          <a:bodyPr/>
          <a:lstStyle/>
          <a:p>
            <a:r>
              <a:rPr lang="en-CA" dirty="0"/>
              <a:t>The value of debt</a:t>
            </a:r>
          </a:p>
        </p:txBody>
      </p:sp>
      <p:sp>
        <p:nvSpPr>
          <p:cNvPr id="6" name="Content Placeholder 5"/>
          <p:cNvSpPr>
            <a:spLocks noGrp="1"/>
          </p:cNvSpPr>
          <p:nvPr>
            <p:ph sz="half" idx="2"/>
          </p:nvPr>
        </p:nvSpPr>
        <p:spPr>
          <a:xfrm>
            <a:off x="1404571" y="1469473"/>
            <a:ext cx="7138915" cy="3977737"/>
          </a:xfrm>
        </p:spPr>
        <p:txBody>
          <a:bodyPr>
            <a:normAutofit lnSpcReduction="10000"/>
          </a:bodyPr>
          <a:lstStyle/>
          <a:p>
            <a:pPr>
              <a:spcBef>
                <a:spcPct val="0"/>
              </a:spcBef>
            </a:pPr>
            <a:r>
              <a:rPr lang="en-CA" altLang="en-US" dirty="0"/>
              <a:t>The value of debt includes the benefits of having the asset sooner rather than later, something that debt financing enables.</a:t>
            </a:r>
          </a:p>
          <a:p>
            <a:pPr>
              <a:spcBef>
                <a:spcPct val="0"/>
              </a:spcBef>
            </a:pPr>
            <a:r>
              <a:rPr lang="en-CA" altLang="en-US" dirty="0"/>
              <a:t>For example, buying a home may provide more benefits than renting.</a:t>
            </a:r>
          </a:p>
          <a:p>
            <a:pPr>
              <a:spcBef>
                <a:spcPct val="0"/>
              </a:spcBef>
            </a:pPr>
            <a:r>
              <a:rPr lang="en-CA" altLang="en-US" dirty="0"/>
              <a:t>If your rent is more than the interest on the </a:t>
            </a:r>
            <a:r>
              <a:rPr lang="en-CA" altLang="en-US" b="1" dirty="0"/>
              <a:t>mortgage</a:t>
            </a:r>
            <a:r>
              <a:rPr lang="en-CA" altLang="en-US" dirty="0"/>
              <a:t> (real estate loan), it would make sense to borrow and buy the home. Furthermore, the added benefits the home may provide could be of great value depending on what stage of life your are in. </a:t>
            </a:r>
          </a:p>
          <a:p>
            <a:pPr>
              <a:spcBef>
                <a:spcPct val="0"/>
              </a:spcBef>
            </a:pPr>
            <a:r>
              <a:rPr lang="en-CA" altLang="en-US" dirty="0"/>
              <a:t>Another example is using debt to finance an education. </a:t>
            </a:r>
          </a:p>
          <a:p>
            <a:pPr>
              <a:spcBef>
                <a:spcPct val="0"/>
              </a:spcBef>
            </a:pPr>
            <a:r>
              <a:rPr lang="en-CA" altLang="en-US" dirty="0"/>
              <a:t>Education is an asset that has many benefits.</a:t>
            </a:r>
          </a:p>
          <a:p>
            <a:pPr>
              <a:spcBef>
                <a:spcPct val="0"/>
              </a:spcBef>
            </a:pPr>
            <a:r>
              <a:rPr lang="en-CA" altLang="en-US" dirty="0"/>
              <a:t>One benefit is that an education can provide an increase in potential earnings in wages and salaries.</a:t>
            </a:r>
          </a:p>
          <a:p>
            <a:pPr>
              <a:spcBef>
                <a:spcPct val="0"/>
              </a:spcBef>
            </a:pPr>
            <a:endParaRPr lang="en-CA" altLang="en-US"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42774"/>
            <a:ext cx="4655952" cy="639762"/>
          </a:xfrm>
        </p:spPr>
        <p:txBody>
          <a:bodyPr/>
          <a:lstStyle/>
          <a:p>
            <a:r>
              <a:rPr lang="en-CA" dirty="0"/>
              <a:t>The value of debt (continued)</a:t>
            </a:r>
          </a:p>
        </p:txBody>
      </p:sp>
      <p:sp>
        <p:nvSpPr>
          <p:cNvPr id="6" name="Content Placeholder 5"/>
          <p:cNvSpPr>
            <a:spLocks noGrp="1"/>
          </p:cNvSpPr>
          <p:nvPr>
            <p:ph sz="half" idx="2"/>
          </p:nvPr>
        </p:nvSpPr>
        <p:spPr>
          <a:xfrm>
            <a:off x="1404571" y="1306286"/>
            <a:ext cx="7112411" cy="4101737"/>
          </a:xfrm>
        </p:spPr>
        <p:txBody>
          <a:bodyPr>
            <a:normAutofit/>
          </a:bodyPr>
          <a:lstStyle/>
          <a:p>
            <a:pPr>
              <a:spcBef>
                <a:spcPct val="0"/>
              </a:spcBef>
            </a:pPr>
            <a:r>
              <a:rPr lang="en-CA" altLang="en-US" dirty="0"/>
              <a:t>The sooner one becomes educated, the sooner one can maximize the value of their education by receiving an increased income. </a:t>
            </a:r>
          </a:p>
          <a:p>
            <a:pPr>
              <a:spcBef>
                <a:spcPct val="0"/>
              </a:spcBef>
            </a:pPr>
            <a:r>
              <a:rPr lang="en-CA" altLang="en-US" dirty="0"/>
              <a:t>As the text states, it makes sense “to invest in an education before you sell your labour because your opportunity cost of going to school—in this case, the ‘lost’ wages of not working—is lowest.” </a:t>
            </a:r>
          </a:p>
          <a:p>
            <a:pPr>
              <a:spcBef>
                <a:spcPct val="0"/>
              </a:spcBef>
            </a:pPr>
            <a:r>
              <a:rPr lang="en-CA" altLang="en-US" dirty="0"/>
              <a:t>When you are young, with little to no income or savings, debt allows you to finance your education and enables you to use the value of the education to enhance your income, out of which you can pay back the debt.</a:t>
            </a:r>
          </a:p>
          <a:p>
            <a:pPr>
              <a:spcBef>
                <a:spcPct val="0"/>
              </a:spcBef>
            </a:pPr>
            <a:r>
              <a:rPr lang="en-CA" altLang="en-US" dirty="0"/>
              <a:t>Let’s look at Table 2.3.2!</a:t>
            </a:r>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42774"/>
            <a:ext cx="3470090" cy="639762"/>
          </a:xfrm>
        </p:spPr>
        <p:txBody>
          <a:bodyPr/>
          <a:lstStyle/>
          <a:p>
            <a:r>
              <a:rPr lang="en-CA" dirty="0"/>
              <a:t>Equity</a:t>
            </a:r>
          </a:p>
        </p:txBody>
      </p:sp>
      <p:sp>
        <p:nvSpPr>
          <p:cNvPr id="6" name="Content Placeholder 5"/>
          <p:cNvSpPr>
            <a:spLocks noGrp="1"/>
          </p:cNvSpPr>
          <p:nvPr>
            <p:ph sz="half" idx="2"/>
          </p:nvPr>
        </p:nvSpPr>
        <p:spPr>
          <a:xfrm>
            <a:off x="1404571" y="1482536"/>
            <a:ext cx="7138915" cy="3563143"/>
          </a:xfrm>
        </p:spPr>
        <p:txBody>
          <a:bodyPr>
            <a:normAutofit/>
          </a:bodyPr>
          <a:lstStyle/>
          <a:p>
            <a:pPr marL="457200" indent="-457200">
              <a:buFont typeface="Arial" panose="020B0604020202020204" pitchFamily="34" charset="0"/>
              <a:buChar char="•"/>
              <a:defRPr/>
            </a:pPr>
            <a:r>
              <a:rPr lang="en-CA" dirty="0"/>
              <a:t>Buying capital gives you equity.</a:t>
            </a:r>
          </a:p>
          <a:p>
            <a:pPr marL="457200" indent="-457200">
              <a:buFont typeface="Arial" panose="020B0604020202020204" pitchFamily="34" charset="0"/>
              <a:buChar char="•"/>
              <a:defRPr/>
            </a:pPr>
            <a:r>
              <a:rPr lang="en-CA" b="1" dirty="0"/>
              <a:t>Equity</a:t>
            </a:r>
            <a:r>
              <a:rPr lang="en-CA" dirty="0"/>
              <a:t> can be defined as the ownership share of an asset; it represents one’s claim on any future income.</a:t>
            </a:r>
          </a:p>
          <a:p>
            <a:pPr marL="457200" indent="-457200">
              <a:buFont typeface="Arial" panose="020B0604020202020204" pitchFamily="34" charset="0"/>
              <a:buChar char="•"/>
              <a:defRPr/>
            </a:pPr>
            <a:r>
              <a:rPr lang="en-CA" dirty="0"/>
              <a:t>Equity is the value of an asset less its total liabilities.  </a:t>
            </a:r>
          </a:p>
          <a:p>
            <a:pPr marL="457200" indent="-457200">
              <a:buFont typeface="Arial" panose="020B0604020202020204" pitchFamily="34" charset="0"/>
              <a:buChar char="•"/>
              <a:defRPr/>
            </a:pPr>
            <a:r>
              <a:rPr lang="en-CA" b="1" dirty="0"/>
              <a:t>Cost of Equity </a:t>
            </a:r>
            <a:r>
              <a:rPr lang="en-CA" dirty="0"/>
              <a:t>is having to share the benefits of the investment. </a:t>
            </a:r>
          </a:p>
          <a:p>
            <a:pPr marL="457200" indent="-457200">
              <a:buFont typeface="Arial" panose="020B0604020202020204" pitchFamily="34" charset="0"/>
              <a:buChar char="•"/>
              <a:defRPr/>
            </a:pPr>
            <a:r>
              <a:rPr lang="en-CA" dirty="0"/>
              <a:t>Let’s look at Google as an example!</a:t>
            </a:r>
          </a:p>
          <a:p>
            <a:pPr marL="342900" indent="-342900">
              <a:buFont typeface="Arial" panose="020B0604020202020204" pitchFamily="34" charset="0"/>
              <a:buChar char="•"/>
              <a:defRPr/>
            </a:pPr>
            <a:endParaRPr lang="en-CA" sz="1800"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License</a:t>
            </a:r>
          </a:p>
        </p:txBody>
      </p:sp>
      <p:sp>
        <p:nvSpPr>
          <p:cNvPr id="3" name="Content Placeholder 2"/>
          <p:cNvSpPr>
            <a:spLocks noGrp="1"/>
          </p:cNvSpPr>
          <p:nvPr>
            <p:ph idx="1"/>
          </p:nvPr>
        </p:nvSpPr>
        <p:spPr/>
        <p:txBody>
          <a:bodyPr vert="horz" lIns="0" tIns="0" rIns="0" bIns="0" rtlCol="0" anchor="t">
            <a:normAutofit/>
          </a:bodyPr>
          <a:lstStyle/>
          <a:p>
            <a:pPr marL="0" indent="0">
              <a:lnSpc>
                <a:spcPct val="150000"/>
              </a:lnSpc>
              <a:spcBef>
                <a:spcPts val="0"/>
              </a:spcBef>
              <a:buNone/>
            </a:pPr>
            <a:r>
              <a:rPr lang="en-CA" sz="1200" dirty="0">
                <a:hlinkClick r:id="rId2"/>
              </a:rPr>
              <a:t>Financial Empowerment</a:t>
            </a:r>
            <a:r>
              <a:rPr lang="en-CA" sz="1200" dirty="0"/>
              <a:t> by Bettina Schneider and Saylor Academy is licensed under a </a:t>
            </a:r>
            <a:r>
              <a:rPr lang="en-CA" sz="1200" dirty="0">
                <a:hlinkClick r:id="rId3"/>
              </a:rPr>
              <a:t>Creative Commons Attribution-NonCommercial-ShareAlike 4.0 International License</a:t>
            </a:r>
            <a:r>
              <a:rPr lang="en-CA" sz="1200" dirty="0"/>
              <a:t>, except where otherwise noted. Under the terms of the </a:t>
            </a:r>
            <a:r>
              <a:rPr lang="en-CA" sz="1200" dirty="0">
                <a:hlinkClick r:id="rId4"/>
              </a:rPr>
              <a:t>CC BY-NC-SA 4.0 International License</a:t>
            </a:r>
            <a:r>
              <a:rPr lang="en-CA" sz="1200" dirty="0"/>
              <a:t>, you are free to copy, redistribute for non-commercial purposes, modify, or adapt this book as long as you provide attribution to Bettina Schneider and Saylor Academy and distribute any modified work on the same licensing terms. Download </a:t>
            </a:r>
            <a:r>
              <a:rPr lang="en-CA" sz="1200" i="1" dirty="0"/>
              <a:t>Financial Empowerment: Personal Finance for Indigenous and Non-Indigenous People </a:t>
            </a:r>
            <a:r>
              <a:rPr lang="en-CA" sz="1200" dirty="0"/>
              <a:t>adapted by Bettina Schneider from </a:t>
            </a:r>
            <a:r>
              <a:rPr lang="en-CA" sz="1200" i="1" dirty="0"/>
              <a:t>Personal Finance, v. 1.0</a:t>
            </a:r>
            <a:r>
              <a:rPr lang="en-CA" sz="1200" dirty="0"/>
              <a:t> by Saylor Academy for free at </a:t>
            </a:r>
            <a:r>
              <a:rPr lang="en-CA" sz="1200" dirty="0">
                <a:hlinkClick r:id="rId5"/>
              </a:rPr>
              <a:t>www.uregina.ca/open-access/open-textbooks</a:t>
            </a:r>
            <a:r>
              <a:rPr lang="en-CA" sz="1200" dirty="0"/>
              <a:t>. For questions about this publication, contact: </a:t>
            </a:r>
            <a:r>
              <a:rPr lang="en-CA" sz="1200" dirty="0">
                <a:hlinkClick r:id="rId6"/>
              </a:rPr>
              <a:t>open.textbooks@uregina.ca</a:t>
            </a:r>
            <a:r>
              <a:rPr lang="en-CA" sz="1200" dirty="0"/>
              <a:t>. </a:t>
            </a:r>
          </a:p>
          <a:p>
            <a:pPr marL="0" lvl="0" indent="0">
              <a:lnSpc>
                <a:spcPct val="150000"/>
              </a:lnSpc>
              <a:spcBef>
                <a:spcPts val="0"/>
              </a:spcBef>
              <a:buNone/>
            </a:pPr>
            <a:endParaRPr lang="en-CA" sz="1200" dirty="0">
              <a:solidFill>
                <a:schemeClr val="tx1"/>
              </a:solidFill>
            </a:endParaRPr>
          </a:p>
          <a:p>
            <a:pPr marL="0" indent="0">
              <a:lnSpc>
                <a:spcPct val="150000"/>
              </a:lnSpc>
              <a:spcBef>
                <a:spcPts val="0"/>
              </a:spcBef>
              <a:buNone/>
            </a:pPr>
            <a:r>
              <a:rPr lang="en-CA" sz="1200" dirty="0">
                <a:solidFill>
                  <a:schemeClr val="tx1"/>
                </a:solidFill>
              </a:rPr>
              <a:t>PowerPoint template designed by </a:t>
            </a:r>
            <a:r>
              <a:rPr lang="en-CA" sz="1200" dirty="0">
                <a:solidFill>
                  <a:schemeClr val="tx1"/>
                </a:solidFill>
                <a:hlinkClick r:id="rId7"/>
              </a:rPr>
              <a:t>JVDW Designs</a:t>
            </a:r>
            <a:r>
              <a:rPr lang="en-CA" sz="1200" dirty="0">
                <a:solidFill>
                  <a:schemeClr val="tx1"/>
                </a:solidFill>
              </a:rPr>
              <a:t> is released under a CC BY-NC-SA 4.0 International License, except University of Regina and First Nations University of Canada logos, which are registered trademarks. </a:t>
            </a:r>
          </a:p>
          <a:p>
            <a:pPr marL="0" indent="0">
              <a:lnSpc>
                <a:spcPct val="150000"/>
              </a:lnSpc>
              <a:spcBef>
                <a:spcPts val="0"/>
              </a:spcBef>
              <a:buNone/>
            </a:pPr>
            <a:endParaRPr lang="ro-RO" sz="1200" dirty="0"/>
          </a:p>
        </p:txBody>
      </p:sp>
      <p:sp>
        <p:nvSpPr>
          <p:cNvPr id="4" name="Text Placeholder 4"/>
          <p:cNvSpPr>
            <a:spLocks noGrp="1"/>
          </p:cNvSpPr>
          <p:nvPr>
            <p:ph type="body" idx="12"/>
          </p:nvPr>
        </p:nvSpPr>
        <p:spPr>
          <a:xfrm>
            <a:off x="1404572" y="6351310"/>
            <a:ext cx="5472966" cy="177600"/>
          </a:xfrm>
        </p:spPr>
        <p:txBody>
          <a:bodyPr/>
          <a:lstStyle/>
          <a:p>
            <a:r>
              <a:rPr lang="en-US" dirty="0"/>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8F92947B-CCC1-4EE6-A2DE-CC889A7671CE}"/>
              </a:ext>
            </a:extLst>
          </p:cNvPr>
          <p:cNvSpPr>
            <a:spLocks noGrp="1" noChangeArrowheads="1"/>
          </p:cNvSpPr>
          <p:nvPr>
            <p:ph type="title"/>
          </p:nvPr>
        </p:nvSpPr>
        <p:spPr/>
        <p:txBody>
          <a:bodyPr/>
          <a:lstStyle/>
          <a:p>
            <a:r>
              <a:rPr lang="en-CA" altLang="en-US" b="1" dirty="0">
                <a:latin typeface="+mj-lt"/>
              </a:rPr>
              <a:t>2.4 Income and Risk</a:t>
            </a:r>
            <a:endParaRPr lang="en-CA" altLang="en-US" b="1" dirty="0">
              <a:latin typeface="+mn-lt"/>
            </a:endParaRPr>
          </a:p>
        </p:txBody>
      </p:sp>
      <p:sp>
        <p:nvSpPr>
          <p:cNvPr id="4" name="Text Placeholder 3"/>
          <p:cNvSpPr>
            <a:spLocks noGrp="1"/>
          </p:cNvSpPr>
          <p:nvPr>
            <p:ph type="body" idx="1"/>
          </p:nvPr>
        </p:nvSpPr>
        <p:spPr>
          <a:xfrm>
            <a:off x="1404572" y="1535113"/>
            <a:ext cx="6798902" cy="639762"/>
          </a:xfrm>
          <a:solidFill>
            <a:schemeClr val="bg1"/>
          </a:solidFill>
        </p:spPr>
        <p:txBody>
          <a:bodyPr/>
          <a:lstStyle/>
          <a:p>
            <a:r>
              <a:rPr lang="en-CA"/>
              <a:t>Diversification</a:t>
            </a:r>
          </a:p>
        </p:txBody>
      </p:sp>
      <p:sp>
        <p:nvSpPr>
          <p:cNvPr id="22531" name="Content Placeholder 2">
            <a:extLst>
              <a:ext uri="{FF2B5EF4-FFF2-40B4-BE49-F238E27FC236}">
                <a16:creationId xmlns:a16="http://schemas.microsoft.com/office/drawing/2014/main" id="{9D2570CD-C03E-4445-B1EC-DE6FEE3A3962}"/>
              </a:ext>
            </a:extLst>
          </p:cNvPr>
          <p:cNvSpPr>
            <a:spLocks noGrp="1" noChangeArrowheads="1"/>
          </p:cNvSpPr>
          <p:nvPr>
            <p:ph sz="half" idx="2"/>
          </p:nvPr>
        </p:nvSpPr>
        <p:spPr>
          <a:xfrm>
            <a:off x="1404572" y="2311580"/>
            <a:ext cx="6981782" cy="2734099"/>
          </a:xfrm>
        </p:spPr>
        <p:txBody>
          <a:bodyPr>
            <a:normAutofit fontScale="77500" lnSpcReduction="20000"/>
          </a:bodyPr>
          <a:lstStyle/>
          <a:p>
            <a:r>
              <a:rPr lang="en-CA" altLang="en-US" sz="2600" dirty="0">
                <a:latin typeface="+mj-lt"/>
              </a:rPr>
              <a:t>Personal finance is very much about protecting what is important to you.</a:t>
            </a:r>
          </a:p>
          <a:p>
            <a:r>
              <a:rPr lang="en-CA" altLang="en-US" sz="2600" dirty="0">
                <a:latin typeface="+mj-lt"/>
              </a:rPr>
              <a:t>One way to do so is through </a:t>
            </a:r>
            <a:r>
              <a:rPr lang="en-CA" altLang="en-US" sz="2600" b="1" dirty="0">
                <a:latin typeface="+mj-lt"/>
              </a:rPr>
              <a:t>diversification</a:t>
            </a:r>
            <a:r>
              <a:rPr lang="en-CA" altLang="en-US" sz="2600" dirty="0">
                <a:latin typeface="+mj-lt"/>
              </a:rPr>
              <a:t> (i.e., spreading the risk), and not putting all your eggs in one basket.</a:t>
            </a:r>
          </a:p>
          <a:p>
            <a:r>
              <a:rPr lang="en-CA" altLang="en-US" sz="2600" dirty="0">
                <a:latin typeface="+mj-lt"/>
              </a:rPr>
              <a:t>It is important to diversify—in number and kind—your investments as well as sources of income. If one investment or source of income ceases to be productive, then you still have others to rely on.</a:t>
            </a:r>
          </a:p>
          <a:p>
            <a:r>
              <a:rPr lang="en-CA" altLang="en-US" sz="2600" dirty="0">
                <a:latin typeface="+mj-lt"/>
              </a:rPr>
              <a:t>Let’s take a look at Jeff!</a:t>
            </a:r>
          </a:p>
        </p:txBody>
      </p:sp>
      <p:sp>
        <p:nvSpPr>
          <p:cNvPr id="10" name="Text Placeholder 9"/>
          <p:cNvSpPr>
            <a:spLocks noGrp="1"/>
          </p:cNvSpPr>
          <p:nvPr>
            <p:ph type="body" idx="12"/>
          </p:nvPr>
        </p:nvSpPr>
        <p:spPr/>
        <p:txBody>
          <a:bodyPr/>
          <a:lstStyle/>
          <a:p>
            <a:pPr lvl="0">
              <a:buClr>
                <a:srgbClr val="D84B26"/>
              </a:buClr>
            </a:pPr>
            <a:r>
              <a:rPr lang="en-US" dirty="0"/>
              <a:t>CC-BY-NC-SA 4.0 INTERNATIONAL LICENSE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Bettina Schneider, PhD</a:t>
            </a:r>
          </a:p>
        </p:txBody>
      </p:sp>
      <p:sp>
        <p:nvSpPr>
          <p:cNvPr id="3" name="Content Placeholder 2"/>
          <p:cNvSpPr>
            <a:spLocks noGrp="1"/>
          </p:cNvSpPr>
          <p:nvPr>
            <p:ph idx="1"/>
          </p:nvPr>
        </p:nvSpPr>
        <p:spPr/>
        <p:txBody>
          <a:bodyPr/>
          <a:lstStyle/>
          <a:p>
            <a:endParaRPr lang="en-US"/>
          </a:p>
        </p:txBody>
      </p:sp>
      <p:sp>
        <p:nvSpPr>
          <p:cNvPr id="4" name="Content Placeholder 3"/>
          <p:cNvSpPr>
            <a:spLocks noGrp="1"/>
          </p:cNvSpPr>
          <p:nvPr>
            <p:ph idx="10"/>
          </p:nvPr>
        </p:nvSpPr>
        <p:spPr/>
        <p:txBody>
          <a:bodyPr/>
          <a:lstStyle/>
          <a:p>
            <a:endParaRPr lang="en-US"/>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rPr>
              <a:t>Creative commons attribution non-commercial </a:t>
            </a:r>
            <a:r>
              <a:rPr lang="en-CA" dirty="0" err="1">
                <a:solidFill>
                  <a:srgbClr val="F5BB34"/>
                </a:solidFill>
              </a:rPr>
              <a:t>sharealike</a:t>
            </a:r>
            <a:r>
              <a:rPr lang="en-CA" dirty="0">
                <a:solidFill>
                  <a:srgbClr val="F5BB34"/>
                </a:solidFill>
              </a:rPr>
              <a:t> 4.0 international license</a:t>
            </a:r>
            <a:endParaRPr lang="en-US" dirty="0">
              <a:solidFill>
                <a:srgbClr val="F5BB34"/>
              </a:solidFill>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8" y="2594287"/>
            <a:ext cx="5269760" cy="1774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200" b="0" i="0" u="none" strike="noStrike" kern="1200" cap="none" spc="0" normalizeH="0" baseline="0" noProof="0" dirty="0">
                <a:ln>
                  <a:noFill/>
                </a:ln>
                <a:solidFill>
                  <a:schemeClr val="bg1"/>
                </a:solidFill>
                <a:effectLst/>
                <a:uLnTx/>
                <a:uFillTx/>
                <a:latin typeface="Arial"/>
                <a:ea typeface="+mn-ea"/>
                <a:cs typeface="Century Gothic"/>
              </a:rPr>
              <a:t>Associate Vice-President Academic, First Nations University of Canada</a:t>
            </a:r>
          </a:p>
        </p:txBody>
      </p:sp>
    </p:spTree>
    <p:extLst>
      <p:ext uri="{BB962C8B-B14F-4D97-AF65-F5344CB8AC3E}">
        <p14:creationId xmlns:p14="http://schemas.microsoft.com/office/powerpoint/2010/main" val="3510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2.1 Income and Expenses</a:t>
            </a:r>
          </a:p>
        </p:txBody>
      </p:sp>
      <p:sp>
        <p:nvSpPr>
          <p:cNvPr id="5" name="Text Placeholder 4"/>
          <p:cNvSpPr>
            <a:spLocks noGrp="1"/>
          </p:cNvSpPr>
          <p:nvPr>
            <p:ph type="body" idx="1"/>
          </p:nvPr>
        </p:nvSpPr>
        <p:spPr/>
        <p:txBody>
          <a:bodyPr/>
          <a:lstStyle/>
          <a:p>
            <a:r>
              <a:rPr lang="en-CA" dirty="0"/>
              <a:t>Income</a:t>
            </a:r>
          </a:p>
        </p:txBody>
      </p:sp>
      <p:sp>
        <p:nvSpPr>
          <p:cNvPr id="6" name="Content Placeholder 5"/>
          <p:cNvSpPr>
            <a:spLocks noGrp="1"/>
          </p:cNvSpPr>
          <p:nvPr>
            <p:ph sz="half" idx="2"/>
          </p:nvPr>
        </p:nvSpPr>
        <p:spPr>
          <a:xfrm>
            <a:off x="1404571" y="1959429"/>
            <a:ext cx="7138915" cy="3197361"/>
          </a:xfrm>
        </p:spPr>
        <p:txBody>
          <a:bodyPr>
            <a:noAutofit/>
          </a:bodyPr>
          <a:lstStyle/>
          <a:p>
            <a:r>
              <a:rPr lang="en-CA" altLang="en-US" sz="1900" dirty="0"/>
              <a:t>Businesses, like individuals, have to finance their costs. Businesses rely on revenues from selling goods and services while individuals rely on income earned from selling labour or capital to finance costs.</a:t>
            </a:r>
          </a:p>
          <a:p>
            <a:r>
              <a:rPr lang="en-CA" altLang="en-US" sz="1900" dirty="0"/>
              <a:t> </a:t>
            </a:r>
            <a:r>
              <a:rPr lang="en-CA" altLang="en-US" sz="1900" b="1" dirty="0"/>
              <a:t>Income</a:t>
            </a:r>
            <a:r>
              <a:rPr lang="en-CA" altLang="en-US" sz="1900" dirty="0"/>
              <a:t> is what is earned or received in a given period. </a:t>
            </a:r>
          </a:p>
          <a:p>
            <a:r>
              <a:rPr lang="en-CA" altLang="en-US" sz="1900" dirty="0"/>
              <a:t> There are different ways we earn income. For example</a:t>
            </a:r>
            <a:r>
              <a:rPr lang="en-CA" sz="1900" dirty="0"/>
              <a:t>:</a:t>
            </a:r>
          </a:p>
          <a:p>
            <a:pPr lvl="1">
              <a:buFont typeface="Wingdings" panose="05000000000000000000" pitchFamily="2" charset="2"/>
              <a:buChar char="Ø"/>
            </a:pPr>
            <a:r>
              <a:rPr lang="en-CA" sz="1900" dirty="0"/>
              <a:t>Wages or salaries from employment or self-employment. </a:t>
            </a:r>
          </a:p>
          <a:p>
            <a:pPr lvl="1">
              <a:buFont typeface="Wingdings" panose="05000000000000000000" pitchFamily="2" charset="2"/>
              <a:buChar char="Ø"/>
            </a:pPr>
            <a:r>
              <a:rPr lang="en-CA" sz="1900" dirty="0"/>
              <a:t>Deposit accounts, like savings accounts, earn interest, which could also come from lending. </a:t>
            </a:r>
          </a:p>
          <a:p>
            <a:pPr lvl="1">
              <a:buFont typeface="Wingdings" panose="05000000000000000000" pitchFamily="2" charset="2"/>
              <a:buChar char="Ø"/>
            </a:pPr>
            <a:r>
              <a:rPr lang="en-CA" sz="1900" dirty="0"/>
              <a:t>Stock dividends.</a:t>
            </a:r>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42774"/>
            <a:ext cx="7282227" cy="639762"/>
          </a:xfrm>
        </p:spPr>
        <p:txBody>
          <a:bodyPr/>
          <a:lstStyle/>
          <a:p>
            <a:r>
              <a:rPr lang="en-CA" dirty="0"/>
              <a:t>Income</a:t>
            </a:r>
          </a:p>
        </p:txBody>
      </p:sp>
      <p:sp>
        <p:nvSpPr>
          <p:cNvPr id="6" name="Content Placeholder 5"/>
          <p:cNvSpPr>
            <a:spLocks noGrp="1"/>
          </p:cNvSpPr>
          <p:nvPr>
            <p:ph sz="half" idx="2"/>
          </p:nvPr>
        </p:nvSpPr>
        <p:spPr>
          <a:xfrm>
            <a:off x="1404572" y="1482536"/>
            <a:ext cx="7282226" cy="3563143"/>
          </a:xfrm>
        </p:spPr>
        <p:txBody>
          <a:bodyPr>
            <a:normAutofit/>
          </a:bodyPr>
          <a:lstStyle/>
          <a:p>
            <a:pPr marL="342900" indent="-342900">
              <a:buFont typeface="Arial" panose="020B0604020202020204" pitchFamily="34" charset="0"/>
              <a:buChar char="•"/>
              <a:defRPr/>
            </a:pPr>
            <a:r>
              <a:rPr lang="en-CA" dirty="0"/>
              <a:t>The two most fundamental ways of earning income in a market-based economy are </a:t>
            </a:r>
            <a:r>
              <a:rPr lang="en-CA" b="1" dirty="0"/>
              <a:t>selling labour </a:t>
            </a:r>
            <a:r>
              <a:rPr lang="en-CA" dirty="0"/>
              <a:t>(tradable commodity with market value and specific rewards) or </a:t>
            </a:r>
            <a:r>
              <a:rPr lang="en-CA" b="1" dirty="0"/>
              <a:t>selling capital</a:t>
            </a:r>
            <a:r>
              <a:rPr lang="en-CA" dirty="0"/>
              <a:t> (selling or renting).</a:t>
            </a:r>
          </a:p>
          <a:p>
            <a:pPr marL="342900" indent="-342900">
              <a:buFont typeface="Arial" panose="020B0604020202020204" pitchFamily="34" charset="0"/>
              <a:buChar char="•"/>
              <a:defRPr/>
            </a:pPr>
            <a:r>
              <a:rPr lang="en-CA" dirty="0"/>
              <a:t>Selling capital, for example, is when you invest in or buy corporate stock for a share of the company’s future value. </a:t>
            </a:r>
          </a:p>
          <a:p>
            <a:pPr marL="342900" indent="-342900">
              <a:buFont typeface="Arial" panose="020B0604020202020204" pitchFamily="34" charset="0"/>
              <a:buChar char="•"/>
              <a:defRPr/>
            </a:pPr>
            <a:r>
              <a:rPr lang="en-CA" dirty="0"/>
              <a:t>Renting capital is when you lend money. The interest is the rent. </a:t>
            </a:r>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404571" y="1469473"/>
            <a:ext cx="7138915" cy="3912423"/>
          </a:xfrm>
        </p:spPr>
        <p:txBody>
          <a:bodyPr>
            <a:normAutofit lnSpcReduction="10000"/>
          </a:bodyPr>
          <a:lstStyle/>
          <a:p>
            <a:r>
              <a:rPr lang="en-CA" altLang="en-US" dirty="0"/>
              <a:t>According to the text, “</a:t>
            </a:r>
            <a:r>
              <a:rPr lang="en-CA" altLang="en-US" b="1" dirty="0"/>
              <a:t>expenses</a:t>
            </a:r>
            <a:r>
              <a:rPr lang="en-CA" altLang="en-US" dirty="0"/>
              <a:t> are costs for items or resources that are used up or consumed in the course of daily living.”</a:t>
            </a:r>
          </a:p>
          <a:p>
            <a:r>
              <a:rPr lang="en-CA" altLang="en-US" dirty="0"/>
              <a:t>Expenses are reoccurring.</a:t>
            </a:r>
          </a:p>
          <a:p>
            <a:r>
              <a:rPr lang="en-CA" altLang="en-US" dirty="0"/>
              <a:t>A </a:t>
            </a:r>
            <a:r>
              <a:rPr lang="en-CA" altLang="en-US" b="1" dirty="0"/>
              <a:t>budget deficit </a:t>
            </a:r>
            <a:r>
              <a:rPr lang="en-CA" altLang="en-US" dirty="0"/>
              <a:t>occurs when income is less than expenses.</a:t>
            </a:r>
          </a:p>
          <a:p>
            <a:r>
              <a:rPr lang="en-CA" altLang="en-US" dirty="0"/>
              <a:t>A deficit can be reduced by: 1) increasing income; 2) reducing expenses; or 3) borrowing to make up the difference. </a:t>
            </a:r>
          </a:p>
          <a:p>
            <a:r>
              <a:rPr lang="en-CA" altLang="en-US" dirty="0"/>
              <a:t>However, borrowing increases expenses through interest.  </a:t>
            </a:r>
          </a:p>
          <a:p>
            <a:r>
              <a:rPr lang="en-CA" altLang="en-US" dirty="0"/>
              <a:t>When a </a:t>
            </a:r>
            <a:r>
              <a:rPr lang="en-CA" altLang="en-US" b="1" dirty="0"/>
              <a:t>budget surplus </a:t>
            </a:r>
            <a:r>
              <a:rPr lang="en-CA" altLang="en-US" dirty="0"/>
              <a:t>occurs, income is greater than expenses. You can choose to consume more or save.</a:t>
            </a:r>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
        <p:nvSpPr>
          <p:cNvPr id="10" name="Text Placeholder 9"/>
          <p:cNvSpPr>
            <a:spLocks noGrp="1"/>
          </p:cNvSpPr>
          <p:nvPr>
            <p:ph type="body" idx="1"/>
          </p:nvPr>
        </p:nvSpPr>
        <p:spPr>
          <a:xfrm>
            <a:off x="1404572" y="842774"/>
            <a:ext cx="3470090" cy="639762"/>
          </a:xfrm>
        </p:spPr>
        <p:txBody>
          <a:bodyPr/>
          <a:lstStyle/>
          <a:p>
            <a:r>
              <a:rPr lang="en-CA" dirty="0"/>
              <a:t>Expenses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29711"/>
            <a:ext cx="7282227" cy="639762"/>
          </a:xfrm>
        </p:spPr>
        <p:txBody>
          <a:bodyPr/>
          <a:lstStyle/>
          <a:p>
            <a:r>
              <a:rPr lang="en-CA" dirty="0"/>
              <a:t>What is opportunity cost?</a:t>
            </a:r>
          </a:p>
        </p:txBody>
      </p:sp>
      <p:sp>
        <p:nvSpPr>
          <p:cNvPr id="6" name="Content Placeholder 5"/>
          <p:cNvSpPr>
            <a:spLocks noGrp="1"/>
          </p:cNvSpPr>
          <p:nvPr>
            <p:ph sz="half" idx="2"/>
          </p:nvPr>
        </p:nvSpPr>
        <p:spPr>
          <a:xfrm>
            <a:off x="1404572" y="1469474"/>
            <a:ext cx="7282226" cy="3576206"/>
          </a:xfrm>
        </p:spPr>
        <p:txBody>
          <a:bodyPr>
            <a:normAutofit/>
          </a:bodyPr>
          <a:lstStyle/>
          <a:p>
            <a:pPr>
              <a:spcBef>
                <a:spcPct val="0"/>
              </a:spcBef>
            </a:pPr>
            <a:r>
              <a:rPr lang="en-CA" altLang="en-US" b="1" dirty="0"/>
              <a:t>Opportunity cost</a:t>
            </a:r>
            <a:r>
              <a:rPr lang="en-CA" altLang="en-US" dirty="0"/>
              <a:t> can be defined as the loss of potential gain or benefit from one’s choices in pursuit of another course of action. </a:t>
            </a:r>
          </a:p>
          <a:p>
            <a:pPr>
              <a:spcBef>
                <a:spcPct val="0"/>
              </a:spcBef>
            </a:pPr>
            <a:r>
              <a:rPr lang="en-CA" altLang="en-US" dirty="0"/>
              <a:t>Example from chapter 2: </a:t>
            </a:r>
          </a:p>
          <a:p>
            <a:pPr lvl="1">
              <a:spcBef>
                <a:spcPct val="0"/>
              </a:spcBef>
              <a:buFont typeface="Wingdings" panose="05000000000000000000" pitchFamily="2" charset="2"/>
              <a:buChar char="Ø"/>
            </a:pPr>
            <a:r>
              <a:rPr lang="en-CA" altLang="en-US" dirty="0"/>
              <a:t>Suppose you can afford a new jacket or new boots, but not both, because your resources—the income you can use to buy clothing—are limited. </a:t>
            </a:r>
          </a:p>
          <a:p>
            <a:pPr lvl="1">
              <a:spcBef>
                <a:spcPct val="0"/>
              </a:spcBef>
              <a:buFont typeface="Wingdings" panose="05000000000000000000" pitchFamily="2" charset="2"/>
              <a:buChar char="Ø"/>
            </a:pPr>
            <a:r>
              <a:rPr lang="en-CA" altLang="en-US" dirty="0"/>
              <a:t>If you buy the jacket, you cannot also buy the boots. </a:t>
            </a:r>
          </a:p>
          <a:p>
            <a:pPr lvl="1">
              <a:spcBef>
                <a:spcPct val="0"/>
              </a:spcBef>
              <a:buFont typeface="Wingdings" panose="05000000000000000000" pitchFamily="2" charset="2"/>
              <a:buChar char="Ø"/>
            </a:pPr>
            <a:r>
              <a:rPr lang="en-CA" altLang="en-US" dirty="0"/>
              <a:t>Not getting the boots is an opportunity cost of buying the jacket; it is the cost of sacrificing your next best choice.</a:t>
            </a:r>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2.2 Assets</a:t>
            </a:r>
          </a:p>
        </p:txBody>
      </p:sp>
      <p:sp>
        <p:nvSpPr>
          <p:cNvPr id="5" name="Text Placeholder 4"/>
          <p:cNvSpPr>
            <a:spLocks noGrp="1"/>
          </p:cNvSpPr>
          <p:nvPr>
            <p:ph type="body" idx="1"/>
          </p:nvPr>
        </p:nvSpPr>
        <p:spPr>
          <a:xfrm>
            <a:off x="1404572" y="1535113"/>
            <a:ext cx="7138914" cy="639762"/>
          </a:xfrm>
        </p:spPr>
        <p:txBody>
          <a:bodyPr/>
          <a:lstStyle/>
          <a:p>
            <a:r>
              <a:rPr lang="en-CA" dirty="0"/>
              <a:t>Overview </a:t>
            </a:r>
            <a:endParaRPr lang="en-CA" dirty="0">
              <a:solidFill>
                <a:srgbClr val="FF0000"/>
              </a:solidFill>
            </a:endParaRPr>
          </a:p>
        </p:txBody>
      </p:sp>
      <p:sp>
        <p:nvSpPr>
          <p:cNvPr id="6" name="Content Placeholder 5"/>
          <p:cNvSpPr>
            <a:spLocks noGrp="1"/>
          </p:cNvSpPr>
          <p:nvPr>
            <p:ph sz="half" idx="2"/>
          </p:nvPr>
        </p:nvSpPr>
        <p:spPr>
          <a:xfrm>
            <a:off x="1404571" y="2174875"/>
            <a:ext cx="7138915" cy="3109506"/>
          </a:xfrm>
        </p:spPr>
        <p:txBody>
          <a:bodyPr>
            <a:normAutofit fontScale="77500" lnSpcReduction="20000"/>
          </a:bodyPr>
          <a:lstStyle/>
          <a:p>
            <a:pPr marL="342900" indent="-342900">
              <a:buFont typeface="Arial" panose="020B0604020202020204" pitchFamily="34" charset="0"/>
              <a:buChar char="•"/>
              <a:defRPr/>
            </a:pPr>
            <a:r>
              <a:rPr lang="en-CA" sz="2600" dirty="0"/>
              <a:t>An </a:t>
            </a:r>
            <a:r>
              <a:rPr lang="en-CA" sz="2600" b="1" dirty="0"/>
              <a:t>asset</a:t>
            </a:r>
            <a:r>
              <a:rPr lang="en-CA" sz="2600" dirty="0"/>
              <a:t> is any item with economic value that can be converted to cash. They are resources that can be used </a:t>
            </a:r>
            <a:r>
              <a:rPr lang="en-CA" sz="2600" b="1" dirty="0"/>
              <a:t>to create income or reduce expenses and to store value</a:t>
            </a:r>
            <a:r>
              <a:rPr lang="en-CA" sz="2600" dirty="0"/>
              <a:t>.</a:t>
            </a:r>
          </a:p>
          <a:p>
            <a:pPr marL="342900" indent="-342900">
              <a:buFont typeface="Arial" panose="020B0604020202020204" pitchFamily="34" charset="0"/>
              <a:buChar char="•"/>
              <a:defRPr/>
            </a:pPr>
            <a:r>
              <a:rPr lang="en-CA" sz="2600" dirty="0"/>
              <a:t>The following are examples of tangible (material) assets:</a:t>
            </a:r>
          </a:p>
          <a:p>
            <a:pPr marL="914400" lvl="1" indent="-457200">
              <a:buFont typeface="Wingdings" panose="05000000000000000000" pitchFamily="2" charset="2"/>
              <a:buChar char="Ø"/>
              <a:defRPr/>
            </a:pPr>
            <a:r>
              <a:rPr lang="en-CA" sz="2600" dirty="0"/>
              <a:t>Car</a:t>
            </a:r>
          </a:p>
          <a:p>
            <a:pPr marL="914400" lvl="1" indent="-457200">
              <a:buFont typeface="Wingdings" panose="05000000000000000000" pitchFamily="2" charset="2"/>
              <a:buChar char="Ø"/>
              <a:defRPr/>
            </a:pPr>
            <a:r>
              <a:rPr lang="en-CA" sz="2600" dirty="0"/>
              <a:t>Savings account</a:t>
            </a:r>
          </a:p>
          <a:p>
            <a:pPr marL="914400" lvl="1" indent="-457200">
              <a:buFont typeface="Wingdings" panose="05000000000000000000" pitchFamily="2" charset="2"/>
              <a:buChar char="Ø"/>
              <a:defRPr/>
            </a:pPr>
            <a:r>
              <a:rPr lang="en-CA" sz="2600" dirty="0"/>
              <a:t>Wind-up-toy collection</a:t>
            </a:r>
          </a:p>
          <a:p>
            <a:pPr lvl="1">
              <a:buFont typeface="Wingdings" panose="05000000000000000000" pitchFamily="2" charset="2"/>
              <a:buChar char="Ø"/>
              <a:defRPr/>
            </a:pPr>
            <a:r>
              <a:rPr lang="en-CA" sz="2600" dirty="0">
                <a:latin typeface="Arial" panose="020B0604020202020204" pitchFamily="34" charset="0"/>
              </a:rPr>
              <a:t> 	</a:t>
            </a:r>
            <a:r>
              <a:rPr lang="en-CA" sz="2600" dirty="0"/>
              <a:t>Shares of stock</a:t>
            </a:r>
          </a:p>
          <a:p>
            <a:pPr lvl="1">
              <a:buFont typeface="Wingdings" panose="05000000000000000000" pitchFamily="2" charset="2"/>
              <a:buChar char="Ø"/>
              <a:defRPr/>
            </a:pPr>
            <a:r>
              <a:rPr lang="en-CA" sz="2600" dirty="0">
                <a:latin typeface="Arial" panose="020B0604020202020204" pitchFamily="34" charset="0"/>
              </a:rPr>
              <a:t> 	</a:t>
            </a:r>
            <a:r>
              <a:rPr lang="en-CA" sz="2600" dirty="0"/>
              <a:t>Forty acres of farmland </a:t>
            </a:r>
          </a:p>
          <a:p>
            <a:pPr marL="914400" lvl="1" indent="-457200">
              <a:buFont typeface="Wingdings" panose="05000000000000000000" pitchFamily="2" charset="2"/>
              <a:buChar char="Ø"/>
              <a:defRPr/>
            </a:pPr>
            <a:r>
              <a:rPr lang="en-CA" sz="2600" dirty="0"/>
              <a:t>Home</a:t>
            </a:r>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2" y="829711"/>
            <a:ext cx="7177724" cy="639762"/>
          </a:xfrm>
        </p:spPr>
        <p:txBody>
          <a:bodyPr/>
          <a:lstStyle/>
          <a:p>
            <a:r>
              <a:rPr lang="en-CA" dirty="0">
                <a:cs typeface="Arial"/>
              </a:rPr>
              <a:t>Purposes and uses of assets</a:t>
            </a:r>
            <a:r>
              <a:rPr lang="en-CA" b="0" dirty="0">
                <a:solidFill>
                  <a:srgbClr val="FF0000"/>
                </a:solidFill>
                <a:cs typeface="Arial"/>
              </a:rPr>
              <a:t> </a:t>
            </a:r>
            <a:endParaRPr lang="en-US" b="0" dirty="0">
              <a:solidFill>
                <a:srgbClr val="FF0000"/>
              </a:solidFill>
            </a:endParaRPr>
          </a:p>
        </p:txBody>
      </p:sp>
      <p:sp>
        <p:nvSpPr>
          <p:cNvPr id="6" name="Content Placeholder 5"/>
          <p:cNvSpPr>
            <a:spLocks noGrp="1"/>
          </p:cNvSpPr>
          <p:nvPr>
            <p:ph sz="half" idx="2"/>
          </p:nvPr>
        </p:nvSpPr>
        <p:spPr>
          <a:xfrm>
            <a:off x="1404571" y="1342209"/>
            <a:ext cx="7177725" cy="3703470"/>
          </a:xfrm>
        </p:spPr>
        <p:txBody>
          <a:bodyPr/>
          <a:lstStyle/>
          <a:p>
            <a:pPr>
              <a:spcBef>
                <a:spcPct val="0"/>
              </a:spcBef>
              <a:defRPr/>
            </a:pPr>
            <a:r>
              <a:rPr lang="en-CA" altLang="en-US" dirty="0"/>
              <a:t>Selling excess capital in exchange for an asset is a way of storing wealth and hopefully generating income as well. </a:t>
            </a:r>
          </a:p>
          <a:p>
            <a:pPr>
              <a:spcBef>
                <a:spcPct val="0"/>
              </a:spcBef>
              <a:defRPr/>
            </a:pPr>
            <a:r>
              <a:rPr lang="en-CA" altLang="en-US" dirty="0"/>
              <a:t>The asset is your investment.</a:t>
            </a:r>
          </a:p>
          <a:p>
            <a:pPr>
              <a:spcBef>
                <a:spcPct val="0"/>
              </a:spcBef>
              <a:defRPr/>
            </a:pPr>
            <a:r>
              <a:rPr lang="en-CA" altLang="en-US" dirty="0"/>
              <a:t>It is a use of your liquidity. </a:t>
            </a:r>
          </a:p>
          <a:p>
            <a:pPr>
              <a:spcBef>
                <a:spcPct val="0"/>
              </a:spcBef>
              <a:defRPr/>
            </a:pPr>
            <a:r>
              <a:rPr lang="en-CA" altLang="en-US" dirty="0"/>
              <a:t>Some assets are more liquid than others. For example, it is more likely that you will be able to sell your car more quickly than you will be able to sell your house. </a:t>
            </a:r>
          </a:p>
          <a:p>
            <a:pPr>
              <a:spcBef>
                <a:spcPct val="0"/>
              </a:spcBef>
              <a:defRPr/>
            </a:pPr>
            <a:r>
              <a:rPr lang="en-CA" altLang="en-US" dirty="0"/>
              <a:t>When you want your liquidity back, you can sell the asset.</a:t>
            </a:r>
          </a:p>
          <a:p>
            <a:pPr>
              <a:spcBef>
                <a:spcPct val="0"/>
              </a:spcBef>
              <a:defRPr/>
            </a:pPr>
            <a:r>
              <a:rPr lang="en-CA" altLang="en-US" dirty="0"/>
              <a:t>In addition to storing wealth and creating income, assets can also reduce expenses. </a:t>
            </a:r>
          </a:p>
          <a:p>
            <a:pPr marL="0" indent="0">
              <a:spcBef>
                <a:spcPct val="0"/>
              </a:spcBef>
              <a:buNone/>
              <a:defRPr/>
            </a:pPr>
            <a:endParaRPr lang="en-CA" altLang="en-US"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04571" y="842774"/>
            <a:ext cx="7282229" cy="639762"/>
          </a:xfrm>
        </p:spPr>
        <p:txBody>
          <a:bodyPr/>
          <a:lstStyle/>
          <a:p>
            <a:r>
              <a:rPr lang="en-CA" dirty="0"/>
              <a:t>Assets store wealth</a:t>
            </a:r>
          </a:p>
        </p:txBody>
      </p:sp>
      <p:sp>
        <p:nvSpPr>
          <p:cNvPr id="6" name="Content Placeholder 5"/>
          <p:cNvSpPr>
            <a:spLocks noGrp="1"/>
          </p:cNvSpPr>
          <p:nvPr>
            <p:ph sz="half" idx="2"/>
          </p:nvPr>
        </p:nvSpPr>
        <p:spPr>
          <a:xfrm>
            <a:off x="1404572" y="1482536"/>
            <a:ext cx="7282228" cy="3563143"/>
          </a:xfrm>
        </p:spPr>
        <p:txBody>
          <a:bodyPr/>
          <a:lstStyle/>
          <a:p>
            <a:pPr>
              <a:spcBef>
                <a:spcPct val="0"/>
              </a:spcBef>
            </a:pPr>
            <a:r>
              <a:rPr lang="en-CA" altLang="en-US" dirty="0"/>
              <a:t>When an asset is resold for more than it was when it was bought, then you have earned a </a:t>
            </a:r>
            <a:r>
              <a:rPr lang="en-CA" altLang="en-US" b="1" dirty="0"/>
              <a:t>capital gain</a:t>
            </a:r>
            <a:r>
              <a:rPr lang="en-CA" altLang="en-US" dirty="0"/>
              <a:t>. </a:t>
            </a:r>
          </a:p>
          <a:p>
            <a:pPr>
              <a:spcBef>
                <a:spcPct val="0"/>
              </a:spcBef>
            </a:pPr>
            <a:r>
              <a:rPr lang="en-CA" altLang="en-US" dirty="0"/>
              <a:t>Not only has the investment stored wealth, but is has also increased one’s wealth. </a:t>
            </a:r>
          </a:p>
          <a:p>
            <a:pPr>
              <a:spcBef>
                <a:spcPct val="0"/>
              </a:spcBef>
            </a:pPr>
            <a:r>
              <a:rPr lang="en-CA" altLang="en-US" dirty="0"/>
              <a:t>If the investment decreases in value while owned and is worth less when resold than it was when bought, you have a </a:t>
            </a:r>
            <a:r>
              <a:rPr lang="en-CA" altLang="en-US" b="1" dirty="0"/>
              <a:t>capital loss</a:t>
            </a:r>
            <a:r>
              <a:rPr lang="en-CA" altLang="en-US" dirty="0"/>
              <a:t>. </a:t>
            </a:r>
          </a:p>
          <a:p>
            <a:pPr>
              <a:spcBef>
                <a:spcPct val="0"/>
              </a:spcBef>
            </a:pPr>
            <a:endParaRPr lang="en-CA" altLang="en-US" sz="2800" dirty="0"/>
          </a:p>
          <a:p>
            <a:endParaRPr lang="en-CA" dirty="0"/>
          </a:p>
        </p:txBody>
      </p:sp>
      <p:sp>
        <p:nvSpPr>
          <p:cNvPr id="9" name="Text Placeholder 8"/>
          <p:cNvSpPr>
            <a:spLocks noGrp="1"/>
          </p:cNvSpPr>
          <p:nvPr>
            <p:ph type="body" idx="12"/>
          </p:nvPr>
        </p:nvSpPr>
        <p:spPr/>
        <p:txBody>
          <a:bodyPr/>
          <a:lstStyle/>
          <a:p>
            <a:pPr lvl="0"/>
            <a:r>
              <a:rPr lang="en-US" dirty="0"/>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19221</TotalTime>
  <Words>1831</Words>
  <Application>Microsoft Office PowerPoint</Application>
  <PresentationFormat>On-screen Show (4:3)</PresentationFormat>
  <Paragraphs>150</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Naked PowerPoint Template</vt:lpstr>
      <vt:lpstr>PowerPoint Presentation</vt:lpstr>
      <vt:lpstr>Open License</vt:lpstr>
      <vt:lpstr>2.1 Income and Expenses</vt:lpstr>
      <vt:lpstr>PowerPoint Presentation</vt:lpstr>
      <vt:lpstr>PowerPoint Presentation</vt:lpstr>
      <vt:lpstr>PowerPoint Presentation</vt:lpstr>
      <vt:lpstr>2.2 Assets</vt:lpstr>
      <vt:lpstr>PowerPoint Presentation</vt:lpstr>
      <vt:lpstr>PowerPoint Presentation</vt:lpstr>
      <vt:lpstr>PowerPoint Presentation</vt:lpstr>
      <vt:lpstr>PowerPoint Presentation</vt:lpstr>
      <vt:lpstr>PowerPoint Presentation</vt:lpstr>
      <vt:lpstr>2.3 Debt and Equity</vt:lpstr>
      <vt:lpstr>PowerPoint Presentation</vt:lpstr>
      <vt:lpstr>PowerPoint Presentation</vt:lpstr>
      <vt:lpstr>PowerPoint Presentation</vt:lpstr>
      <vt:lpstr>PowerPoint Presentation</vt:lpstr>
      <vt:lpstr>PowerPoint Presentation</vt:lpstr>
      <vt:lpstr>PowerPoint Presentation</vt:lpstr>
      <vt:lpstr>2.4 Income and Risk</vt:lpstr>
      <vt:lpstr>Bettina Schneider, PhD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Ryan</cp:lastModifiedBy>
  <cp:revision>149</cp:revision>
  <dcterms:created xsi:type="dcterms:W3CDTF">2019-07-19T18:36:56Z</dcterms:created>
  <dcterms:modified xsi:type="dcterms:W3CDTF">2019-10-16T15:12:06Z</dcterms:modified>
</cp:coreProperties>
</file>